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theme/theme5.xml" ContentType="application/vnd.openxmlformats-officedocument.theme+xml"/>
  <Override PartName="/ppt/slideLayouts/slideLayout57.xml" ContentType="application/vnd.openxmlformats-officedocument.presentationml.slideLayout+xml"/>
  <Override PartName="/ppt/notesSlides/notesSlide2.xml" ContentType="application/vnd.openxmlformats-officedocument.presentationml.notesSlide+xml"/>
  <Override PartName="/ppt/slides/slide36.xml" ContentType="application/vnd.openxmlformats-officedocument.presentationml.slide+xml"/>
  <Override PartName="/ppt/slideLayouts/slideLayout46.xml" ContentType="application/vnd.openxmlformats-officedocument.presentationml.slideLayout+xml"/>
  <Override PartName="/ppt/charts/chart46.xml" ContentType="application/vnd.openxmlformats-officedocument.drawingml.chart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53.xml" ContentType="application/vnd.openxmlformats-officedocument.presentationml.slideLayout+xml"/>
  <Override PartName="/ppt/charts/chart17.xml" ContentType="application/vnd.openxmlformats-officedocument.drawingml.chart+xml"/>
  <Override PartName="/ppt/charts/chart35.xml" ContentType="application/vnd.openxmlformats-officedocument.drawingml.chart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71.xml" ContentType="application/vnd.openxmlformats-officedocument.presentationml.slideLayout+xml"/>
  <Override PartName="/ppt/charts/chart13.xml" ContentType="application/vnd.openxmlformats-officedocument.drawingml.chart+xml"/>
  <Override PartName="/ppt/charts/chart24.xml" ContentType="application/vnd.openxmlformats-officedocument.drawingml.chart+xml"/>
  <Override PartName="/ppt/charts/chart42.xml" ContentType="application/vnd.openxmlformats-officedocument.drawingml.chart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charts/chart31.xml" ContentType="application/vnd.openxmlformats-officedocument.drawingml.chart+xml"/>
  <Override PartName="/docProps/custom.xml" ContentType="application/vnd.openxmlformats-officedocument.custom-properties+xml"/>
  <Override PartName="/ppt/charts/chart7.xml" ContentType="application/vnd.openxmlformats-officedocument.drawingml.chart+xml"/>
  <Override PartName="/ppt/charts/chart20.xml" ContentType="application/vnd.openxmlformats-officedocument.drawingml.chart+xml"/>
  <Default Extension="xlsx" ContentType="application/vnd.openxmlformats-officedocument.spreadsheetml.sheet"/>
  <Override PartName="/ppt/charts/chart3.xml" ContentType="application/vnd.openxmlformats-officedocument.drawingml.chart+xml"/>
  <Override PartName="/ppt/notesSlides/notesSlide7.xml" ContentType="application/vnd.openxmlformats-officedocument.presentationml.notesSlide+xml"/>
  <Override PartName="/ppt/slideMasters/slideMaster4.xml" ContentType="application/vnd.openxmlformats-officedocument.presentationml.slideMaster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theme/theme6.xml" ContentType="application/vnd.openxmlformats-officedocument.theme+xml"/>
  <Override PartName="/ppt/slideLayouts/slideLayout69.xml" ContentType="application/vnd.openxmlformats-officedocument.presentationml.slideLayou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Layouts/slideLayout29.xml" ContentType="application/vnd.openxmlformats-officedocument.presentationml.slideLayout+xml"/>
  <Override PartName="/ppt/slideLayouts/slideLayout58.xml" ContentType="application/vnd.openxmlformats-officedocument.presentationml.slideLayout+xml"/>
  <Override PartName="/ppt/notesSlides/notesSlide3.xml" ContentType="application/vnd.openxmlformats-officedocument.presentationml.notesSlide+xml"/>
  <Override PartName="/ppt/charts/chart29.xml" ContentType="application/vnd.openxmlformats-officedocument.drawingml.chart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3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65.xml" ContentType="application/vnd.openxmlformats-officedocument.presentationml.slideLayout+xml"/>
  <Override PartName="/ppt/charts/chart18.xml" ContentType="application/vnd.openxmlformats-officedocument.drawingml.chart+xml"/>
  <Override PartName="/ppt/charts/chart36.xml" ContentType="application/vnd.openxmlformats-officedocument.drawingml.chart+xml"/>
  <Override PartName="/ppt/charts/chart47.xml" ContentType="application/vnd.openxmlformats-officedocument.drawingml.char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33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54.xml" ContentType="application/vnd.openxmlformats-officedocument.presentationml.slideLayout+xml"/>
  <Override PartName="/ppt/charts/chart25.xml" ContentType="application/vnd.openxmlformats-officedocument.drawingml.chart+xml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slideLayouts/slideLayout14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61.xml" ContentType="application/vnd.openxmlformats-officedocument.presentationml.slideLayout+xml"/>
  <Override PartName="/ppt/charts/chart14.xml" ContentType="application/vnd.openxmlformats-officedocument.drawingml.chart+xml"/>
  <Override PartName="/ppt/charts/chart32.xml" ContentType="application/vnd.openxmlformats-officedocument.drawingml.chart+xml"/>
  <Override PartName="/ppt/charts/chart43.xml" ContentType="application/vnd.openxmlformats-officedocument.drawingml.char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40.xml" ContentType="application/vnd.openxmlformats-officedocument.presentationml.slide+xml"/>
  <Override PartName="/ppt/slideLayouts/slideLayout21.xml" ContentType="application/vnd.openxmlformats-officedocument.presentationml.slideLayout+xml"/>
  <Override PartName="/ppt/slideLayouts/slideLayout50.xml" ContentType="application/vnd.openxmlformats-officedocument.presentationml.slideLayout+xml"/>
  <Override PartName="/ppt/charts/chart8.xml" ContentType="application/vnd.openxmlformats-officedocument.drawingml.chart+xml"/>
  <Override PartName="/ppt/charts/chart21.xml" ContentType="application/vnd.openxmlformats-officedocument.drawingml.chart+xml"/>
  <Override PartName="/ppt/slideLayouts/slideLayout10.xml" ContentType="application/vnd.openxmlformats-officedocument.presentationml.slideLayout+xml"/>
  <Override PartName="/ppt/charts/chart10.xml" ContentType="application/vnd.openxmlformats-officedocument.drawingml.chart+xml"/>
  <Override PartName="/ppt/charts/chart4.xml" ContentType="application/vnd.openxmlformats-officedocument.drawingml.chart+xml"/>
  <Override PartName="/ppt/slideMasters/slideMaster5.xml" ContentType="application/vnd.openxmlformats-officedocument.presentationml.slideMaster+xml"/>
  <Override PartName="/ppt/handoutMasters/handoutMaster1.xml" ContentType="application/vnd.openxmlformats-officedocument.presentationml.handoutMaster+xml"/>
  <Override PartName="/ppt/slideLayouts/slideLayout59.xml" ContentType="application/vnd.openxmlformats-officedocument.presentationml.slideLayout+xml"/>
  <Override PartName="/ppt/theme/theme7.xml" ContentType="application/vnd.openxmlformats-officedocument.them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66.xml" ContentType="application/vnd.openxmlformats-officedocument.presentationml.slideLayout+xml"/>
  <Override PartName="/ppt/charts/chart48.xml" ContentType="application/vnd.openxmlformats-officedocument.drawingml.char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55.xml" ContentType="application/vnd.openxmlformats-officedocument.presentationml.slideLayout+xml"/>
  <Override PartName="/ppt/charts/chart19.xml" ContentType="application/vnd.openxmlformats-officedocument.drawingml.chart+xml"/>
  <Override PartName="/ppt/charts/chart37.xml" ContentType="application/vnd.openxmlformats-officedocument.drawingml.char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62.xml" ContentType="application/vnd.openxmlformats-officedocument.presentationml.slideLayout+xml"/>
  <Override PartName="/ppt/charts/chart26.xml" ContentType="application/vnd.openxmlformats-officedocument.drawingml.chart+xml"/>
  <Override PartName="/ppt/charts/chart44.xml" ContentType="application/vnd.openxmlformats-officedocument.drawingml.chart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51.xml" ContentType="application/vnd.openxmlformats-officedocument.presentationml.slideLayout+xml"/>
  <Override PartName="/ppt/charts/chart15.xml" ContentType="application/vnd.openxmlformats-officedocument.drawingml.chart+xml"/>
  <Override PartName="/ppt/charts/chart33.xml" ContentType="application/vnd.openxmlformats-officedocument.drawingml.chart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slideLayouts/slideLayout40.xml" ContentType="application/vnd.openxmlformats-officedocument.presentationml.slideLayout+xml"/>
  <Override PartName="/ppt/charts/chart9.xml" ContentType="application/vnd.openxmlformats-officedocument.drawingml.chart+xml"/>
  <Override PartName="/ppt/charts/chart11.xml" ContentType="application/vnd.openxmlformats-officedocument.drawingml.chart+xml"/>
  <Override PartName="/ppt/charts/chart22.xml" ContentType="application/vnd.openxmlformats-officedocument.drawingml.chart+xml"/>
  <Override PartName="/ppt/charts/chart40.xml" ContentType="application/vnd.openxmlformats-officedocument.drawingml.chart+xml"/>
  <Override PartName="/ppt/slideMasters/slideMaster6.xml" ContentType="application/vnd.openxmlformats-officedocument.presentationml.slideMaster+xml"/>
  <Override PartName="/ppt/theme/theme8.xml" ContentType="application/vnd.openxmlformats-officedocument.theme+xml"/>
  <Override PartName="/ppt/charts/chart5.xml" ContentType="application/vnd.openxmlformats-officedocument.drawingml.chart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notesSlides/notesSlide5.xml" ContentType="application/vnd.openxmlformats-officedocument.presentationml.notesSlide+xml"/>
  <Override PartName="/ppt/slideMasters/slideMaster2.xml" ContentType="application/vnd.openxmlformats-officedocument.presentationml.slideMaster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slideLayouts/slideLayout49.xml" ContentType="application/vnd.openxmlformats-officedocument.presentationml.slideLayout+xml"/>
  <Override PartName="/ppt/slideLayouts/slideLayout67.xml" ContentType="application/vnd.openxmlformats-officedocument.presentationml.slideLayout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Layouts/slideLayout5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56.xml" ContentType="application/vnd.openxmlformats-officedocument.presentationml.slideLayout+xml"/>
  <Override PartName="/ppt/charts/chart27.xml" ContentType="application/vnd.openxmlformats-officedocument.drawingml.chart+xml"/>
  <Override PartName="/ppt/charts/chart38.xml" ContentType="application/vnd.openxmlformats-officedocument.drawingml.chart+xml"/>
  <Override PartName="/ppt/slides/slide24.xml" ContentType="application/vnd.openxmlformats-officedocument.presentationml.slide+xml"/>
  <Override PartName="/ppt/slides/slide35.xml" ContentType="application/vnd.openxmlformats-officedocument.presentationml.slide+xml"/>
  <Default Extension="jpeg" ContentType="image/jpeg"/>
  <Override PartName="/ppt/slideLayouts/slideLayout16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63.xml" ContentType="application/vnd.openxmlformats-officedocument.presentationml.slideLayout+xml"/>
  <Override PartName="/ppt/charts/chart16.xml" ContentType="application/vnd.openxmlformats-officedocument.drawingml.chart+xml"/>
  <Override PartName="/ppt/charts/chart34.xml" ContentType="application/vnd.openxmlformats-officedocument.drawingml.chart+xml"/>
  <Override PartName="/ppt/charts/chart45.xml" ContentType="application/vnd.openxmlformats-officedocument.drawingml.chart+xml"/>
  <Override PartName="/ppt/slides/slide13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70.xml" ContentType="application/vnd.openxmlformats-officedocument.presentationml.slideLayout+xml"/>
  <Override PartName="/ppt/charts/chart23.xml" ContentType="application/vnd.openxmlformats-officedocument.drawingml.chart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30.xml" ContentType="application/vnd.openxmlformats-officedocument.presentationml.slideLayout+xml"/>
  <Override PartName="/ppt/charts/chart12.xml" ContentType="application/vnd.openxmlformats-officedocument.drawingml.chart+xml"/>
  <Override PartName="/ppt/charts/chart30.xml" ContentType="application/vnd.openxmlformats-officedocument.drawingml.chart+xml"/>
  <Override PartName="/ppt/charts/chart41.xml" ContentType="application/vnd.openxmlformats-officedocument.drawingml.chart+xml"/>
  <Override PartName="/ppt/charts/chart6.xml" ContentType="application/vnd.openxmlformats-officedocument.drawingml.chart+xml"/>
  <Override PartName="/ppt/slideMasters/slideMaster7.xml" ContentType="application/vnd.openxmlformats-officedocument.presentationml.slideMaster+xml"/>
  <Override PartName="/ppt/theme/theme9.xml" ContentType="application/vnd.openxmlformats-officedocument.them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slideLayouts/slideLayout68.xml" ContentType="application/vnd.openxmlformats-officedocument.presentationml.slideLayout+xml"/>
  <Override PartName="/ppt/charts/chart2.xml" ContentType="application/vnd.openxmlformats-officedocument.drawingml.chart+xml"/>
  <Override PartName="/ppt/slides/slide29.xml" ContentType="application/vnd.openxmlformats-officedocument.presentationml.slide+xml"/>
  <Override PartName="/ppt/slideLayouts/slideLayout39.xml" ContentType="application/vnd.openxmlformats-officedocument.presentationml.slideLayout+xml"/>
  <Override PartName="/ppt/charts/chart39.xml" ContentType="application/vnd.openxmlformats-officedocument.drawingml.chart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64.xml" ContentType="application/vnd.openxmlformats-officedocument.presentationml.slideLayout+xml"/>
  <Override PartName="/ppt/charts/chart28.xml" ContentType="application/vnd.openxmlformats-officedocument.drawingml.char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12" r:id="rId1"/>
    <p:sldMasterId id="2147483648" r:id="rId2"/>
    <p:sldMasterId id="2147483652" r:id="rId3"/>
    <p:sldMasterId id="2147483653" r:id="rId4"/>
    <p:sldMasterId id="2147483654" r:id="rId5"/>
    <p:sldMasterId id="2147483656" r:id="rId6"/>
    <p:sldMasterId id="2147483724" r:id="rId7"/>
  </p:sldMasterIdLst>
  <p:notesMasterIdLst>
    <p:notesMasterId r:id="rId51"/>
  </p:notesMasterIdLst>
  <p:handoutMasterIdLst>
    <p:handoutMasterId r:id="rId52"/>
  </p:handoutMasterIdLst>
  <p:sldIdLst>
    <p:sldId id="528" r:id="rId8"/>
    <p:sldId id="688" r:id="rId9"/>
    <p:sldId id="372" r:id="rId10"/>
    <p:sldId id="514" r:id="rId11"/>
    <p:sldId id="647" r:id="rId12"/>
    <p:sldId id="605" r:id="rId13"/>
    <p:sldId id="379" r:id="rId14"/>
    <p:sldId id="606" r:id="rId15"/>
    <p:sldId id="668" r:id="rId16"/>
    <p:sldId id="616" r:id="rId17"/>
    <p:sldId id="669" r:id="rId18"/>
    <p:sldId id="618" r:id="rId19"/>
    <p:sldId id="670" r:id="rId20"/>
    <p:sldId id="621" r:id="rId21"/>
    <p:sldId id="658" r:id="rId22"/>
    <p:sldId id="685" r:id="rId23"/>
    <p:sldId id="686" r:id="rId24"/>
    <p:sldId id="687" r:id="rId25"/>
    <p:sldId id="622" r:id="rId26"/>
    <p:sldId id="674" r:id="rId27"/>
    <p:sldId id="626" r:id="rId28"/>
    <p:sldId id="676" r:id="rId29"/>
    <p:sldId id="632" r:id="rId30"/>
    <p:sldId id="679" r:id="rId31"/>
    <p:sldId id="624" r:id="rId32"/>
    <p:sldId id="675" r:id="rId33"/>
    <p:sldId id="663" r:id="rId34"/>
    <p:sldId id="664" r:id="rId35"/>
    <p:sldId id="681" r:id="rId36"/>
    <p:sldId id="665" r:id="rId37"/>
    <p:sldId id="682" r:id="rId38"/>
    <p:sldId id="628" r:id="rId39"/>
    <p:sldId id="630" r:id="rId40"/>
    <p:sldId id="677" r:id="rId41"/>
    <p:sldId id="631" r:id="rId42"/>
    <p:sldId id="678" r:id="rId43"/>
    <p:sldId id="646" r:id="rId44"/>
    <p:sldId id="680" r:id="rId45"/>
    <p:sldId id="666" r:id="rId46"/>
    <p:sldId id="639" r:id="rId47"/>
    <p:sldId id="683" r:id="rId48"/>
    <p:sldId id="641" r:id="rId49"/>
    <p:sldId id="684" r:id="rId50"/>
  </p:sldIdLst>
  <p:sldSz cx="9144000" cy="6858000" type="screen4x3"/>
  <p:notesSz cx="6797675" cy="9874250"/>
  <p:defaultTextStyle>
    <a:defPPr>
      <a:defRPr lang="it-IT"/>
    </a:defPPr>
    <a:lvl1pPr algn="ctr" rtl="0" fontAlgn="base">
      <a:spcBef>
        <a:spcPct val="0"/>
      </a:spcBef>
      <a:spcAft>
        <a:spcPct val="0"/>
      </a:spcAft>
      <a:defRPr sz="1000" b="1" i="1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1000" b="1" i="1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1000" b="1" i="1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1000" b="1" i="1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1000" b="1" i="1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000" b="1" i="1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1000" b="1" i="1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1000" b="1" i="1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1000" b="1" i="1"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9C06"/>
    <a:srgbClr val="009999"/>
    <a:srgbClr val="000066"/>
    <a:srgbClr val="FF0000"/>
    <a:srgbClr val="FF7C80"/>
    <a:srgbClr val="FFCCCC"/>
    <a:srgbClr val="A50021"/>
    <a:srgbClr val="EE4B2A"/>
    <a:srgbClr val="000000"/>
    <a:srgbClr val="FFCC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le medio 2 - Color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505E3EF-67EA-436B-97B2-0124C06EBD24}" styleName="Stile medio 4 - Colore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4923" autoAdjust="0"/>
    <p:restoredTop sz="90629" autoAdjust="0"/>
  </p:normalViewPr>
  <p:slideViewPr>
    <p:cSldViewPr>
      <p:cViewPr>
        <p:scale>
          <a:sx n="71" d="100"/>
          <a:sy n="71" d="100"/>
        </p:scale>
        <p:origin x="-1806" y="-14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  <p:sld r:id="rId2" collapse="1"/>
      <p:sld r:id="rId3" collapse="1"/>
      <p:sld r:id="rId4" collapse="1"/>
    </p:sldLst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4" d="100"/>
        <a:sy n="64" d="100"/>
      </p:scale>
      <p:origin x="0" y="0"/>
    </p:cViewPr>
  </p:sorterViewPr>
  <p:notesViewPr>
    <p:cSldViewPr>
      <p:cViewPr varScale="1">
        <p:scale>
          <a:sx n="66" d="100"/>
          <a:sy n="66" d="100"/>
        </p:scale>
        <p:origin x="0" y="0"/>
      </p:cViewPr>
      <p:guideLst/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26" Type="http://schemas.openxmlformats.org/officeDocument/2006/relationships/slide" Target="slides/slide19.xml"/><Relationship Id="rId39" Type="http://schemas.openxmlformats.org/officeDocument/2006/relationships/slide" Target="slides/slide32.xml"/><Relationship Id="rId21" Type="http://schemas.openxmlformats.org/officeDocument/2006/relationships/slide" Target="slides/slide14.xml"/><Relationship Id="rId34" Type="http://schemas.openxmlformats.org/officeDocument/2006/relationships/slide" Target="slides/slide27.xml"/><Relationship Id="rId42" Type="http://schemas.openxmlformats.org/officeDocument/2006/relationships/slide" Target="slides/slide35.xml"/><Relationship Id="rId47" Type="http://schemas.openxmlformats.org/officeDocument/2006/relationships/slide" Target="slides/slide40.xml"/><Relationship Id="rId50" Type="http://schemas.openxmlformats.org/officeDocument/2006/relationships/slide" Target="slides/slide43.xml"/><Relationship Id="rId55" Type="http://schemas.openxmlformats.org/officeDocument/2006/relationships/theme" Target="theme/theme1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5" Type="http://schemas.openxmlformats.org/officeDocument/2006/relationships/slide" Target="slides/slide18.xml"/><Relationship Id="rId33" Type="http://schemas.openxmlformats.org/officeDocument/2006/relationships/slide" Target="slides/slide26.xml"/><Relationship Id="rId38" Type="http://schemas.openxmlformats.org/officeDocument/2006/relationships/slide" Target="slides/slide31.xml"/><Relationship Id="rId46" Type="http://schemas.openxmlformats.org/officeDocument/2006/relationships/slide" Target="slides/slide39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9.xml"/><Relationship Id="rId20" Type="http://schemas.openxmlformats.org/officeDocument/2006/relationships/slide" Target="slides/slide13.xml"/><Relationship Id="rId29" Type="http://schemas.openxmlformats.org/officeDocument/2006/relationships/slide" Target="slides/slide22.xml"/><Relationship Id="rId41" Type="http://schemas.openxmlformats.org/officeDocument/2006/relationships/slide" Target="slides/slide34.xml"/><Relationship Id="rId54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4.xml"/><Relationship Id="rId24" Type="http://schemas.openxmlformats.org/officeDocument/2006/relationships/slide" Target="slides/slide17.xml"/><Relationship Id="rId32" Type="http://schemas.openxmlformats.org/officeDocument/2006/relationships/slide" Target="slides/slide25.xml"/><Relationship Id="rId37" Type="http://schemas.openxmlformats.org/officeDocument/2006/relationships/slide" Target="slides/slide30.xml"/><Relationship Id="rId40" Type="http://schemas.openxmlformats.org/officeDocument/2006/relationships/slide" Target="slides/slide33.xml"/><Relationship Id="rId45" Type="http://schemas.openxmlformats.org/officeDocument/2006/relationships/slide" Target="slides/slide38.xml"/><Relationship Id="rId53" Type="http://schemas.openxmlformats.org/officeDocument/2006/relationships/presProps" Target="pres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8.xml"/><Relationship Id="rId23" Type="http://schemas.openxmlformats.org/officeDocument/2006/relationships/slide" Target="slides/slide16.xml"/><Relationship Id="rId28" Type="http://schemas.openxmlformats.org/officeDocument/2006/relationships/slide" Target="slides/slide21.xml"/><Relationship Id="rId36" Type="http://schemas.openxmlformats.org/officeDocument/2006/relationships/slide" Target="slides/slide29.xml"/><Relationship Id="rId49" Type="http://schemas.openxmlformats.org/officeDocument/2006/relationships/slide" Target="slides/slide42.xml"/><Relationship Id="rId10" Type="http://schemas.openxmlformats.org/officeDocument/2006/relationships/slide" Target="slides/slide3.xml"/><Relationship Id="rId19" Type="http://schemas.openxmlformats.org/officeDocument/2006/relationships/slide" Target="slides/slide12.xml"/><Relationship Id="rId31" Type="http://schemas.openxmlformats.org/officeDocument/2006/relationships/slide" Target="slides/slide24.xml"/><Relationship Id="rId44" Type="http://schemas.openxmlformats.org/officeDocument/2006/relationships/slide" Target="slides/slide37.xml"/><Relationship Id="rId52" Type="http://schemas.openxmlformats.org/officeDocument/2006/relationships/handoutMaster" Target="handoutMasters/handoutMaster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openxmlformats.org/officeDocument/2006/relationships/slide" Target="slides/slide15.xml"/><Relationship Id="rId27" Type="http://schemas.openxmlformats.org/officeDocument/2006/relationships/slide" Target="slides/slide20.xml"/><Relationship Id="rId30" Type="http://schemas.openxmlformats.org/officeDocument/2006/relationships/slide" Target="slides/slide23.xml"/><Relationship Id="rId35" Type="http://schemas.openxmlformats.org/officeDocument/2006/relationships/slide" Target="slides/slide28.xml"/><Relationship Id="rId43" Type="http://schemas.openxmlformats.org/officeDocument/2006/relationships/slide" Target="slides/slide36.xml"/><Relationship Id="rId48" Type="http://schemas.openxmlformats.org/officeDocument/2006/relationships/slide" Target="slides/slide41.xml"/><Relationship Id="rId56" Type="http://schemas.openxmlformats.org/officeDocument/2006/relationships/tableStyles" Target="tableStyles.xml"/><Relationship Id="rId8" Type="http://schemas.openxmlformats.org/officeDocument/2006/relationships/slide" Target="slides/slide1.xml"/><Relationship Id="rId51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/Relationships>
</file>

<file path=ppt/_rels/viewProps.xml.rels><?xml version="1.0" encoding="UTF-8" standalone="yes"?>
<Relationships xmlns="http://schemas.openxmlformats.org/package/2006/relationships"><Relationship Id="rId3" Type="http://schemas.openxmlformats.org/officeDocument/2006/relationships/slide" Target="slides/slide5.xml"/><Relationship Id="rId2" Type="http://schemas.openxmlformats.org/officeDocument/2006/relationships/slide" Target="slides/slide4.xml"/><Relationship Id="rId1" Type="http://schemas.openxmlformats.org/officeDocument/2006/relationships/slide" Target="slides/slide3.xml"/><Relationship Id="rId4" Type="http://schemas.openxmlformats.org/officeDocument/2006/relationships/slide" Target="slides/slide6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Foglio_di_lavoro_di_Microsoft_Office_Excel1.xlsx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Foglio_di_lavoro_di_Microsoft_Office_Excel10.xlsx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Foglio_di_lavoro_di_Microsoft_Office_Excel11.xlsx"/></Relationships>
</file>

<file path=ppt/charts/_rels/chart1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Foglio_di_lavoro_di_Microsoft_Office_Excel12.xlsx"/></Relationships>
</file>

<file path=ppt/charts/_rels/chart1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Foglio_di_lavoro_di_Microsoft_Office_Excel13.xlsx"/></Relationships>
</file>

<file path=ppt/charts/_rels/chart1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Foglio_di_lavoro_di_Microsoft_Office_Excel14.xlsx"/></Relationships>
</file>

<file path=ppt/charts/_rels/chart1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Foglio_di_lavoro_di_Microsoft_Office_Excel15.xlsx"/></Relationships>
</file>

<file path=ppt/charts/_rels/chart1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Foglio_di_lavoro_di_Microsoft_Office_Excel16.xlsx"/></Relationships>
</file>

<file path=ppt/charts/_rels/chart1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Foglio_di_lavoro_di_Microsoft_Office_Excel17.xlsx"/></Relationships>
</file>

<file path=ppt/charts/_rels/chart1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Foglio_di_lavoro_di_Microsoft_Office_Excel18.xlsx"/></Relationships>
</file>

<file path=ppt/charts/_rels/chart1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Foglio_di_lavoro_di_Microsoft_Office_Excel19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Foglio_di_lavoro_di_Microsoft_Office_Excel2.xlsx"/></Relationships>
</file>

<file path=ppt/charts/_rels/chart2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Foglio_di_lavoro_di_Microsoft_Office_Excel20.xlsx"/></Relationships>
</file>

<file path=ppt/charts/_rels/chart2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Foglio_di_lavoro_di_Microsoft_Office_Excel21.xlsx"/></Relationships>
</file>

<file path=ppt/charts/_rels/chart2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Foglio_di_lavoro_di_Microsoft_Office_Excel22.xlsx"/></Relationships>
</file>

<file path=ppt/charts/_rels/chart2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Foglio_di_lavoro_di_Microsoft_Office_Excel23.xlsx"/></Relationships>
</file>

<file path=ppt/charts/_rels/chart2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Foglio_di_lavoro_di_Microsoft_Office_Excel24.xlsx"/></Relationships>
</file>

<file path=ppt/charts/_rels/chart2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Foglio_di_lavoro_di_Microsoft_Office_Excel25.xlsx"/></Relationships>
</file>

<file path=ppt/charts/_rels/chart2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Foglio_di_lavoro_di_Microsoft_Office_Excel26.xlsx"/></Relationships>
</file>

<file path=ppt/charts/_rels/chart2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Foglio_di_lavoro_di_Microsoft_Office_Excel27.xlsx"/></Relationships>
</file>

<file path=ppt/charts/_rels/chart2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Foglio_di_lavoro_di_Microsoft_Office_Excel28.xlsx"/></Relationships>
</file>

<file path=ppt/charts/_rels/chart2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Foglio_di_lavoro_di_Microsoft_Office_Excel29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Foglio_di_lavoro_di_Microsoft_Office_Excel3.xlsx"/></Relationships>
</file>

<file path=ppt/charts/_rels/chart3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Foglio_di_lavoro_di_Microsoft_Office_Excel30.xlsx"/></Relationships>
</file>

<file path=ppt/charts/_rels/chart3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Foglio_di_lavoro_di_Microsoft_Office_Excel31.xlsx"/></Relationships>
</file>

<file path=ppt/charts/_rels/chart3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Foglio_di_lavoro_di_Microsoft_Office_Excel32.xlsx"/></Relationships>
</file>

<file path=ppt/charts/_rels/chart3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Foglio_di_lavoro_di_Microsoft_Office_Excel33.xlsx"/></Relationships>
</file>

<file path=ppt/charts/_rels/chart3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Foglio_di_lavoro_di_Microsoft_Office_Excel34.xlsx"/></Relationships>
</file>

<file path=ppt/charts/_rels/chart3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Foglio_di_lavoro_di_Microsoft_Office_Excel35.xlsx"/></Relationships>
</file>

<file path=ppt/charts/_rels/chart3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Foglio_di_lavoro_di_Microsoft_Office_Excel36.xlsx"/></Relationships>
</file>

<file path=ppt/charts/_rels/chart3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Foglio_di_lavoro_di_Microsoft_Office_Excel37.xlsx"/></Relationships>
</file>

<file path=ppt/charts/_rels/chart3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Foglio_di_lavoro_di_Microsoft_Office_Excel38.xlsx"/></Relationships>
</file>

<file path=ppt/charts/_rels/chart3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Foglio_di_lavoro_di_Microsoft_Office_Excel39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Foglio_di_lavoro_di_Microsoft_Office_Excel4.xlsx"/></Relationships>
</file>

<file path=ppt/charts/_rels/chart4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Foglio_di_lavoro_di_Microsoft_Office_Excel40.xlsx"/></Relationships>
</file>

<file path=ppt/charts/_rels/chart4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Foglio_di_lavoro_di_Microsoft_Office_Excel41.xlsx"/></Relationships>
</file>

<file path=ppt/charts/_rels/chart4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Foglio_di_lavoro_di_Microsoft_Office_Excel42.xlsx"/></Relationships>
</file>

<file path=ppt/charts/_rels/chart4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Foglio_di_lavoro_di_Microsoft_Office_Excel43.xlsx"/></Relationships>
</file>

<file path=ppt/charts/_rels/chart4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Foglio_di_lavoro_di_Microsoft_Office_Excel44.xlsx"/></Relationships>
</file>

<file path=ppt/charts/_rels/chart4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Foglio_di_lavoro_di_Microsoft_Office_Excel45.xlsx"/></Relationships>
</file>

<file path=ppt/charts/_rels/chart4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Foglio_di_lavoro_di_Microsoft_Office_Excel46.xlsx"/></Relationships>
</file>

<file path=ppt/charts/_rels/chart4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Foglio_di_lavoro_di_Microsoft_Office_Excel47.xlsx"/></Relationships>
</file>

<file path=ppt/charts/_rels/chart4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Foglio_di_lavoro_di_Microsoft_Office_Excel48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Foglio_di_lavoro_di_Microsoft_Office_Excel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Foglio_di_lavoro_di_Microsoft_Office_Excel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Foglio_di_lavoro_di_Microsoft_Office_Excel7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Foglio_di_lavoro_di_Microsoft_Office_Excel8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Foglio_di_lavoro_di_Microsoft_Office_Excel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it-IT"/>
  <c:chart>
    <c:autoTitleDeleted val="1"/>
    <c:plotArea>
      <c:layout>
        <c:manualLayout>
          <c:layoutTarget val="inner"/>
          <c:xMode val="edge"/>
          <c:yMode val="edge"/>
          <c:x val="0.24195262620567737"/>
          <c:y val="2.7213459591405288E-2"/>
          <c:w val="0.61593265729044666"/>
          <c:h val="0.90021731483151357"/>
        </c:manualLayout>
      </c:layout>
      <c:barChart>
        <c:barDir val="bar"/>
        <c:grouping val="clustered"/>
        <c:ser>
          <c:idx val="0"/>
          <c:order val="0"/>
          <c:tx>
            <c:strRef>
              <c:f>Foglio1!$B$1</c:f>
              <c:strCache>
                <c:ptCount val="1"/>
                <c:pt idx="0">
                  <c:v>Area</c:v>
                </c:pt>
              </c:strCache>
            </c:strRef>
          </c:tx>
          <c:spPr>
            <a:solidFill>
              <a:srgbClr val="002060"/>
            </a:solidFill>
            <a:effectLst>
              <a:outerShdw blurRad="50800" dist="50800" dir="5400000" algn="ctr" rotWithShape="0">
                <a:schemeClr val="bg1">
                  <a:lumMod val="75000"/>
                </a:schemeClr>
              </a:outerShdw>
            </a:effectLst>
          </c:spPr>
          <c:dLbls>
            <c:txPr>
              <a:bodyPr/>
              <a:lstStyle/>
              <a:p>
                <a:pPr>
                  <a:defRPr sz="1400" b="1">
                    <a:solidFill>
                      <a:srgbClr val="002060"/>
                    </a:solidFill>
                    <a:latin typeface="Calibri" pitchFamily="34" charset="0"/>
                  </a:defRPr>
                </a:pPr>
                <a:endParaRPr lang="it-IT"/>
              </a:p>
            </c:txPr>
            <c:showVal val="1"/>
          </c:dLbls>
          <c:cat>
            <c:strRef>
              <c:f>Foglio1!$A$2:$A$5</c:f>
              <c:strCache>
                <c:ptCount val="4"/>
                <c:pt idx="0">
                  <c:v>Sud + Isole</c:v>
                </c:pt>
                <c:pt idx="1">
                  <c:v>Centro</c:v>
                </c:pt>
                <c:pt idx="2">
                  <c:v>Nord Est</c:v>
                </c:pt>
                <c:pt idx="3">
                  <c:v>Nord Ovest</c:v>
                </c:pt>
              </c:strCache>
            </c:strRef>
          </c:cat>
          <c:val>
            <c:numRef>
              <c:f>Foglio1!$B$2:$B$5</c:f>
              <c:numCache>
                <c:formatCode>0</c:formatCode>
                <c:ptCount val="4"/>
                <c:pt idx="0">
                  <c:v>35.4</c:v>
                </c:pt>
                <c:pt idx="1">
                  <c:v>19.5</c:v>
                </c:pt>
                <c:pt idx="2">
                  <c:v>19.100000000000001</c:v>
                </c:pt>
                <c:pt idx="3">
                  <c:v>26.2</c:v>
                </c:pt>
              </c:numCache>
            </c:numRef>
          </c:val>
        </c:ser>
        <c:axId val="75178752"/>
        <c:axId val="75180288"/>
      </c:barChart>
      <c:catAx>
        <c:axId val="75178752"/>
        <c:scaling>
          <c:orientation val="minMax"/>
        </c:scaling>
        <c:axPos val="l"/>
        <c:numFmt formatCode="General" sourceLinked="1"/>
        <c:tickLblPos val="nextTo"/>
        <c:txPr>
          <a:bodyPr/>
          <a:lstStyle/>
          <a:p>
            <a:pPr>
              <a:defRPr sz="1300" b="1">
                <a:solidFill>
                  <a:srgbClr val="002060"/>
                </a:solidFill>
                <a:latin typeface="Calibri" pitchFamily="34" charset="0"/>
              </a:defRPr>
            </a:pPr>
            <a:endParaRPr lang="it-IT"/>
          </a:p>
        </c:txPr>
        <c:crossAx val="75180288"/>
        <c:crosses val="autoZero"/>
        <c:auto val="1"/>
        <c:lblAlgn val="ctr"/>
        <c:lblOffset val="100"/>
      </c:catAx>
      <c:valAx>
        <c:axId val="75180288"/>
        <c:scaling>
          <c:orientation val="minMax"/>
        </c:scaling>
        <c:delete val="1"/>
        <c:axPos val="b"/>
        <c:numFmt formatCode="0" sourceLinked="1"/>
        <c:tickLblPos val="none"/>
        <c:crossAx val="75178752"/>
        <c:crosses val="autoZero"/>
        <c:crossBetween val="between"/>
      </c:valAx>
      <c:spPr>
        <a:noFill/>
        <a:ln w="25400">
          <a:noFill/>
        </a:ln>
      </c:spPr>
    </c:plotArea>
    <c:plotVisOnly val="1"/>
  </c:chart>
  <c:txPr>
    <a:bodyPr/>
    <a:lstStyle/>
    <a:p>
      <a:pPr>
        <a:defRPr sz="1800"/>
      </a:pPr>
      <a:endParaRPr lang="it-IT"/>
    </a:p>
  </c:txPr>
  <c:externalData r:id="rId1"/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it-IT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Foglio1!$B$1</c:f>
              <c:strCache>
                <c:ptCount val="1"/>
                <c:pt idx="0">
                  <c:v>Età</c:v>
                </c:pt>
              </c:strCache>
            </c:strRef>
          </c:tx>
          <c:spPr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dLbls>
            <c:numFmt formatCode="#,##0" sourceLinked="0"/>
            <c:txPr>
              <a:bodyPr/>
              <a:lstStyle/>
              <a:p>
                <a:pPr>
                  <a:defRPr sz="1400" b="1">
                    <a:solidFill>
                      <a:srgbClr val="002060"/>
                    </a:solidFill>
                  </a:defRPr>
                </a:pPr>
                <a:endParaRPr lang="it-IT"/>
              </a:p>
            </c:txPr>
            <c:showVal val="1"/>
          </c:dLbls>
          <c:cat>
            <c:strRef>
              <c:f>Foglio1!$A$2:$A$3</c:f>
              <c:strCache>
                <c:ptCount val="2"/>
                <c:pt idx="0">
                  <c:v>14 -15 ANNI</c:v>
                </c:pt>
                <c:pt idx="1">
                  <c:v>16-17 ANNI</c:v>
                </c:pt>
              </c:strCache>
            </c:strRef>
          </c:cat>
          <c:val>
            <c:numRef>
              <c:f>Foglio1!$B$2:$B$3</c:f>
              <c:numCache>
                <c:formatCode>General</c:formatCode>
                <c:ptCount val="2"/>
                <c:pt idx="0">
                  <c:v>50.1</c:v>
                </c:pt>
                <c:pt idx="1">
                  <c:v>50.1</c:v>
                </c:pt>
              </c:numCache>
            </c:numRef>
          </c:val>
        </c:ser>
        <c:axId val="80604544"/>
        <c:axId val="100979840"/>
      </c:barChart>
      <c:catAx>
        <c:axId val="80604544"/>
        <c:scaling>
          <c:orientation val="minMax"/>
        </c:scaling>
        <c:axPos val="b"/>
        <c:tickLblPos val="nextTo"/>
        <c:txPr>
          <a:bodyPr/>
          <a:lstStyle/>
          <a:p>
            <a:pPr>
              <a:defRPr sz="1300" b="1">
                <a:solidFill>
                  <a:srgbClr val="002060"/>
                </a:solidFill>
              </a:defRPr>
            </a:pPr>
            <a:endParaRPr lang="it-IT"/>
          </a:p>
        </c:txPr>
        <c:crossAx val="100979840"/>
        <c:crosses val="autoZero"/>
        <c:auto val="1"/>
        <c:lblAlgn val="ctr"/>
        <c:lblOffset val="100"/>
      </c:catAx>
      <c:valAx>
        <c:axId val="100979840"/>
        <c:scaling>
          <c:orientation val="minMax"/>
        </c:scaling>
        <c:delete val="1"/>
        <c:axPos val="l"/>
        <c:numFmt formatCode="General" sourceLinked="1"/>
        <c:tickLblPos val="none"/>
        <c:crossAx val="80604544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it-IT"/>
    </a:p>
  </c:txPr>
  <c:externalData r:id="rId1"/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it-IT"/>
  <c:chart>
    <c:autoTitleDeleted val="1"/>
    <c:plotArea>
      <c:layout>
        <c:manualLayout>
          <c:layoutTarget val="inner"/>
          <c:xMode val="edge"/>
          <c:yMode val="edge"/>
          <c:x val="0.42582709486180226"/>
          <c:y val="2.7213459591405271E-2"/>
          <c:w val="0.57417290513819974"/>
          <c:h val="0.94943649672000252"/>
        </c:manualLayout>
      </c:layout>
      <c:barChart>
        <c:barDir val="bar"/>
        <c:grouping val="clustered"/>
        <c:ser>
          <c:idx val="0"/>
          <c:order val="0"/>
          <c:tx>
            <c:strRef>
              <c:f>Foglio1!$B$1</c:f>
              <c:strCache>
                <c:ptCount val="1"/>
                <c:pt idx="0">
                  <c:v>totale</c:v>
                </c:pt>
              </c:strCache>
            </c:strRef>
          </c:tx>
          <c:spPr>
            <a:solidFill>
              <a:srgbClr val="002060"/>
            </a:solidFill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c:spPr>
          <c:dLbls>
            <c:numFmt formatCode="#,##0" sourceLinked="0"/>
            <c:txPr>
              <a:bodyPr/>
              <a:lstStyle/>
              <a:p>
                <a:pPr>
                  <a:defRPr sz="1000" b="1">
                    <a:solidFill>
                      <a:srgbClr val="002060"/>
                    </a:solidFill>
                    <a:latin typeface="Calibri" pitchFamily="34" charset="0"/>
                  </a:defRPr>
                </a:pPr>
                <a:endParaRPr lang="it-IT"/>
              </a:p>
            </c:txPr>
            <c:showVal val="1"/>
          </c:dLbls>
          <c:cat>
            <c:strRef>
              <c:f>Foglio1!$A$2:$A$7</c:f>
              <c:strCache>
                <c:ptCount val="6"/>
                <c:pt idx="0">
                  <c:v>Scuola media inferiore</c:v>
                </c:pt>
                <c:pt idx="1">
                  <c:v>Liceo</c:v>
                </c:pt>
                <c:pt idx="2">
                  <c:v>Istituto tecnico</c:v>
                </c:pt>
                <c:pt idx="3">
                  <c:v>Scuola professionale</c:v>
                </c:pt>
                <c:pt idx="4">
                  <c:v>Non studio più/non lavoro</c:v>
                </c:pt>
                <c:pt idx="5">
                  <c:v>Altro</c:v>
                </c:pt>
              </c:strCache>
            </c:strRef>
          </c:cat>
          <c:val>
            <c:numRef>
              <c:f>Foglio1!$B$2:$B$7</c:f>
              <c:numCache>
                <c:formatCode>General</c:formatCode>
                <c:ptCount val="6"/>
                <c:pt idx="0">
                  <c:v>10.200000000000001</c:v>
                </c:pt>
                <c:pt idx="1">
                  <c:v>56.2</c:v>
                </c:pt>
                <c:pt idx="2">
                  <c:v>21.5</c:v>
                </c:pt>
                <c:pt idx="3">
                  <c:v>8.6</c:v>
                </c:pt>
                <c:pt idx="4">
                  <c:v>0.8</c:v>
                </c:pt>
                <c:pt idx="5">
                  <c:v>2.6</c:v>
                </c:pt>
              </c:numCache>
            </c:numRef>
          </c:val>
        </c:ser>
        <c:axId val="82854656"/>
        <c:axId val="82856576"/>
      </c:barChart>
      <c:catAx>
        <c:axId val="82854656"/>
        <c:scaling>
          <c:orientation val="maxMin"/>
        </c:scaling>
        <c:axPos val="l"/>
        <c:numFmt formatCode="General" sourceLinked="1"/>
        <c:tickLblPos val="nextTo"/>
        <c:txPr>
          <a:bodyPr/>
          <a:lstStyle/>
          <a:p>
            <a:pPr>
              <a:defRPr sz="1000" b="1">
                <a:solidFill>
                  <a:srgbClr val="002060"/>
                </a:solidFill>
                <a:latin typeface="Calibri" pitchFamily="34" charset="0"/>
              </a:defRPr>
            </a:pPr>
            <a:endParaRPr lang="it-IT"/>
          </a:p>
        </c:txPr>
        <c:crossAx val="82856576"/>
        <c:crosses val="autoZero"/>
        <c:auto val="1"/>
        <c:lblAlgn val="ctr"/>
        <c:lblOffset val="100"/>
      </c:catAx>
      <c:valAx>
        <c:axId val="82856576"/>
        <c:scaling>
          <c:orientation val="minMax"/>
        </c:scaling>
        <c:delete val="1"/>
        <c:axPos val="t"/>
        <c:numFmt formatCode="General" sourceLinked="1"/>
        <c:tickLblPos val="none"/>
        <c:crossAx val="82854656"/>
        <c:crosses val="autoZero"/>
        <c:crossBetween val="between"/>
      </c:valAx>
      <c:spPr>
        <a:noFill/>
        <a:ln w="25400">
          <a:noFill/>
        </a:ln>
      </c:spPr>
    </c:plotArea>
    <c:plotVisOnly val="1"/>
  </c:chart>
  <c:txPr>
    <a:bodyPr/>
    <a:lstStyle/>
    <a:p>
      <a:pPr>
        <a:defRPr sz="1800"/>
      </a:pPr>
      <a:endParaRPr lang="it-IT"/>
    </a:p>
  </c:txPr>
  <c:externalData r:id="rId1"/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it-IT"/>
  <c:chart>
    <c:autoTitleDeleted val="1"/>
    <c:plotArea>
      <c:layout/>
      <c:pieChart>
        <c:varyColors val="1"/>
        <c:ser>
          <c:idx val="0"/>
          <c:order val="0"/>
          <c:tx>
            <c:strRef>
              <c:f>Foglio1!$B$1</c:f>
              <c:strCache>
                <c:ptCount val="1"/>
                <c:pt idx="0">
                  <c:v>Colonna1</c:v>
                </c:pt>
              </c:strCache>
            </c:strRef>
          </c:tx>
          <c:explosion val="11"/>
          <c:dLbls>
            <c:dLbl>
              <c:idx val="0"/>
              <c:layout>
                <c:manualLayout>
                  <c:x val="-9.8288345320121945E-3"/>
                  <c:y val="-4.0493119812084394E-2"/>
                </c:manualLayout>
              </c:layout>
              <c:showVal val="1"/>
              <c:showCatName val="1"/>
              <c:separator>
</c:separator>
            </c:dLbl>
            <c:dLbl>
              <c:idx val="1"/>
              <c:layout>
                <c:manualLayout>
                  <c:x val="-8.4956493303679631E-3"/>
                  <c:y val="1.31957560271081E-2"/>
                </c:manualLayout>
              </c:layout>
              <c:showVal val="1"/>
              <c:showCatName val="1"/>
              <c:separator>
</c:separator>
            </c:dLbl>
            <c:numFmt formatCode="#,##0" sourceLinked="0"/>
            <c:txPr>
              <a:bodyPr/>
              <a:lstStyle/>
              <a:p>
                <a:pPr>
                  <a:defRPr sz="1400" b="1">
                    <a:solidFill>
                      <a:srgbClr val="000066"/>
                    </a:solidFill>
                  </a:defRPr>
                </a:pPr>
                <a:endParaRPr lang="it-IT"/>
              </a:p>
            </c:txPr>
            <c:showVal val="1"/>
            <c:showCatName val="1"/>
            <c:separator>
</c:separator>
          </c:dLbls>
          <c:cat>
            <c:strRef>
              <c:f>Foglio1!$A$2:$A$3</c:f>
              <c:strCache>
                <c:ptCount val="2"/>
                <c:pt idx="0">
                  <c:v>Maschi</c:v>
                </c:pt>
                <c:pt idx="1">
                  <c:v>Femmine</c:v>
                </c:pt>
              </c:strCache>
            </c:strRef>
          </c:cat>
          <c:val>
            <c:numRef>
              <c:f>Foglio1!$B$2:$B$3</c:f>
              <c:numCache>
                <c:formatCode>General</c:formatCode>
                <c:ptCount val="2"/>
                <c:pt idx="0">
                  <c:v>52</c:v>
                </c:pt>
                <c:pt idx="1">
                  <c:v>48</c:v>
                </c:pt>
              </c:numCache>
            </c:numRef>
          </c:val>
        </c:ser>
        <c:firstSliceAng val="0"/>
      </c:pieChart>
    </c:plotArea>
    <c:plotVisOnly val="1"/>
  </c:chart>
  <c:txPr>
    <a:bodyPr/>
    <a:lstStyle/>
    <a:p>
      <a:pPr>
        <a:defRPr sz="1800"/>
      </a:pPr>
      <a:endParaRPr lang="it-IT"/>
    </a:p>
  </c:txPr>
  <c:externalData r:id="rId1"/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it-IT"/>
  <c:chart>
    <c:autoTitleDeleted val="1"/>
    <c:plotArea>
      <c:layout>
        <c:manualLayout>
          <c:layoutTarget val="inner"/>
          <c:xMode val="edge"/>
          <c:yMode val="edge"/>
          <c:x val="0.33674175091656483"/>
          <c:y val="1.4991004085965761E-2"/>
          <c:w val="0.586406434638577"/>
          <c:h val="0.93396007696675676"/>
        </c:manualLayout>
      </c:layout>
      <c:barChart>
        <c:barDir val="bar"/>
        <c:grouping val="clustered"/>
        <c:ser>
          <c:idx val="0"/>
          <c:order val="0"/>
          <c:tx>
            <c:strRef>
              <c:f>Foglio1!$B$1</c:f>
              <c:strCache>
                <c:ptCount val="1"/>
                <c:pt idx="0">
                  <c:v>2013</c:v>
                </c:pt>
              </c:strCache>
            </c:strRef>
          </c:tx>
          <c:spPr>
            <a:solidFill>
              <a:srgbClr val="F09C06"/>
            </a:solidFill>
            <a:effectLst/>
          </c:spPr>
          <c:dLbls>
            <c:numFmt formatCode="#,##0" sourceLinked="0"/>
            <c:txPr>
              <a:bodyPr/>
              <a:lstStyle/>
              <a:p>
                <a:pPr>
                  <a:defRPr sz="1200" b="1">
                    <a:solidFill>
                      <a:srgbClr val="002060"/>
                    </a:solidFill>
                    <a:latin typeface="Calibri" pitchFamily="34" charset="0"/>
                  </a:defRPr>
                </a:pPr>
                <a:endParaRPr lang="it-IT"/>
              </a:p>
            </c:txPr>
            <c:showVal val="1"/>
          </c:dLbls>
          <c:cat>
            <c:strRef>
              <c:f>Foglio1!$A$2:$A$7</c:f>
              <c:strCache>
                <c:ptCount val="6"/>
                <c:pt idx="0">
                  <c:v>Ho paura di incontrare più difficoltà rispetto a quelle che hanno affrontato i miei genitori e questo influirà sul mio futuro</c:v>
                </c:pt>
                <c:pt idx="1">
                  <c:v>Dipende da me, se mi impegnerò, potrò riuscire nella vita </c:v>
                </c:pt>
                <c:pt idx="2">
                  <c:v>Ho fiducia nel fatto che riuscirò a realizzare i miei sogni, i miei progetti e ad avere una vita migliore di quella dei miei genitori </c:v>
                </c:pt>
                <c:pt idx="3">
                  <c:v>Ho paura che incontrerò varie difficoltà, ma penso che troverò il modo di cavarmela</c:v>
                </c:pt>
                <c:pt idx="4">
                  <c:v>Ho fiducia nel fatto che riuscirò a realizzare i miei sogni, i miei progetti e a conservare il mio attuale stile di vita</c:v>
                </c:pt>
                <c:pt idx="5">
                  <c:v>Sono molto preoccupato per la mia vita, ho paura di non farcela</c:v>
                </c:pt>
              </c:strCache>
            </c:strRef>
          </c:cat>
          <c:val>
            <c:numRef>
              <c:f>Foglio1!$B$2:$B$7</c:f>
              <c:numCache>
                <c:formatCode>General</c:formatCode>
                <c:ptCount val="6"/>
                <c:pt idx="0">
                  <c:v>17</c:v>
                </c:pt>
                <c:pt idx="1">
                  <c:v>37.300000000000004</c:v>
                </c:pt>
                <c:pt idx="2">
                  <c:v>11.9</c:v>
                </c:pt>
                <c:pt idx="3">
                  <c:v>12.7</c:v>
                </c:pt>
                <c:pt idx="4">
                  <c:v>15.3</c:v>
                </c:pt>
                <c:pt idx="5">
                  <c:v>5.8</c:v>
                </c:pt>
              </c:numCache>
            </c:numRef>
          </c:val>
        </c:ser>
        <c:axId val="83027456"/>
        <c:axId val="83028992"/>
      </c:barChart>
      <c:catAx>
        <c:axId val="83027456"/>
        <c:scaling>
          <c:orientation val="maxMin"/>
        </c:scaling>
        <c:axPos val="l"/>
        <c:numFmt formatCode="General" sourceLinked="1"/>
        <c:tickLblPos val="nextTo"/>
        <c:txPr>
          <a:bodyPr/>
          <a:lstStyle/>
          <a:p>
            <a:pPr>
              <a:defRPr sz="1000" b="0">
                <a:solidFill>
                  <a:srgbClr val="002060"/>
                </a:solidFill>
                <a:latin typeface="Calibri" pitchFamily="34" charset="0"/>
              </a:defRPr>
            </a:pPr>
            <a:endParaRPr lang="it-IT"/>
          </a:p>
        </c:txPr>
        <c:crossAx val="83028992"/>
        <c:crosses val="autoZero"/>
        <c:auto val="1"/>
        <c:lblAlgn val="ctr"/>
        <c:lblOffset val="100"/>
      </c:catAx>
      <c:valAx>
        <c:axId val="83028992"/>
        <c:scaling>
          <c:orientation val="minMax"/>
        </c:scaling>
        <c:delete val="1"/>
        <c:axPos val="t"/>
        <c:numFmt formatCode="General" sourceLinked="1"/>
        <c:tickLblPos val="none"/>
        <c:crossAx val="83027456"/>
        <c:crosses val="autoZero"/>
        <c:crossBetween val="between"/>
      </c:valAx>
      <c:spPr>
        <a:noFill/>
        <a:ln w="25400">
          <a:noFill/>
        </a:ln>
      </c:spPr>
    </c:plotArea>
    <c:plotVisOnly val="1"/>
  </c:chart>
  <c:spPr>
    <a:solidFill>
      <a:schemeClr val="bg1"/>
    </a:solidFill>
  </c:spPr>
  <c:txPr>
    <a:bodyPr/>
    <a:lstStyle/>
    <a:p>
      <a:pPr>
        <a:defRPr sz="1800"/>
      </a:pPr>
      <a:endParaRPr lang="it-IT"/>
    </a:p>
  </c:txPr>
  <c:externalData r:id="rId1"/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it-IT"/>
  <c:chart>
    <c:autoTitleDeleted val="1"/>
    <c:plotArea>
      <c:layout>
        <c:manualLayout>
          <c:layoutTarget val="inner"/>
          <c:xMode val="edge"/>
          <c:yMode val="edge"/>
          <c:x val="0.33674175091656483"/>
          <c:y val="1.4991004085965761E-2"/>
          <c:w val="0.58640643463857722"/>
          <c:h val="0.93396007696675676"/>
        </c:manualLayout>
      </c:layout>
      <c:barChart>
        <c:barDir val="bar"/>
        <c:grouping val="clustered"/>
        <c:ser>
          <c:idx val="0"/>
          <c:order val="0"/>
          <c:tx>
            <c:strRef>
              <c:f>Foglio1!$B$1</c:f>
              <c:strCache>
                <c:ptCount val="1"/>
                <c:pt idx="0">
                  <c:v>totale</c:v>
                </c:pt>
              </c:strCache>
            </c:strRef>
          </c:tx>
          <c:spPr>
            <a:solidFill>
              <a:srgbClr val="009999"/>
            </a:solidFill>
            <a:effectLst/>
          </c:spPr>
          <c:dLbls>
            <c:numFmt formatCode="#,##0" sourceLinked="0"/>
            <c:txPr>
              <a:bodyPr/>
              <a:lstStyle/>
              <a:p>
                <a:pPr>
                  <a:defRPr sz="1200" b="1">
                    <a:solidFill>
                      <a:srgbClr val="002060"/>
                    </a:solidFill>
                    <a:latin typeface="Calibri" pitchFamily="34" charset="0"/>
                  </a:defRPr>
                </a:pPr>
                <a:endParaRPr lang="it-IT"/>
              </a:p>
            </c:txPr>
            <c:showVal val="1"/>
          </c:dLbls>
          <c:cat>
            <c:strRef>
              <c:f>Foglio1!$A$2:$A$7</c:f>
              <c:strCache>
                <c:ptCount val="6"/>
                <c:pt idx="0">
                  <c:v>Ho paura che incontreranno più difficoltà rispetto a quelle che abbiamo affrontato noi genitori e questo influirà sul loro futuro</c:v>
                </c:pt>
                <c:pt idx="1">
                  <c:v>Dipende da loro, se si impegneranno, potranno riuscire nella vita </c:v>
                </c:pt>
                <c:pt idx="2">
                  <c:v>Ho fiducia nel fatto che riusciranno a realizzare i loro sogni, i loro progetti e ad avere una vita migliore della nostra </c:v>
                </c:pt>
                <c:pt idx="3">
                  <c:v>Ho paura che incontreranno varie difficoltà, ma che troveranno il modo di cavarsela</c:v>
                </c:pt>
                <c:pt idx="4">
                  <c:v>Ho fiducia nel fatto che riusciranno a realizzare i loro sogni, i loro progetti e a conservare il loro attuale stile di vita</c:v>
                </c:pt>
                <c:pt idx="5">
                  <c:v>Sono molto preoccupato per la loro vita, ho paura che non ce la faranno</c:v>
                </c:pt>
              </c:strCache>
            </c:strRef>
          </c:cat>
          <c:val>
            <c:numRef>
              <c:f>Foglio1!$B$2:$B$7</c:f>
              <c:numCache>
                <c:formatCode>General</c:formatCode>
                <c:ptCount val="6"/>
                <c:pt idx="0">
                  <c:v>30.7</c:v>
                </c:pt>
                <c:pt idx="1">
                  <c:v>22.3</c:v>
                </c:pt>
                <c:pt idx="2">
                  <c:v>15.9</c:v>
                </c:pt>
                <c:pt idx="3">
                  <c:v>13.8</c:v>
                </c:pt>
                <c:pt idx="4">
                  <c:v>12.9</c:v>
                </c:pt>
                <c:pt idx="5">
                  <c:v>4.3</c:v>
                </c:pt>
              </c:numCache>
            </c:numRef>
          </c:val>
        </c:ser>
        <c:ser>
          <c:idx val="1"/>
          <c:order val="1"/>
          <c:tx>
            <c:strRef>
              <c:f>Foglio1!$C$1</c:f>
              <c:strCache>
                <c:ptCount val="1"/>
                <c:pt idx="0">
                  <c:v>con figli 14-17</c:v>
                </c:pt>
              </c:strCache>
            </c:strRef>
          </c:tx>
          <c:dLbls>
            <c:numFmt formatCode="#,##0" sourceLinked="0"/>
            <c:txPr>
              <a:bodyPr/>
              <a:lstStyle/>
              <a:p>
                <a:pPr>
                  <a:defRPr sz="1200" b="1" i="0" baseline="0"/>
                </a:pPr>
                <a:endParaRPr lang="it-IT"/>
              </a:p>
            </c:txPr>
            <c:showVal val="1"/>
          </c:dLbls>
          <c:cat>
            <c:strRef>
              <c:f>Foglio1!$A$2:$A$7</c:f>
              <c:strCache>
                <c:ptCount val="6"/>
                <c:pt idx="0">
                  <c:v>Ho paura che incontreranno più difficoltà rispetto a quelle che abbiamo affrontato noi genitori e questo influirà sul loro futuro</c:v>
                </c:pt>
                <c:pt idx="1">
                  <c:v>Dipende da loro, se si impegneranno, potranno riuscire nella vita </c:v>
                </c:pt>
                <c:pt idx="2">
                  <c:v>Ho fiducia nel fatto che riusciranno a realizzare i loro sogni, i loro progetti e ad avere una vita migliore della nostra </c:v>
                </c:pt>
                <c:pt idx="3">
                  <c:v>Ho paura che incontreranno varie difficoltà, ma che troveranno il modo di cavarsela</c:v>
                </c:pt>
                <c:pt idx="4">
                  <c:v>Ho fiducia nel fatto che riusciranno a realizzare i loro sogni, i loro progetti e a conservare il loro attuale stile di vita</c:v>
                </c:pt>
                <c:pt idx="5">
                  <c:v>Sono molto preoccupato per la loro vita, ho paura che non ce la faranno</c:v>
                </c:pt>
              </c:strCache>
            </c:strRef>
          </c:cat>
          <c:val>
            <c:numRef>
              <c:f>Foglio1!$C$2:$C$7</c:f>
              <c:numCache>
                <c:formatCode>General</c:formatCode>
                <c:ptCount val="6"/>
                <c:pt idx="0">
                  <c:v>10.9</c:v>
                </c:pt>
                <c:pt idx="1">
                  <c:v>11</c:v>
                </c:pt>
                <c:pt idx="2">
                  <c:v>22.8</c:v>
                </c:pt>
                <c:pt idx="3">
                  <c:v>33.5</c:v>
                </c:pt>
                <c:pt idx="4">
                  <c:v>17.2</c:v>
                </c:pt>
                <c:pt idx="5">
                  <c:v>4.5999999999999996</c:v>
                </c:pt>
              </c:numCache>
            </c:numRef>
          </c:val>
        </c:ser>
        <c:axId val="85608320"/>
        <c:axId val="85609856"/>
      </c:barChart>
      <c:catAx>
        <c:axId val="85608320"/>
        <c:scaling>
          <c:orientation val="maxMin"/>
        </c:scaling>
        <c:axPos val="l"/>
        <c:numFmt formatCode="General" sourceLinked="1"/>
        <c:tickLblPos val="nextTo"/>
        <c:txPr>
          <a:bodyPr/>
          <a:lstStyle/>
          <a:p>
            <a:pPr>
              <a:defRPr sz="1000" b="0">
                <a:solidFill>
                  <a:srgbClr val="002060"/>
                </a:solidFill>
                <a:latin typeface="Calibri" pitchFamily="34" charset="0"/>
              </a:defRPr>
            </a:pPr>
            <a:endParaRPr lang="it-IT"/>
          </a:p>
        </c:txPr>
        <c:crossAx val="85609856"/>
        <c:crosses val="autoZero"/>
        <c:auto val="1"/>
        <c:lblAlgn val="ctr"/>
        <c:lblOffset val="100"/>
      </c:catAx>
      <c:valAx>
        <c:axId val="85609856"/>
        <c:scaling>
          <c:orientation val="minMax"/>
        </c:scaling>
        <c:delete val="1"/>
        <c:axPos val="t"/>
        <c:numFmt formatCode="General" sourceLinked="1"/>
        <c:tickLblPos val="none"/>
        <c:crossAx val="85608320"/>
        <c:crosses val="autoZero"/>
        <c:crossBetween val="between"/>
      </c:valAx>
      <c:spPr>
        <a:noFill/>
        <a:ln w="25400">
          <a:noFill/>
        </a:ln>
      </c:spPr>
    </c:plotArea>
    <c:plotVisOnly val="1"/>
  </c:chart>
  <c:spPr>
    <a:solidFill>
      <a:schemeClr val="bg1"/>
    </a:solidFill>
  </c:spPr>
  <c:txPr>
    <a:bodyPr/>
    <a:lstStyle/>
    <a:p>
      <a:pPr>
        <a:defRPr sz="1800"/>
      </a:pPr>
      <a:endParaRPr lang="it-IT"/>
    </a:p>
  </c:txPr>
  <c:externalData r:id="rId1"/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it-IT"/>
  <c:chart>
    <c:autoTitleDeleted val="1"/>
    <c:plotArea>
      <c:layout>
        <c:manualLayout>
          <c:layoutTarget val="inner"/>
          <c:xMode val="edge"/>
          <c:yMode val="edge"/>
          <c:x val="0.33674175091656483"/>
          <c:y val="1.4991004085965761E-2"/>
          <c:w val="0.58640643463857745"/>
          <c:h val="0.93396007696675676"/>
        </c:manualLayout>
      </c:layout>
      <c:barChart>
        <c:barDir val="bar"/>
        <c:grouping val="clustered"/>
        <c:ser>
          <c:idx val="0"/>
          <c:order val="0"/>
          <c:tx>
            <c:strRef>
              <c:f>Foglio1!$B$1</c:f>
              <c:strCache>
                <c:ptCount val="1"/>
                <c:pt idx="0">
                  <c:v>2013</c:v>
                </c:pt>
              </c:strCache>
            </c:strRef>
          </c:tx>
          <c:spPr>
            <a:solidFill>
              <a:srgbClr val="F09C06"/>
            </a:solidFill>
            <a:effectLst/>
          </c:spPr>
          <c:dLbls>
            <c:numFmt formatCode="#,##0" sourceLinked="0"/>
            <c:txPr>
              <a:bodyPr/>
              <a:lstStyle/>
              <a:p>
                <a:pPr>
                  <a:defRPr sz="1200" b="1">
                    <a:solidFill>
                      <a:srgbClr val="002060"/>
                    </a:solidFill>
                    <a:latin typeface="Calibri" pitchFamily="34" charset="0"/>
                  </a:defRPr>
                </a:pPr>
                <a:endParaRPr lang="it-IT"/>
              </a:p>
            </c:txPr>
            <c:showVal val="1"/>
          </c:dLbls>
          <c:cat>
            <c:strRef>
              <c:f>Foglio1!$A$2:$A$6</c:f>
              <c:strCache>
                <c:ptCount val="5"/>
                <c:pt idx="0">
                  <c:v>Si, ma solo per quello che riguarda la scuola dell'obbligo</c:v>
                </c:pt>
                <c:pt idx="1">
                  <c:v>Si, ma solo la scuola superiore</c:v>
                </c:pt>
                <c:pt idx="2">
                  <c:v>Si, anche l'università e i miei mi pagheranno gli studi</c:v>
                </c:pt>
                <c:pt idx="3">
                  <c:v>Se vorrò fare l'università dovrò lavorare o contribuire alla retta </c:v>
                </c:pt>
                <c:pt idx="4">
                  <c:v>Se vorrò fare l'università dovremo chiedere un prestito </c:v>
                </c:pt>
              </c:strCache>
            </c:strRef>
          </c:cat>
          <c:val>
            <c:numRef>
              <c:f>Foglio1!$B$2:$B$6</c:f>
              <c:numCache>
                <c:formatCode>General</c:formatCode>
                <c:ptCount val="5"/>
                <c:pt idx="0">
                  <c:v>3.8</c:v>
                </c:pt>
                <c:pt idx="1">
                  <c:v>27.7</c:v>
                </c:pt>
                <c:pt idx="2">
                  <c:v>41.5</c:v>
                </c:pt>
                <c:pt idx="3">
                  <c:v>22.7</c:v>
                </c:pt>
                <c:pt idx="4">
                  <c:v>4.3</c:v>
                </c:pt>
              </c:numCache>
            </c:numRef>
          </c:val>
        </c:ser>
        <c:axId val="82904192"/>
        <c:axId val="82905728"/>
      </c:barChart>
      <c:catAx>
        <c:axId val="82904192"/>
        <c:scaling>
          <c:orientation val="maxMin"/>
        </c:scaling>
        <c:axPos val="l"/>
        <c:numFmt formatCode="General" sourceLinked="1"/>
        <c:tickLblPos val="nextTo"/>
        <c:txPr>
          <a:bodyPr/>
          <a:lstStyle/>
          <a:p>
            <a:pPr>
              <a:defRPr sz="1000" b="0">
                <a:solidFill>
                  <a:srgbClr val="002060"/>
                </a:solidFill>
                <a:latin typeface="Calibri" pitchFamily="34" charset="0"/>
              </a:defRPr>
            </a:pPr>
            <a:endParaRPr lang="it-IT"/>
          </a:p>
        </c:txPr>
        <c:crossAx val="82905728"/>
        <c:crosses val="autoZero"/>
        <c:auto val="1"/>
        <c:lblAlgn val="ctr"/>
        <c:lblOffset val="100"/>
      </c:catAx>
      <c:valAx>
        <c:axId val="82905728"/>
        <c:scaling>
          <c:orientation val="minMax"/>
        </c:scaling>
        <c:delete val="1"/>
        <c:axPos val="t"/>
        <c:numFmt formatCode="General" sourceLinked="1"/>
        <c:tickLblPos val="none"/>
        <c:crossAx val="82904192"/>
        <c:crosses val="autoZero"/>
        <c:crossBetween val="between"/>
      </c:valAx>
      <c:spPr>
        <a:noFill/>
        <a:ln w="25400">
          <a:noFill/>
        </a:ln>
      </c:spPr>
    </c:plotArea>
    <c:plotVisOnly val="1"/>
  </c:chart>
  <c:spPr>
    <a:solidFill>
      <a:schemeClr val="bg1"/>
    </a:solidFill>
  </c:spPr>
  <c:txPr>
    <a:bodyPr/>
    <a:lstStyle/>
    <a:p>
      <a:pPr>
        <a:defRPr sz="1800"/>
      </a:pPr>
      <a:endParaRPr lang="it-IT"/>
    </a:p>
  </c:txPr>
  <c:externalData r:id="rId1"/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it-IT"/>
  <c:chart>
    <c:autoTitleDeleted val="1"/>
    <c:plotArea>
      <c:layout>
        <c:manualLayout>
          <c:layoutTarget val="inner"/>
          <c:xMode val="edge"/>
          <c:yMode val="edge"/>
          <c:x val="0.50322786104574191"/>
          <c:y val="9.5647048559762034E-4"/>
          <c:w val="0.58640643463857778"/>
          <c:h val="0.93396007696675676"/>
        </c:manualLayout>
      </c:layout>
      <c:barChart>
        <c:barDir val="bar"/>
        <c:grouping val="clustered"/>
        <c:ser>
          <c:idx val="0"/>
          <c:order val="0"/>
          <c:tx>
            <c:strRef>
              <c:f>Foglio1!$B$1</c:f>
              <c:strCache>
                <c:ptCount val="1"/>
                <c:pt idx="0">
                  <c:v>tot</c:v>
                </c:pt>
              </c:strCache>
            </c:strRef>
          </c:tx>
          <c:spPr>
            <a:solidFill>
              <a:srgbClr val="009999"/>
            </a:solidFill>
            <a:effectLst/>
          </c:spPr>
          <c:dLbls>
            <c:numFmt formatCode="#,##0" sourceLinked="0"/>
            <c:txPr>
              <a:bodyPr/>
              <a:lstStyle/>
              <a:p>
                <a:pPr>
                  <a:defRPr sz="1200" b="1">
                    <a:solidFill>
                      <a:srgbClr val="002060"/>
                    </a:solidFill>
                    <a:latin typeface="Calibri" pitchFamily="34" charset="0"/>
                  </a:defRPr>
                </a:pPr>
                <a:endParaRPr lang="it-IT"/>
              </a:p>
            </c:txPr>
            <c:showVal val="1"/>
          </c:dLbls>
          <c:cat>
            <c:strRef>
              <c:f>Foglio1!$A$2:$A$6</c:f>
              <c:strCache>
                <c:ptCount val="5"/>
                <c:pt idx="0">
                  <c:v>Si, ma solo per quello che riguarda la scuola dell'obbligo</c:v>
                </c:pt>
                <c:pt idx="1">
                  <c:v>Si, ma solo la scuola superiore</c:v>
                </c:pt>
                <c:pt idx="2">
                  <c:v>Si, anche l'università e provvederemo noi</c:v>
                </c:pt>
                <c:pt idx="3">
                  <c:v>Se vorrà fare l'università dovrà lavorare o contribuire alla retta </c:v>
                </c:pt>
                <c:pt idx="4">
                  <c:v>Se vorrà fare l'università dovremo chiedere un prestito</c:v>
                </c:pt>
              </c:strCache>
            </c:strRef>
          </c:cat>
          <c:val>
            <c:numRef>
              <c:f>Foglio1!$B$2:$B$6</c:f>
              <c:numCache>
                <c:formatCode>General</c:formatCode>
                <c:ptCount val="5"/>
                <c:pt idx="0">
                  <c:v>4.5999999999999996</c:v>
                </c:pt>
                <c:pt idx="1">
                  <c:v>17.899999999999999</c:v>
                </c:pt>
                <c:pt idx="2">
                  <c:v>46.6</c:v>
                </c:pt>
                <c:pt idx="3">
                  <c:v>22</c:v>
                </c:pt>
                <c:pt idx="4">
                  <c:v>8.9</c:v>
                </c:pt>
              </c:numCache>
            </c:numRef>
          </c:val>
        </c:ser>
        <c:ser>
          <c:idx val="1"/>
          <c:order val="1"/>
          <c:tx>
            <c:strRef>
              <c:f>Foglio1!$C$1</c:f>
              <c:strCache>
                <c:ptCount val="1"/>
                <c:pt idx="0">
                  <c:v>gen</c:v>
                </c:pt>
              </c:strCache>
            </c:strRef>
          </c:tx>
          <c:dLbls>
            <c:numFmt formatCode="#,##0" sourceLinked="0"/>
            <c:txPr>
              <a:bodyPr/>
              <a:lstStyle/>
              <a:p>
                <a:pPr>
                  <a:defRPr sz="1200" b="1" i="0" baseline="0"/>
                </a:pPr>
                <a:endParaRPr lang="it-IT"/>
              </a:p>
            </c:txPr>
            <c:showVal val="1"/>
          </c:dLbls>
          <c:cat>
            <c:strRef>
              <c:f>Foglio1!$A$2:$A$6</c:f>
              <c:strCache>
                <c:ptCount val="5"/>
                <c:pt idx="0">
                  <c:v>Si, ma solo per quello che riguarda la scuola dell'obbligo</c:v>
                </c:pt>
                <c:pt idx="1">
                  <c:v>Si, ma solo la scuola superiore</c:v>
                </c:pt>
                <c:pt idx="2">
                  <c:v>Si, anche l'università e provvederemo noi</c:v>
                </c:pt>
                <c:pt idx="3">
                  <c:v>Se vorrà fare l'università dovrà lavorare o contribuire alla retta </c:v>
                </c:pt>
                <c:pt idx="4">
                  <c:v>Se vorrà fare l'università dovremo chiedere un prestito</c:v>
                </c:pt>
              </c:strCache>
            </c:strRef>
          </c:cat>
          <c:val>
            <c:numRef>
              <c:f>Foglio1!$C$2:$C$6</c:f>
              <c:numCache>
                <c:formatCode>General</c:formatCode>
                <c:ptCount val="5"/>
                <c:pt idx="0">
                  <c:v>5.0999999999999996</c:v>
                </c:pt>
                <c:pt idx="1">
                  <c:v>22.9</c:v>
                </c:pt>
                <c:pt idx="2">
                  <c:v>46.1</c:v>
                </c:pt>
                <c:pt idx="3">
                  <c:v>19.399999999999999</c:v>
                </c:pt>
                <c:pt idx="4">
                  <c:v>6.5</c:v>
                </c:pt>
              </c:numCache>
            </c:numRef>
          </c:val>
        </c:ser>
        <c:axId val="80380672"/>
        <c:axId val="80382592"/>
      </c:barChart>
      <c:catAx>
        <c:axId val="80380672"/>
        <c:scaling>
          <c:orientation val="maxMin"/>
        </c:scaling>
        <c:axPos val="l"/>
        <c:numFmt formatCode="General" sourceLinked="1"/>
        <c:tickLblPos val="nextTo"/>
        <c:txPr>
          <a:bodyPr/>
          <a:lstStyle/>
          <a:p>
            <a:pPr>
              <a:defRPr sz="1000" b="0">
                <a:solidFill>
                  <a:srgbClr val="002060"/>
                </a:solidFill>
                <a:latin typeface="Calibri" pitchFamily="34" charset="0"/>
              </a:defRPr>
            </a:pPr>
            <a:endParaRPr lang="it-IT"/>
          </a:p>
        </c:txPr>
        <c:crossAx val="80382592"/>
        <c:crosses val="autoZero"/>
        <c:auto val="1"/>
        <c:lblAlgn val="ctr"/>
        <c:lblOffset val="100"/>
      </c:catAx>
      <c:valAx>
        <c:axId val="80382592"/>
        <c:scaling>
          <c:orientation val="minMax"/>
        </c:scaling>
        <c:delete val="1"/>
        <c:axPos val="t"/>
        <c:numFmt formatCode="General" sourceLinked="1"/>
        <c:tickLblPos val="none"/>
        <c:crossAx val="80380672"/>
        <c:crosses val="autoZero"/>
        <c:crossBetween val="between"/>
      </c:valAx>
      <c:spPr>
        <a:noFill/>
        <a:ln w="25400">
          <a:noFill/>
        </a:ln>
      </c:spPr>
    </c:plotArea>
    <c:plotVisOnly val="1"/>
  </c:chart>
  <c:spPr>
    <a:solidFill>
      <a:schemeClr val="bg1"/>
    </a:solidFill>
  </c:spPr>
  <c:txPr>
    <a:bodyPr/>
    <a:lstStyle/>
    <a:p>
      <a:pPr>
        <a:defRPr sz="1800"/>
      </a:pPr>
      <a:endParaRPr lang="it-IT"/>
    </a:p>
  </c:txPr>
  <c:externalData r:id="rId1"/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it-IT"/>
  <c:chart>
    <c:autoTitleDeleted val="1"/>
    <c:plotArea>
      <c:layout>
        <c:manualLayout>
          <c:layoutTarget val="inner"/>
          <c:xMode val="edge"/>
          <c:yMode val="edge"/>
          <c:x val="0.33674175091656483"/>
          <c:y val="1.4991004085965761E-2"/>
          <c:w val="0.58640643463857778"/>
          <c:h val="0.93396007696675676"/>
        </c:manualLayout>
      </c:layout>
      <c:barChart>
        <c:barDir val="bar"/>
        <c:grouping val="clustered"/>
        <c:ser>
          <c:idx val="0"/>
          <c:order val="0"/>
          <c:tx>
            <c:strRef>
              <c:f>Foglio1!$B$1</c:f>
              <c:strCache>
                <c:ptCount val="1"/>
                <c:pt idx="0">
                  <c:v>2013</c:v>
                </c:pt>
              </c:strCache>
            </c:strRef>
          </c:tx>
          <c:spPr>
            <a:solidFill>
              <a:srgbClr val="F09C06"/>
            </a:solidFill>
            <a:effectLst/>
          </c:spPr>
          <c:dLbls>
            <c:numFmt formatCode="#,##0" sourceLinked="0"/>
            <c:txPr>
              <a:bodyPr/>
              <a:lstStyle/>
              <a:p>
                <a:pPr>
                  <a:defRPr sz="1200" b="1">
                    <a:solidFill>
                      <a:srgbClr val="002060"/>
                    </a:solidFill>
                    <a:latin typeface="Calibri" pitchFamily="34" charset="0"/>
                  </a:defRPr>
                </a:pPr>
                <a:endParaRPr lang="it-IT"/>
              </a:p>
            </c:txPr>
            <c:showVal val="1"/>
          </c:dLbls>
          <c:cat>
            <c:strRef>
              <c:f>Foglio1!$A$2:$A$7</c:f>
              <c:strCache>
                <c:ptCount val="6"/>
                <c:pt idx="0">
                  <c:v>Ci vorrà molto impegno e perseveranza per realizzare le mie aspirazioni</c:v>
                </c:pt>
                <c:pt idx="1">
                  <c:v>Con la situazione che c'è, dovrò considerarmi fortunato se avrò un lavoro</c:v>
                </c:pt>
                <c:pt idx="2">
                  <c:v>Temo che, come molti stanno già facendo, dovò andare all'estero</c:v>
                </c:pt>
                <c:pt idx="3">
                  <c:v>Sono convinto che ce la farò</c:v>
                </c:pt>
                <c:pt idx="4">
                  <c:v>Spero di riuscire a trasferirmi all'estero, dove si vive meglio/ci sono maggiori opportunità</c:v>
                </c:pt>
                <c:pt idx="5">
                  <c:v>Non ho ancora un'idea su ciò che vorrò fare</c:v>
                </c:pt>
              </c:strCache>
            </c:strRef>
          </c:cat>
          <c:val>
            <c:numRef>
              <c:f>Foglio1!$B$2:$B$7</c:f>
              <c:numCache>
                <c:formatCode>General</c:formatCode>
                <c:ptCount val="6"/>
                <c:pt idx="0">
                  <c:v>27.8</c:v>
                </c:pt>
                <c:pt idx="1">
                  <c:v>26.9</c:v>
                </c:pt>
                <c:pt idx="2">
                  <c:v>11.6</c:v>
                </c:pt>
                <c:pt idx="3">
                  <c:v>13.5</c:v>
                </c:pt>
                <c:pt idx="4">
                  <c:v>11.5</c:v>
                </c:pt>
                <c:pt idx="5">
                  <c:v>8.7000000000000011</c:v>
                </c:pt>
              </c:numCache>
            </c:numRef>
          </c:val>
        </c:ser>
        <c:axId val="101351424"/>
        <c:axId val="101352960"/>
      </c:barChart>
      <c:catAx>
        <c:axId val="101351424"/>
        <c:scaling>
          <c:orientation val="maxMin"/>
        </c:scaling>
        <c:axPos val="l"/>
        <c:numFmt formatCode="General" sourceLinked="1"/>
        <c:tickLblPos val="nextTo"/>
        <c:txPr>
          <a:bodyPr/>
          <a:lstStyle/>
          <a:p>
            <a:pPr>
              <a:defRPr sz="1000" b="0">
                <a:solidFill>
                  <a:srgbClr val="002060"/>
                </a:solidFill>
                <a:latin typeface="Calibri" pitchFamily="34" charset="0"/>
              </a:defRPr>
            </a:pPr>
            <a:endParaRPr lang="it-IT"/>
          </a:p>
        </c:txPr>
        <c:crossAx val="101352960"/>
        <c:crosses val="autoZero"/>
        <c:auto val="1"/>
        <c:lblAlgn val="ctr"/>
        <c:lblOffset val="100"/>
      </c:catAx>
      <c:valAx>
        <c:axId val="101352960"/>
        <c:scaling>
          <c:orientation val="minMax"/>
        </c:scaling>
        <c:delete val="1"/>
        <c:axPos val="t"/>
        <c:numFmt formatCode="General" sourceLinked="1"/>
        <c:tickLblPos val="none"/>
        <c:crossAx val="101351424"/>
        <c:crosses val="autoZero"/>
        <c:crossBetween val="between"/>
      </c:valAx>
      <c:spPr>
        <a:noFill/>
        <a:ln w="25400">
          <a:noFill/>
        </a:ln>
      </c:spPr>
    </c:plotArea>
    <c:plotVisOnly val="1"/>
  </c:chart>
  <c:spPr>
    <a:solidFill>
      <a:schemeClr val="bg1"/>
    </a:solidFill>
  </c:spPr>
  <c:txPr>
    <a:bodyPr/>
    <a:lstStyle/>
    <a:p>
      <a:pPr>
        <a:defRPr sz="1800"/>
      </a:pPr>
      <a:endParaRPr lang="it-IT"/>
    </a:p>
  </c:txPr>
  <c:externalData r:id="rId1"/>
</c:chartSpace>
</file>

<file path=ppt/charts/chart1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it-IT"/>
  <c:chart>
    <c:autoTitleDeleted val="1"/>
    <c:plotArea>
      <c:layout>
        <c:manualLayout>
          <c:layoutTarget val="inner"/>
          <c:xMode val="edge"/>
          <c:yMode val="edge"/>
          <c:x val="0.33674175091656483"/>
          <c:y val="1.4991004085965761E-2"/>
          <c:w val="0.586406434638578"/>
          <c:h val="0.93396007696675676"/>
        </c:manualLayout>
      </c:layout>
      <c:barChart>
        <c:barDir val="bar"/>
        <c:grouping val="clustered"/>
        <c:ser>
          <c:idx val="0"/>
          <c:order val="0"/>
          <c:tx>
            <c:strRef>
              <c:f>Foglio1!$B$1</c:f>
              <c:strCache>
                <c:ptCount val="1"/>
                <c:pt idx="0">
                  <c:v>2013</c:v>
                </c:pt>
              </c:strCache>
            </c:strRef>
          </c:tx>
          <c:spPr>
            <a:solidFill>
              <a:srgbClr val="009999"/>
            </a:solidFill>
            <a:effectLst/>
          </c:spPr>
          <c:dLbls>
            <c:dLbl>
              <c:idx val="5"/>
              <c:delete val="1"/>
            </c:dLbl>
            <c:numFmt formatCode="#,##0" sourceLinked="0"/>
            <c:txPr>
              <a:bodyPr/>
              <a:lstStyle/>
              <a:p>
                <a:pPr>
                  <a:defRPr sz="1200" b="1">
                    <a:solidFill>
                      <a:srgbClr val="002060"/>
                    </a:solidFill>
                    <a:latin typeface="Calibri" pitchFamily="34" charset="0"/>
                  </a:defRPr>
                </a:pPr>
                <a:endParaRPr lang="it-IT"/>
              </a:p>
            </c:txPr>
            <c:showVal val="1"/>
          </c:dLbls>
          <c:cat>
            <c:strRef>
              <c:f>Foglio1!$A$2:$A$6</c:f>
              <c:strCache>
                <c:ptCount val="5"/>
                <c:pt idx="0">
                  <c:v>Ci vorrà molto impegno e perseveranza per realizzare le loro aspirazioni</c:v>
                </c:pt>
                <c:pt idx="1">
                  <c:v>Con la situazione che c'è, dovranno considerarsi fortunati se avranno un lavoro </c:v>
                </c:pt>
                <c:pt idx="2">
                  <c:v>Temo che, come molti stanno già facendo, dovranno andare all'estero</c:v>
                </c:pt>
                <c:pt idx="3">
                  <c:v>Sono convinto che ce la faranno</c:v>
                </c:pt>
                <c:pt idx="4">
                  <c:v>Spero che decideranno di trasferirsi all'estero, dove si vive meglio/ci sono maggiori opportunità</c:v>
                </c:pt>
              </c:strCache>
            </c:strRef>
          </c:cat>
          <c:val>
            <c:numRef>
              <c:f>Foglio1!$B$2:$B$6</c:f>
              <c:numCache>
                <c:formatCode>General</c:formatCode>
                <c:ptCount val="5"/>
                <c:pt idx="0">
                  <c:v>35.800000000000004</c:v>
                </c:pt>
                <c:pt idx="1">
                  <c:v>28.3</c:v>
                </c:pt>
                <c:pt idx="2">
                  <c:v>14.4</c:v>
                </c:pt>
                <c:pt idx="3">
                  <c:v>13.8</c:v>
                </c:pt>
                <c:pt idx="4">
                  <c:v>7.7</c:v>
                </c:pt>
              </c:numCache>
            </c:numRef>
          </c:val>
        </c:ser>
        <c:ser>
          <c:idx val="1"/>
          <c:order val="1"/>
          <c:tx>
            <c:strRef>
              <c:f>Foglio1!$C$1</c:f>
              <c:strCache>
                <c:ptCount val="1"/>
                <c:pt idx="0">
                  <c:v>gen</c:v>
                </c:pt>
              </c:strCache>
            </c:strRef>
          </c:tx>
          <c:dLbls>
            <c:numFmt formatCode="#,##0" sourceLinked="0"/>
            <c:txPr>
              <a:bodyPr/>
              <a:lstStyle/>
              <a:p>
                <a:pPr>
                  <a:defRPr sz="1200" b="1" i="0" baseline="0"/>
                </a:pPr>
                <a:endParaRPr lang="it-IT"/>
              </a:p>
            </c:txPr>
            <c:showVal val="1"/>
          </c:dLbls>
          <c:cat>
            <c:strRef>
              <c:f>Foglio1!$A$2:$A$6</c:f>
              <c:strCache>
                <c:ptCount val="5"/>
                <c:pt idx="0">
                  <c:v>Ci vorrà molto impegno e perseveranza per realizzare le loro aspirazioni</c:v>
                </c:pt>
                <c:pt idx="1">
                  <c:v>Con la situazione che c'è, dovranno considerarsi fortunati se avranno un lavoro </c:v>
                </c:pt>
                <c:pt idx="2">
                  <c:v>Temo che, come molti stanno già facendo, dovranno andare all'estero</c:v>
                </c:pt>
                <c:pt idx="3">
                  <c:v>Sono convinto che ce la faranno</c:v>
                </c:pt>
                <c:pt idx="4">
                  <c:v>Spero che decideranno di trasferirsi all'estero, dove si vive meglio/ci sono maggiori opportunità</c:v>
                </c:pt>
              </c:strCache>
            </c:strRef>
          </c:cat>
          <c:val>
            <c:numRef>
              <c:f>Foglio1!$C$2:$C$6</c:f>
              <c:numCache>
                <c:formatCode>General</c:formatCode>
                <c:ptCount val="5"/>
                <c:pt idx="0">
                  <c:v>29.9</c:v>
                </c:pt>
                <c:pt idx="1">
                  <c:v>12.9</c:v>
                </c:pt>
                <c:pt idx="2">
                  <c:v>33.1</c:v>
                </c:pt>
                <c:pt idx="3">
                  <c:v>18.100000000000001</c:v>
                </c:pt>
                <c:pt idx="4">
                  <c:v>6</c:v>
                </c:pt>
              </c:numCache>
            </c:numRef>
          </c:val>
        </c:ser>
        <c:axId val="101539840"/>
        <c:axId val="101541376"/>
      </c:barChart>
      <c:catAx>
        <c:axId val="101539840"/>
        <c:scaling>
          <c:orientation val="maxMin"/>
        </c:scaling>
        <c:axPos val="l"/>
        <c:numFmt formatCode="General" sourceLinked="1"/>
        <c:tickLblPos val="nextTo"/>
        <c:txPr>
          <a:bodyPr/>
          <a:lstStyle/>
          <a:p>
            <a:pPr>
              <a:defRPr sz="1000" b="0">
                <a:solidFill>
                  <a:srgbClr val="002060"/>
                </a:solidFill>
                <a:latin typeface="Calibri" pitchFamily="34" charset="0"/>
              </a:defRPr>
            </a:pPr>
            <a:endParaRPr lang="it-IT"/>
          </a:p>
        </c:txPr>
        <c:crossAx val="101541376"/>
        <c:crosses val="autoZero"/>
        <c:auto val="1"/>
        <c:lblAlgn val="ctr"/>
        <c:lblOffset val="100"/>
      </c:catAx>
      <c:valAx>
        <c:axId val="101541376"/>
        <c:scaling>
          <c:orientation val="minMax"/>
        </c:scaling>
        <c:delete val="1"/>
        <c:axPos val="t"/>
        <c:numFmt formatCode="General" sourceLinked="1"/>
        <c:tickLblPos val="none"/>
        <c:crossAx val="101539840"/>
        <c:crosses val="autoZero"/>
        <c:crossBetween val="between"/>
      </c:valAx>
      <c:spPr>
        <a:noFill/>
        <a:ln w="25400">
          <a:noFill/>
        </a:ln>
      </c:spPr>
    </c:plotArea>
    <c:plotVisOnly val="1"/>
  </c:chart>
  <c:spPr>
    <a:solidFill>
      <a:schemeClr val="bg1"/>
    </a:solidFill>
  </c:spPr>
  <c:txPr>
    <a:bodyPr/>
    <a:lstStyle/>
    <a:p>
      <a:pPr>
        <a:defRPr sz="1800"/>
      </a:pPr>
      <a:endParaRPr lang="it-IT"/>
    </a:p>
  </c:txPr>
  <c:externalData r:id="rId1"/>
</c:chartSpace>
</file>

<file path=ppt/charts/chart1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it-IT"/>
  <c:chart>
    <c:autoTitleDeleted val="1"/>
    <c:plotArea>
      <c:layout>
        <c:manualLayout>
          <c:layoutTarget val="inner"/>
          <c:xMode val="edge"/>
          <c:yMode val="edge"/>
          <c:x val="0.33674175091656483"/>
          <c:y val="1.4991004085965761E-2"/>
          <c:w val="0.58640643463857889"/>
          <c:h val="0.93396007696675676"/>
        </c:manualLayout>
      </c:layout>
      <c:barChart>
        <c:barDir val="bar"/>
        <c:grouping val="clustered"/>
        <c:ser>
          <c:idx val="0"/>
          <c:order val="0"/>
          <c:tx>
            <c:strRef>
              <c:f>Foglio1!$B$1</c:f>
              <c:strCache>
                <c:ptCount val="1"/>
                <c:pt idx="0">
                  <c:v>2013</c:v>
                </c:pt>
              </c:strCache>
            </c:strRef>
          </c:tx>
          <c:spPr>
            <a:solidFill>
              <a:srgbClr val="009999"/>
            </a:solidFill>
            <a:effectLst/>
          </c:spPr>
          <c:dLbls>
            <c:numFmt formatCode="#,##0" sourceLinked="0"/>
            <c:txPr>
              <a:bodyPr/>
              <a:lstStyle/>
              <a:p>
                <a:pPr>
                  <a:defRPr sz="1200" b="1">
                    <a:solidFill>
                      <a:srgbClr val="002060"/>
                    </a:solidFill>
                    <a:latin typeface="Calibri" pitchFamily="34" charset="0"/>
                  </a:defRPr>
                </a:pPr>
                <a:endParaRPr lang="it-IT"/>
              </a:p>
            </c:txPr>
            <c:showVal val="1"/>
          </c:dLbls>
          <c:cat>
            <c:strRef>
              <c:f>Foglio1!$A$2:$A$4</c:f>
              <c:strCache>
                <c:ptCount val="3"/>
                <c:pt idx="0">
                  <c:v>Sì, molte</c:v>
                </c:pt>
                <c:pt idx="1">
                  <c:v>Sì, poche</c:v>
                </c:pt>
                <c:pt idx="2">
                  <c:v>No, nessuna</c:v>
                </c:pt>
              </c:strCache>
            </c:strRef>
          </c:cat>
          <c:val>
            <c:numRef>
              <c:f>Foglio1!$B$2:$B$4</c:f>
              <c:numCache>
                <c:formatCode>General</c:formatCode>
                <c:ptCount val="3"/>
                <c:pt idx="0">
                  <c:v>69</c:v>
                </c:pt>
                <c:pt idx="1">
                  <c:v>25.6</c:v>
                </c:pt>
                <c:pt idx="2">
                  <c:v>5.4</c:v>
                </c:pt>
              </c:numCache>
            </c:numRef>
          </c:val>
        </c:ser>
        <c:axId val="112014080"/>
        <c:axId val="112015616"/>
      </c:barChart>
      <c:catAx>
        <c:axId val="112014080"/>
        <c:scaling>
          <c:orientation val="maxMin"/>
        </c:scaling>
        <c:axPos val="l"/>
        <c:numFmt formatCode="General" sourceLinked="1"/>
        <c:tickLblPos val="nextTo"/>
        <c:txPr>
          <a:bodyPr/>
          <a:lstStyle/>
          <a:p>
            <a:pPr>
              <a:defRPr sz="1200" b="0">
                <a:solidFill>
                  <a:srgbClr val="002060"/>
                </a:solidFill>
                <a:latin typeface="Calibri" pitchFamily="34" charset="0"/>
              </a:defRPr>
            </a:pPr>
            <a:endParaRPr lang="it-IT"/>
          </a:p>
        </c:txPr>
        <c:crossAx val="112015616"/>
        <c:crosses val="autoZero"/>
        <c:auto val="1"/>
        <c:lblAlgn val="ctr"/>
        <c:lblOffset val="100"/>
      </c:catAx>
      <c:valAx>
        <c:axId val="112015616"/>
        <c:scaling>
          <c:orientation val="minMax"/>
        </c:scaling>
        <c:delete val="1"/>
        <c:axPos val="t"/>
        <c:numFmt formatCode="General" sourceLinked="1"/>
        <c:tickLblPos val="none"/>
        <c:crossAx val="112014080"/>
        <c:crosses val="autoZero"/>
        <c:crossBetween val="between"/>
      </c:valAx>
      <c:spPr>
        <a:noFill/>
        <a:ln w="25400">
          <a:noFill/>
        </a:ln>
      </c:spPr>
    </c:plotArea>
    <c:plotVisOnly val="1"/>
  </c:chart>
  <c:spPr>
    <a:solidFill>
      <a:schemeClr val="bg1"/>
    </a:solidFill>
  </c:spPr>
  <c:txPr>
    <a:bodyPr/>
    <a:lstStyle/>
    <a:p>
      <a:pPr>
        <a:defRPr sz="1800"/>
      </a:pPr>
      <a:endParaRPr lang="it-IT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it-IT"/>
  <c:chart>
    <c:autoTitleDeleted val="1"/>
    <c:plotArea>
      <c:layout>
        <c:manualLayout>
          <c:layoutTarget val="inner"/>
          <c:xMode val="edge"/>
          <c:yMode val="edge"/>
          <c:x val="3.1291326053377602E-2"/>
          <c:y val="2.1378096036467332E-2"/>
          <c:w val="0.9374173478932436"/>
          <c:h val="0.79737142001057226"/>
        </c:manualLayout>
      </c:layout>
      <c:barChart>
        <c:barDir val="col"/>
        <c:grouping val="clustered"/>
        <c:ser>
          <c:idx val="0"/>
          <c:order val="0"/>
          <c:tx>
            <c:strRef>
              <c:f>Foglio1!$B$1</c:f>
              <c:strCache>
                <c:ptCount val="1"/>
                <c:pt idx="0">
                  <c:v>Età</c:v>
                </c:pt>
              </c:strCache>
            </c:strRef>
          </c:tx>
          <c:spPr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dLbls>
            <c:numFmt formatCode="#,##0" sourceLinked="0"/>
            <c:txPr>
              <a:bodyPr/>
              <a:lstStyle/>
              <a:p>
                <a:pPr>
                  <a:defRPr sz="1400" b="1">
                    <a:solidFill>
                      <a:srgbClr val="002060"/>
                    </a:solidFill>
                  </a:defRPr>
                </a:pPr>
                <a:endParaRPr lang="it-IT"/>
              </a:p>
            </c:txPr>
            <c:showVal val="1"/>
          </c:dLbls>
          <c:cat>
            <c:strRef>
              <c:f>Foglio1!$A$2:$A$4</c:f>
              <c:strCache>
                <c:ptCount val="3"/>
                <c:pt idx="0">
                  <c:v>fino a 35 anni</c:v>
                </c:pt>
                <c:pt idx="1">
                  <c:v>36-45 anni</c:v>
                </c:pt>
                <c:pt idx="2">
                  <c:v>46 anni e oltre </c:v>
                </c:pt>
              </c:strCache>
            </c:strRef>
          </c:cat>
          <c:val>
            <c:numRef>
              <c:f>Foglio1!$B$2:$B$4</c:f>
              <c:numCache>
                <c:formatCode>General</c:formatCode>
                <c:ptCount val="3"/>
                <c:pt idx="0">
                  <c:v>23.4</c:v>
                </c:pt>
                <c:pt idx="1">
                  <c:v>52.9</c:v>
                </c:pt>
                <c:pt idx="2">
                  <c:v>23.7</c:v>
                </c:pt>
              </c:numCache>
            </c:numRef>
          </c:val>
        </c:ser>
        <c:axId val="75259264"/>
        <c:axId val="75261056"/>
      </c:barChart>
      <c:catAx>
        <c:axId val="75259264"/>
        <c:scaling>
          <c:orientation val="minMax"/>
        </c:scaling>
        <c:axPos val="b"/>
        <c:tickLblPos val="nextTo"/>
        <c:txPr>
          <a:bodyPr/>
          <a:lstStyle/>
          <a:p>
            <a:pPr>
              <a:defRPr sz="1100" b="1">
                <a:solidFill>
                  <a:srgbClr val="002060"/>
                </a:solidFill>
              </a:defRPr>
            </a:pPr>
            <a:endParaRPr lang="it-IT"/>
          </a:p>
        </c:txPr>
        <c:crossAx val="75261056"/>
        <c:crosses val="autoZero"/>
        <c:auto val="1"/>
        <c:lblAlgn val="ctr"/>
        <c:lblOffset val="100"/>
      </c:catAx>
      <c:valAx>
        <c:axId val="75261056"/>
        <c:scaling>
          <c:orientation val="minMax"/>
        </c:scaling>
        <c:delete val="1"/>
        <c:axPos val="l"/>
        <c:numFmt formatCode="General" sourceLinked="1"/>
        <c:tickLblPos val="none"/>
        <c:crossAx val="75259264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it-IT"/>
    </a:p>
  </c:txPr>
  <c:externalData r:id="rId1"/>
</c:chartSpace>
</file>

<file path=ppt/charts/chart2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it-IT"/>
  <c:chart>
    <c:autoTitleDeleted val="1"/>
    <c:plotArea>
      <c:layout>
        <c:manualLayout>
          <c:layoutTarget val="inner"/>
          <c:xMode val="edge"/>
          <c:yMode val="edge"/>
          <c:x val="0.33674175091656483"/>
          <c:y val="1.4991004085965761E-2"/>
          <c:w val="0.58640643463857911"/>
          <c:h val="0.93396007696675676"/>
        </c:manualLayout>
      </c:layout>
      <c:barChart>
        <c:barDir val="bar"/>
        <c:grouping val="clustered"/>
        <c:ser>
          <c:idx val="0"/>
          <c:order val="0"/>
          <c:tx>
            <c:strRef>
              <c:f>Foglio1!$B$1</c:f>
              <c:strCache>
                <c:ptCount val="1"/>
                <c:pt idx="0">
                  <c:v>2013</c:v>
                </c:pt>
              </c:strCache>
            </c:strRef>
          </c:tx>
          <c:spPr>
            <a:solidFill>
              <a:srgbClr val="009999"/>
            </a:solidFill>
            <a:effectLst/>
          </c:spPr>
          <c:dLbls>
            <c:numFmt formatCode="#,##0" sourceLinked="0"/>
            <c:txPr>
              <a:bodyPr/>
              <a:lstStyle/>
              <a:p>
                <a:pPr>
                  <a:defRPr sz="1200" b="1">
                    <a:solidFill>
                      <a:srgbClr val="002060"/>
                    </a:solidFill>
                    <a:latin typeface="Calibri" pitchFamily="34" charset="0"/>
                  </a:defRPr>
                </a:pPr>
                <a:endParaRPr lang="it-IT"/>
              </a:p>
            </c:txPr>
            <c:showVal val="1"/>
          </c:dLbls>
          <c:cat>
            <c:strRef>
              <c:f>Foglio1!$A$2:$A$4</c:f>
              <c:strCache>
                <c:ptCount val="3"/>
                <c:pt idx="0">
                  <c:v>Hanno dovuto drasticamente cambiare il proprio stile di vita</c:v>
                </c:pt>
                <c:pt idx="1">
                  <c:v>L’impatto della crisi è stato contenuto</c:v>
                </c:pt>
                <c:pt idx="2">
                  <c:v>Non sa</c:v>
                </c:pt>
              </c:strCache>
            </c:strRef>
          </c:cat>
          <c:val>
            <c:numRef>
              <c:f>Foglio1!$B$2:$B$4</c:f>
              <c:numCache>
                <c:formatCode>General</c:formatCode>
                <c:ptCount val="3"/>
                <c:pt idx="0">
                  <c:v>71.7</c:v>
                </c:pt>
                <c:pt idx="1">
                  <c:v>23</c:v>
                </c:pt>
                <c:pt idx="2">
                  <c:v>5.3</c:v>
                </c:pt>
              </c:numCache>
            </c:numRef>
          </c:val>
        </c:ser>
        <c:axId val="112096384"/>
        <c:axId val="112097920"/>
      </c:barChart>
      <c:catAx>
        <c:axId val="112096384"/>
        <c:scaling>
          <c:orientation val="maxMin"/>
        </c:scaling>
        <c:axPos val="l"/>
        <c:numFmt formatCode="General" sourceLinked="1"/>
        <c:tickLblPos val="nextTo"/>
        <c:txPr>
          <a:bodyPr/>
          <a:lstStyle/>
          <a:p>
            <a:pPr>
              <a:defRPr sz="1200" b="0">
                <a:solidFill>
                  <a:srgbClr val="002060"/>
                </a:solidFill>
                <a:latin typeface="Calibri" pitchFamily="34" charset="0"/>
              </a:defRPr>
            </a:pPr>
            <a:endParaRPr lang="it-IT"/>
          </a:p>
        </c:txPr>
        <c:crossAx val="112097920"/>
        <c:crosses val="autoZero"/>
        <c:auto val="1"/>
        <c:lblAlgn val="ctr"/>
        <c:lblOffset val="100"/>
      </c:catAx>
      <c:valAx>
        <c:axId val="112097920"/>
        <c:scaling>
          <c:orientation val="minMax"/>
        </c:scaling>
        <c:delete val="1"/>
        <c:axPos val="t"/>
        <c:numFmt formatCode="General" sourceLinked="1"/>
        <c:tickLblPos val="none"/>
        <c:crossAx val="112096384"/>
        <c:crosses val="autoZero"/>
        <c:crossBetween val="between"/>
      </c:valAx>
      <c:spPr>
        <a:noFill/>
        <a:ln w="25400">
          <a:noFill/>
        </a:ln>
      </c:spPr>
    </c:plotArea>
    <c:plotVisOnly val="1"/>
  </c:chart>
  <c:spPr>
    <a:solidFill>
      <a:schemeClr val="bg1"/>
    </a:solidFill>
  </c:spPr>
  <c:txPr>
    <a:bodyPr/>
    <a:lstStyle/>
    <a:p>
      <a:pPr>
        <a:defRPr sz="1800"/>
      </a:pPr>
      <a:endParaRPr lang="it-IT"/>
    </a:p>
  </c:txPr>
  <c:externalData r:id="rId1"/>
</c:chartSpace>
</file>

<file path=ppt/charts/chart2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it-IT"/>
  <c:chart>
    <c:autoTitleDeleted val="1"/>
    <c:plotArea>
      <c:layout>
        <c:manualLayout>
          <c:layoutTarget val="inner"/>
          <c:xMode val="edge"/>
          <c:yMode val="edge"/>
          <c:x val="0.33674175091656483"/>
          <c:y val="1.4991004085965761E-2"/>
          <c:w val="0.58640643463857933"/>
          <c:h val="0.93396007696675676"/>
        </c:manualLayout>
      </c:layout>
      <c:barChart>
        <c:barDir val="bar"/>
        <c:grouping val="clustered"/>
        <c:ser>
          <c:idx val="0"/>
          <c:order val="0"/>
          <c:tx>
            <c:strRef>
              <c:f>Foglio1!$B$1</c:f>
              <c:strCache>
                <c:ptCount val="1"/>
                <c:pt idx="0">
                  <c:v>2013</c:v>
                </c:pt>
              </c:strCache>
            </c:strRef>
          </c:tx>
          <c:spPr>
            <a:solidFill>
              <a:srgbClr val="009999"/>
            </a:solidFill>
            <a:effectLst/>
          </c:spPr>
          <c:dLbls>
            <c:numFmt formatCode="#,##0" sourceLinked="0"/>
            <c:txPr>
              <a:bodyPr/>
              <a:lstStyle/>
              <a:p>
                <a:pPr>
                  <a:defRPr sz="1200" b="1">
                    <a:solidFill>
                      <a:srgbClr val="002060"/>
                    </a:solidFill>
                    <a:latin typeface="Calibri" pitchFamily="34" charset="0"/>
                  </a:defRPr>
                </a:pPr>
                <a:endParaRPr lang="it-IT"/>
              </a:p>
            </c:txPr>
            <c:showVal val="1"/>
          </c:dLbls>
          <c:cat>
            <c:strRef>
              <c:f>Foglio1!$A$2:$A$9</c:f>
              <c:strCache>
                <c:ptCount val="8"/>
                <c:pt idx="0">
                  <c:v>Alla famiglia/ai parenti</c:v>
                </c:pt>
                <c:pt idx="1">
                  <c:v>Alle banche o finanziarie</c:v>
                </c:pt>
                <c:pt idx="2">
                  <c:v>Ai servizi sociali</c:v>
                </c:pt>
                <c:pt idx="3">
                  <c:v>Agli amici</c:v>
                </c:pt>
                <c:pt idx="4">
                  <c:v>Alla parrocchia</c:v>
                </c:pt>
                <c:pt idx="5">
                  <c:v>Alle associazioni di volontariato</c:v>
                </c:pt>
                <c:pt idx="6">
                  <c:v>Al partito</c:v>
                </c:pt>
                <c:pt idx="7">
                  <c:v>A nessuno / stanno cercando di farcela da soli</c:v>
                </c:pt>
              </c:strCache>
            </c:strRef>
          </c:cat>
          <c:val>
            <c:numRef>
              <c:f>Foglio1!$B$2:$B$9</c:f>
              <c:numCache>
                <c:formatCode>General</c:formatCode>
                <c:ptCount val="8"/>
                <c:pt idx="0">
                  <c:v>53.1</c:v>
                </c:pt>
                <c:pt idx="1">
                  <c:v>25.9</c:v>
                </c:pt>
                <c:pt idx="2">
                  <c:v>18.600000000000001</c:v>
                </c:pt>
                <c:pt idx="3">
                  <c:v>18.5</c:v>
                </c:pt>
                <c:pt idx="4">
                  <c:v>18</c:v>
                </c:pt>
                <c:pt idx="5">
                  <c:v>13.7</c:v>
                </c:pt>
                <c:pt idx="6">
                  <c:v>2.1</c:v>
                </c:pt>
                <c:pt idx="7">
                  <c:v>24.1</c:v>
                </c:pt>
              </c:numCache>
            </c:numRef>
          </c:val>
        </c:ser>
        <c:axId val="112059520"/>
        <c:axId val="112061056"/>
      </c:barChart>
      <c:catAx>
        <c:axId val="112059520"/>
        <c:scaling>
          <c:orientation val="maxMin"/>
        </c:scaling>
        <c:axPos val="l"/>
        <c:numFmt formatCode="General" sourceLinked="1"/>
        <c:tickLblPos val="nextTo"/>
        <c:txPr>
          <a:bodyPr/>
          <a:lstStyle/>
          <a:p>
            <a:pPr>
              <a:defRPr sz="1000" b="0">
                <a:solidFill>
                  <a:srgbClr val="002060"/>
                </a:solidFill>
                <a:latin typeface="Calibri" pitchFamily="34" charset="0"/>
              </a:defRPr>
            </a:pPr>
            <a:endParaRPr lang="it-IT"/>
          </a:p>
        </c:txPr>
        <c:crossAx val="112061056"/>
        <c:crosses val="autoZero"/>
        <c:auto val="1"/>
        <c:lblAlgn val="ctr"/>
        <c:lblOffset val="100"/>
      </c:catAx>
      <c:valAx>
        <c:axId val="112061056"/>
        <c:scaling>
          <c:orientation val="minMax"/>
        </c:scaling>
        <c:delete val="1"/>
        <c:axPos val="t"/>
        <c:numFmt formatCode="General" sourceLinked="1"/>
        <c:tickLblPos val="none"/>
        <c:crossAx val="112059520"/>
        <c:crosses val="autoZero"/>
        <c:crossBetween val="between"/>
      </c:valAx>
      <c:spPr>
        <a:noFill/>
        <a:ln w="25400">
          <a:noFill/>
        </a:ln>
      </c:spPr>
    </c:plotArea>
    <c:plotVisOnly val="1"/>
  </c:chart>
  <c:spPr>
    <a:solidFill>
      <a:schemeClr val="bg1"/>
    </a:solidFill>
  </c:spPr>
  <c:txPr>
    <a:bodyPr/>
    <a:lstStyle/>
    <a:p>
      <a:pPr>
        <a:defRPr sz="1800"/>
      </a:pPr>
      <a:endParaRPr lang="it-IT"/>
    </a:p>
  </c:txPr>
  <c:externalData r:id="rId1"/>
</c:chartSpace>
</file>

<file path=ppt/charts/chart2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it-IT"/>
  <c:chart>
    <c:autoTitleDeleted val="1"/>
    <c:plotArea>
      <c:layout>
        <c:manualLayout>
          <c:layoutTarget val="inner"/>
          <c:xMode val="edge"/>
          <c:yMode val="edge"/>
          <c:x val="0.33674175091656483"/>
          <c:y val="1.4991004085965761E-2"/>
          <c:w val="0.58640643463857933"/>
          <c:h val="0.93396007696675676"/>
        </c:manualLayout>
      </c:layout>
      <c:barChart>
        <c:barDir val="bar"/>
        <c:grouping val="clustered"/>
        <c:ser>
          <c:idx val="0"/>
          <c:order val="0"/>
          <c:tx>
            <c:strRef>
              <c:f>Foglio1!$B$1</c:f>
              <c:strCache>
                <c:ptCount val="1"/>
                <c:pt idx="0">
                  <c:v>2013</c:v>
                </c:pt>
              </c:strCache>
            </c:strRef>
          </c:tx>
          <c:spPr>
            <a:solidFill>
              <a:srgbClr val="F09C06"/>
            </a:solidFill>
            <a:effectLst/>
          </c:spPr>
          <c:dLbls>
            <c:numFmt formatCode="#,##0" sourceLinked="0"/>
            <c:txPr>
              <a:bodyPr/>
              <a:lstStyle/>
              <a:p>
                <a:pPr>
                  <a:defRPr sz="1200" b="1">
                    <a:solidFill>
                      <a:srgbClr val="002060"/>
                    </a:solidFill>
                    <a:latin typeface="Calibri" pitchFamily="34" charset="0"/>
                  </a:defRPr>
                </a:pPr>
                <a:endParaRPr lang="it-IT"/>
              </a:p>
            </c:txPr>
            <c:showVal val="1"/>
          </c:dLbls>
          <c:cat>
            <c:strRef>
              <c:f>Foglio1!$A$2:$A$4</c:f>
              <c:strCache>
                <c:ptCount val="3"/>
                <c:pt idx="0">
                  <c:v>Si</c:v>
                </c:pt>
                <c:pt idx="1">
                  <c:v>No</c:v>
                </c:pt>
                <c:pt idx="2">
                  <c:v>Non so</c:v>
                </c:pt>
              </c:strCache>
            </c:strRef>
          </c:cat>
          <c:val>
            <c:numRef>
              <c:f>Foglio1!$B$2:$B$4</c:f>
              <c:numCache>
                <c:formatCode>General</c:formatCode>
                <c:ptCount val="3"/>
                <c:pt idx="0">
                  <c:v>63.7</c:v>
                </c:pt>
                <c:pt idx="1">
                  <c:v>6.8</c:v>
                </c:pt>
                <c:pt idx="2">
                  <c:v>29.4</c:v>
                </c:pt>
              </c:numCache>
            </c:numRef>
          </c:val>
        </c:ser>
        <c:axId val="151111168"/>
        <c:axId val="151112704"/>
      </c:barChart>
      <c:catAx>
        <c:axId val="151111168"/>
        <c:scaling>
          <c:orientation val="maxMin"/>
        </c:scaling>
        <c:axPos val="l"/>
        <c:numFmt formatCode="General" sourceLinked="1"/>
        <c:tickLblPos val="nextTo"/>
        <c:txPr>
          <a:bodyPr/>
          <a:lstStyle/>
          <a:p>
            <a:pPr>
              <a:defRPr sz="1200" b="0">
                <a:solidFill>
                  <a:srgbClr val="002060"/>
                </a:solidFill>
                <a:latin typeface="Calibri" pitchFamily="34" charset="0"/>
              </a:defRPr>
            </a:pPr>
            <a:endParaRPr lang="it-IT"/>
          </a:p>
        </c:txPr>
        <c:crossAx val="151112704"/>
        <c:crosses val="autoZero"/>
        <c:auto val="1"/>
        <c:lblAlgn val="ctr"/>
        <c:lblOffset val="100"/>
      </c:catAx>
      <c:valAx>
        <c:axId val="151112704"/>
        <c:scaling>
          <c:orientation val="minMax"/>
        </c:scaling>
        <c:delete val="1"/>
        <c:axPos val="t"/>
        <c:numFmt formatCode="General" sourceLinked="1"/>
        <c:tickLblPos val="none"/>
        <c:crossAx val="151111168"/>
        <c:crosses val="autoZero"/>
        <c:crossBetween val="between"/>
      </c:valAx>
      <c:spPr>
        <a:noFill/>
        <a:ln w="25400">
          <a:noFill/>
        </a:ln>
      </c:spPr>
    </c:plotArea>
    <c:plotVisOnly val="1"/>
  </c:chart>
  <c:spPr>
    <a:solidFill>
      <a:schemeClr val="bg1"/>
    </a:solidFill>
  </c:spPr>
  <c:txPr>
    <a:bodyPr/>
    <a:lstStyle/>
    <a:p>
      <a:pPr>
        <a:defRPr sz="1800"/>
      </a:pPr>
      <a:endParaRPr lang="it-IT"/>
    </a:p>
  </c:txPr>
  <c:externalData r:id="rId1"/>
</c:chartSpace>
</file>

<file path=ppt/charts/chart2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it-IT"/>
  <c:chart>
    <c:autoTitleDeleted val="1"/>
    <c:plotArea>
      <c:layout>
        <c:manualLayout>
          <c:layoutTarget val="inner"/>
          <c:xMode val="edge"/>
          <c:yMode val="edge"/>
          <c:x val="0.33674175091656483"/>
          <c:y val="1.4991004085965761E-2"/>
          <c:w val="0.58640643463857955"/>
          <c:h val="0.93396007696675676"/>
        </c:manualLayout>
      </c:layout>
      <c:barChart>
        <c:barDir val="bar"/>
        <c:grouping val="clustered"/>
        <c:ser>
          <c:idx val="0"/>
          <c:order val="0"/>
          <c:tx>
            <c:strRef>
              <c:f>Foglio1!$B$1</c:f>
              <c:strCache>
                <c:ptCount val="1"/>
                <c:pt idx="0">
                  <c:v>2013</c:v>
                </c:pt>
              </c:strCache>
            </c:strRef>
          </c:tx>
          <c:spPr>
            <a:solidFill>
              <a:srgbClr val="F09C06"/>
            </a:solidFill>
            <a:effectLst/>
          </c:spPr>
          <c:dLbls>
            <c:numFmt formatCode="#,##0" sourceLinked="0"/>
            <c:txPr>
              <a:bodyPr/>
              <a:lstStyle/>
              <a:p>
                <a:pPr>
                  <a:defRPr sz="1200" b="1">
                    <a:solidFill>
                      <a:srgbClr val="002060"/>
                    </a:solidFill>
                    <a:latin typeface="Calibri" pitchFamily="34" charset="0"/>
                  </a:defRPr>
                </a:pPr>
                <a:endParaRPr lang="it-IT"/>
              </a:p>
            </c:txPr>
            <c:showVal val="1"/>
          </c:dLbls>
          <c:cat>
            <c:strRef>
              <c:f>Foglio1!$A$2:$A$4</c:f>
              <c:strCache>
                <c:ptCount val="3"/>
                <c:pt idx="0">
                  <c:v>Me ne ha parlato lui/lei</c:v>
                </c:pt>
                <c:pt idx="1">
                  <c:v>Me ne sono accorto, ma non ne abbiamo parlato </c:v>
                </c:pt>
                <c:pt idx="2">
                  <c:v>Me ne sono accorto e gli/le ho chiesto io di parlarne</c:v>
                </c:pt>
              </c:strCache>
            </c:strRef>
          </c:cat>
          <c:val>
            <c:numRef>
              <c:f>Foglio1!$B$2:$B$4</c:f>
              <c:numCache>
                <c:formatCode>General</c:formatCode>
                <c:ptCount val="3"/>
                <c:pt idx="0">
                  <c:v>57.2</c:v>
                </c:pt>
                <c:pt idx="1">
                  <c:v>37.700000000000003</c:v>
                </c:pt>
                <c:pt idx="2">
                  <c:v>5.2</c:v>
                </c:pt>
              </c:numCache>
            </c:numRef>
          </c:val>
        </c:ser>
        <c:axId val="153646208"/>
        <c:axId val="153647744"/>
      </c:barChart>
      <c:catAx>
        <c:axId val="153646208"/>
        <c:scaling>
          <c:orientation val="maxMin"/>
        </c:scaling>
        <c:axPos val="l"/>
        <c:numFmt formatCode="General" sourceLinked="1"/>
        <c:tickLblPos val="nextTo"/>
        <c:txPr>
          <a:bodyPr/>
          <a:lstStyle/>
          <a:p>
            <a:pPr>
              <a:defRPr sz="1200" b="0">
                <a:solidFill>
                  <a:srgbClr val="002060"/>
                </a:solidFill>
                <a:latin typeface="Calibri" pitchFamily="34" charset="0"/>
              </a:defRPr>
            </a:pPr>
            <a:endParaRPr lang="it-IT"/>
          </a:p>
        </c:txPr>
        <c:crossAx val="153647744"/>
        <c:crosses val="autoZero"/>
        <c:auto val="1"/>
        <c:lblAlgn val="ctr"/>
        <c:lblOffset val="100"/>
      </c:catAx>
      <c:valAx>
        <c:axId val="153647744"/>
        <c:scaling>
          <c:orientation val="minMax"/>
        </c:scaling>
        <c:delete val="1"/>
        <c:axPos val="t"/>
        <c:numFmt formatCode="General" sourceLinked="1"/>
        <c:tickLblPos val="none"/>
        <c:crossAx val="153646208"/>
        <c:crosses val="autoZero"/>
        <c:crossBetween val="between"/>
      </c:valAx>
      <c:spPr>
        <a:noFill/>
        <a:ln w="25400">
          <a:noFill/>
        </a:ln>
      </c:spPr>
    </c:plotArea>
    <c:plotVisOnly val="1"/>
  </c:chart>
  <c:spPr>
    <a:solidFill>
      <a:schemeClr val="bg1"/>
    </a:solidFill>
  </c:spPr>
  <c:txPr>
    <a:bodyPr/>
    <a:lstStyle/>
    <a:p>
      <a:pPr>
        <a:defRPr sz="1800"/>
      </a:pPr>
      <a:endParaRPr lang="it-IT"/>
    </a:p>
  </c:txPr>
  <c:externalData r:id="rId1"/>
</c:chartSpace>
</file>

<file path=ppt/charts/chart2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it-IT"/>
  <c:chart>
    <c:autoTitleDeleted val="1"/>
    <c:plotArea>
      <c:layout>
        <c:manualLayout>
          <c:layoutTarget val="inner"/>
          <c:xMode val="edge"/>
          <c:yMode val="edge"/>
          <c:x val="0.33674175091656483"/>
          <c:y val="1.4991004085965761E-2"/>
          <c:w val="0.58640643463857978"/>
          <c:h val="0.93396007696675676"/>
        </c:manualLayout>
      </c:layout>
      <c:barChart>
        <c:barDir val="bar"/>
        <c:grouping val="clustered"/>
        <c:ser>
          <c:idx val="0"/>
          <c:order val="0"/>
          <c:tx>
            <c:strRef>
              <c:f>Foglio1!$B$1</c:f>
              <c:strCache>
                <c:ptCount val="1"/>
                <c:pt idx="0">
                  <c:v>2013</c:v>
                </c:pt>
              </c:strCache>
            </c:strRef>
          </c:tx>
          <c:spPr>
            <a:solidFill>
              <a:srgbClr val="F09C06"/>
            </a:solidFill>
            <a:effectLst/>
          </c:spPr>
          <c:dLbls>
            <c:numFmt formatCode="#,##0" sourceLinked="0"/>
            <c:txPr>
              <a:bodyPr/>
              <a:lstStyle/>
              <a:p>
                <a:pPr>
                  <a:defRPr sz="1200" b="1">
                    <a:solidFill>
                      <a:srgbClr val="002060"/>
                    </a:solidFill>
                    <a:latin typeface="Calibri" pitchFamily="34" charset="0"/>
                  </a:defRPr>
                </a:pPr>
                <a:endParaRPr lang="it-IT"/>
              </a:p>
            </c:txPr>
            <c:showVal val="1"/>
          </c:dLbls>
          <c:cat>
            <c:strRef>
              <c:f>Foglio1!$A$2:$A$7</c:f>
              <c:strCache>
                <c:ptCount val="6"/>
                <c:pt idx="0">
                  <c:v>Ha meno soldi da spendere/non ha più soldi da spendere</c:v>
                </c:pt>
                <c:pt idx="1">
                  <c:v>Esce meno spesso</c:v>
                </c:pt>
                <c:pt idx="2">
                  <c:v>Si è trovato un lavoretto per dare una mano ai suoi</c:v>
                </c:pt>
                <c:pt idx="3">
                  <c:v>Si è trovato un lavoretto per avere dei soldi senza chiedere in casa</c:v>
                </c:pt>
                <c:pt idx="4">
                  <c:v>Nessuna conseguenza, non è cambiato niente</c:v>
                </c:pt>
                <c:pt idx="5">
                  <c:v>Non so</c:v>
                </c:pt>
              </c:strCache>
            </c:strRef>
          </c:cat>
          <c:val>
            <c:numRef>
              <c:f>Foglio1!$B$2:$B$7</c:f>
              <c:numCache>
                <c:formatCode>General</c:formatCode>
                <c:ptCount val="6"/>
                <c:pt idx="0">
                  <c:v>48.9</c:v>
                </c:pt>
                <c:pt idx="1">
                  <c:v>25.1</c:v>
                </c:pt>
                <c:pt idx="2">
                  <c:v>8.7000000000000011</c:v>
                </c:pt>
                <c:pt idx="3">
                  <c:v>7.3</c:v>
                </c:pt>
                <c:pt idx="4">
                  <c:v>2.9</c:v>
                </c:pt>
                <c:pt idx="5">
                  <c:v>6.8</c:v>
                </c:pt>
              </c:numCache>
            </c:numRef>
          </c:val>
        </c:ser>
        <c:axId val="153692032"/>
        <c:axId val="153693568"/>
      </c:barChart>
      <c:catAx>
        <c:axId val="153692032"/>
        <c:scaling>
          <c:orientation val="maxMin"/>
        </c:scaling>
        <c:axPos val="l"/>
        <c:numFmt formatCode="General" sourceLinked="1"/>
        <c:tickLblPos val="nextTo"/>
        <c:txPr>
          <a:bodyPr/>
          <a:lstStyle/>
          <a:p>
            <a:pPr>
              <a:defRPr sz="1000" b="0">
                <a:solidFill>
                  <a:srgbClr val="002060"/>
                </a:solidFill>
                <a:latin typeface="Calibri" pitchFamily="34" charset="0"/>
              </a:defRPr>
            </a:pPr>
            <a:endParaRPr lang="it-IT"/>
          </a:p>
        </c:txPr>
        <c:crossAx val="153693568"/>
        <c:crosses val="autoZero"/>
        <c:auto val="1"/>
        <c:lblAlgn val="ctr"/>
        <c:lblOffset val="100"/>
      </c:catAx>
      <c:valAx>
        <c:axId val="153693568"/>
        <c:scaling>
          <c:orientation val="minMax"/>
        </c:scaling>
        <c:delete val="1"/>
        <c:axPos val="t"/>
        <c:numFmt formatCode="General" sourceLinked="1"/>
        <c:tickLblPos val="none"/>
        <c:crossAx val="153692032"/>
        <c:crosses val="autoZero"/>
        <c:crossBetween val="between"/>
      </c:valAx>
      <c:spPr>
        <a:noFill/>
        <a:ln w="25400">
          <a:noFill/>
        </a:ln>
      </c:spPr>
    </c:plotArea>
    <c:plotVisOnly val="1"/>
  </c:chart>
  <c:spPr>
    <a:solidFill>
      <a:schemeClr val="bg1"/>
    </a:solidFill>
  </c:spPr>
  <c:txPr>
    <a:bodyPr/>
    <a:lstStyle/>
    <a:p>
      <a:pPr>
        <a:defRPr sz="1800"/>
      </a:pPr>
      <a:endParaRPr lang="it-IT"/>
    </a:p>
  </c:txPr>
  <c:externalData r:id="rId1"/>
</c:chartSpace>
</file>

<file path=ppt/charts/chart2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it-IT"/>
  <c:chart>
    <c:autoTitleDeleted val="1"/>
    <c:plotArea>
      <c:layout>
        <c:manualLayout>
          <c:layoutTarget val="inner"/>
          <c:xMode val="edge"/>
          <c:yMode val="edge"/>
          <c:x val="0.33674175091656483"/>
          <c:y val="1.4991004085965761E-2"/>
          <c:w val="0.586406434638578"/>
          <c:h val="0.93396007696675676"/>
        </c:manualLayout>
      </c:layout>
      <c:barChart>
        <c:barDir val="bar"/>
        <c:grouping val="clustered"/>
        <c:ser>
          <c:idx val="0"/>
          <c:order val="0"/>
          <c:tx>
            <c:strRef>
              <c:f>Foglio1!$B$1</c:f>
              <c:strCache>
                <c:ptCount val="1"/>
                <c:pt idx="0">
                  <c:v>2013</c:v>
                </c:pt>
              </c:strCache>
            </c:strRef>
          </c:tx>
          <c:spPr>
            <a:solidFill>
              <a:srgbClr val="F09C06"/>
            </a:solidFill>
            <a:effectLst/>
          </c:spPr>
          <c:dLbls>
            <c:numFmt formatCode="#,##0" sourceLinked="0"/>
            <c:txPr>
              <a:bodyPr/>
              <a:lstStyle/>
              <a:p>
                <a:pPr>
                  <a:defRPr sz="1200" b="1">
                    <a:solidFill>
                      <a:srgbClr val="002060"/>
                    </a:solidFill>
                    <a:latin typeface="Calibri" pitchFamily="34" charset="0"/>
                  </a:defRPr>
                </a:pPr>
                <a:endParaRPr lang="it-IT"/>
              </a:p>
            </c:txPr>
            <c:showVal val="1"/>
          </c:dLbls>
          <c:cat>
            <c:strRef>
              <c:f>Foglio1!$A$2:$A$6</c:f>
              <c:strCache>
                <c:ptCount val="5"/>
                <c:pt idx="0">
                  <c:v>No, la crisi non ha particolarmente influito sul nostro tenore di vita </c:v>
                </c:pt>
                <c:pt idx="1">
                  <c:v>No, penso che i miei genitori cerchino di tenermi al riparo da questa crisi</c:v>
                </c:pt>
                <c:pt idx="2">
                  <c:v>Sì, abbiamo dovuto fare delle piccole rinunce</c:v>
                </c:pt>
                <c:pt idx="3">
                  <c:v>Sì, abbiamo dovuto rinunciare a molte cose, visto che la disponibilità di denaro è minore</c:v>
                </c:pt>
                <c:pt idx="4">
                  <c:v>Non so, in famiglia non si parla di questo argomento</c:v>
                </c:pt>
              </c:strCache>
            </c:strRef>
          </c:cat>
          <c:val>
            <c:numRef>
              <c:f>Foglio1!$B$2:$B$6</c:f>
              <c:numCache>
                <c:formatCode>General</c:formatCode>
                <c:ptCount val="5"/>
                <c:pt idx="0">
                  <c:v>6.6</c:v>
                </c:pt>
                <c:pt idx="1">
                  <c:v>12</c:v>
                </c:pt>
                <c:pt idx="2">
                  <c:v>40.200000000000003</c:v>
                </c:pt>
                <c:pt idx="3">
                  <c:v>40.300000000000004</c:v>
                </c:pt>
                <c:pt idx="4">
                  <c:v>0.8</c:v>
                </c:pt>
              </c:numCache>
            </c:numRef>
          </c:val>
        </c:ser>
        <c:axId val="152546688"/>
        <c:axId val="152552576"/>
      </c:barChart>
      <c:catAx>
        <c:axId val="152546688"/>
        <c:scaling>
          <c:orientation val="maxMin"/>
        </c:scaling>
        <c:axPos val="l"/>
        <c:numFmt formatCode="General" sourceLinked="1"/>
        <c:tickLblPos val="nextTo"/>
        <c:txPr>
          <a:bodyPr/>
          <a:lstStyle/>
          <a:p>
            <a:pPr>
              <a:defRPr sz="1000" b="0">
                <a:solidFill>
                  <a:srgbClr val="002060"/>
                </a:solidFill>
                <a:latin typeface="Calibri" pitchFamily="34" charset="0"/>
              </a:defRPr>
            </a:pPr>
            <a:endParaRPr lang="it-IT"/>
          </a:p>
        </c:txPr>
        <c:crossAx val="152552576"/>
        <c:crosses val="autoZero"/>
        <c:auto val="1"/>
        <c:lblAlgn val="ctr"/>
        <c:lblOffset val="100"/>
      </c:catAx>
      <c:valAx>
        <c:axId val="152552576"/>
        <c:scaling>
          <c:orientation val="minMax"/>
        </c:scaling>
        <c:delete val="1"/>
        <c:axPos val="t"/>
        <c:numFmt formatCode="General" sourceLinked="1"/>
        <c:tickLblPos val="none"/>
        <c:crossAx val="152546688"/>
        <c:crosses val="autoZero"/>
        <c:crossBetween val="between"/>
      </c:valAx>
      <c:spPr>
        <a:noFill/>
        <a:ln w="25400">
          <a:noFill/>
        </a:ln>
      </c:spPr>
    </c:plotArea>
    <c:plotVisOnly val="1"/>
  </c:chart>
  <c:spPr>
    <a:solidFill>
      <a:schemeClr val="bg1"/>
    </a:solidFill>
  </c:spPr>
  <c:txPr>
    <a:bodyPr/>
    <a:lstStyle/>
    <a:p>
      <a:pPr>
        <a:defRPr sz="1800"/>
      </a:pPr>
      <a:endParaRPr lang="it-IT"/>
    </a:p>
  </c:txPr>
  <c:externalData r:id="rId1"/>
</c:chartSpace>
</file>

<file path=ppt/charts/chart2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it-IT"/>
  <c:chart>
    <c:autoTitleDeleted val="1"/>
    <c:plotArea>
      <c:layout>
        <c:manualLayout>
          <c:layoutTarget val="inner"/>
          <c:xMode val="edge"/>
          <c:yMode val="edge"/>
          <c:x val="0.33674175091656483"/>
          <c:y val="1.4991004085965761E-2"/>
          <c:w val="0.58640643463857822"/>
          <c:h val="0.93396007696675676"/>
        </c:manualLayout>
      </c:layout>
      <c:barChart>
        <c:barDir val="bar"/>
        <c:grouping val="clustered"/>
        <c:ser>
          <c:idx val="0"/>
          <c:order val="0"/>
          <c:tx>
            <c:strRef>
              <c:f>Foglio1!$B$1</c:f>
              <c:strCache>
                <c:ptCount val="1"/>
                <c:pt idx="0">
                  <c:v>2013</c:v>
                </c:pt>
              </c:strCache>
            </c:strRef>
          </c:tx>
          <c:spPr>
            <a:solidFill>
              <a:srgbClr val="009999"/>
            </a:solidFill>
            <a:effectLst/>
          </c:spPr>
          <c:dLbls>
            <c:dLbl>
              <c:idx val="4"/>
              <c:delete val="1"/>
            </c:dLbl>
            <c:numFmt formatCode="#,##0" sourceLinked="0"/>
            <c:txPr>
              <a:bodyPr/>
              <a:lstStyle/>
              <a:p>
                <a:pPr>
                  <a:defRPr sz="1200" b="1">
                    <a:solidFill>
                      <a:srgbClr val="002060"/>
                    </a:solidFill>
                    <a:latin typeface="Calibri" pitchFamily="34" charset="0"/>
                  </a:defRPr>
                </a:pPr>
                <a:endParaRPr lang="it-IT"/>
              </a:p>
            </c:txPr>
            <c:showVal val="1"/>
          </c:dLbls>
          <c:cat>
            <c:strRef>
              <c:f>Foglio1!$A$2:$A$5</c:f>
              <c:strCache>
                <c:ptCount val="4"/>
                <c:pt idx="0">
                  <c:v>No, la crisi non ha particolarmente influito sul nostro tenore di vita </c:v>
                </c:pt>
                <c:pt idx="1">
                  <c:v>No, cerchiamo di non far avvertire le difficoltà che si affrontano</c:v>
                </c:pt>
                <c:pt idx="2">
                  <c:v>Sì, ha/hanno dovuto fare delle piccole rinunce</c:v>
                </c:pt>
                <c:pt idx="3">
                  <c:v>Sì, deve/devono rinunciare a molte cose, visto che la disponibilità di denaro è minore</c:v>
                </c:pt>
              </c:strCache>
            </c:strRef>
          </c:cat>
          <c:val>
            <c:numRef>
              <c:f>Foglio1!$B$2:$B$5</c:f>
              <c:numCache>
                <c:formatCode>General</c:formatCode>
                <c:ptCount val="4"/>
                <c:pt idx="0">
                  <c:v>6.3</c:v>
                </c:pt>
                <c:pt idx="1">
                  <c:v>27.8</c:v>
                </c:pt>
                <c:pt idx="2">
                  <c:v>42.5</c:v>
                </c:pt>
                <c:pt idx="3">
                  <c:v>23.4</c:v>
                </c:pt>
              </c:numCache>
            </c:numRef>
          </c:val>
        </c:ser>
        <c:ser>
          <c:idx val="1"/>
          <c:order val="1"/>
          <c:tx>
            <c:strRef>
              <c:f>Foglio1!$C$1</c:f>
              <c:strCache>
                <c:ptCount val="1"/>
                <c:pt idx="0">
                  <c:v>gen</c:v>
                </c:pt>
              </c:strCache>
            </c:strRef>
          </c:tx>
          <c:dLbls>
            <c:numFmt formatCode="#,##0" sourceLinked="0"/>
            <c:txPr>
              <a:bodyPr/>
              <a:lstStyle/>
              <a:p>
                <a:pPr>
                  <a:defRPr sz="1200" b="1" i="0" baseline="0"/>
                </a:pPr>
                <a:endParaRPr lang="it-IT"/>
              </a:p>
            </c:txPr>
            <c:showVal val="1"/>
          </c:dLbls>
          <c:cat>
            <c:strRef>
              <c:f>Foglio1!$A$2:$A$5</c:f>
              <c:strCache>
                <c:ptCount val="4"/>
                <c:pt idx="0">
                  <c:v>No, la crisi non ha particolarmente influito sul nostro tenore di vita </c:v>
                </c:pt>
                <c:pt idx="1">
                  <c:v>No, cerchiamo di non far avvertire le difficoltà che si affrontano</c:v>
                </c:pt>
                <c:pt idx="2">
                  <c:v>Sì, ha/hanno dovuto fare delle piccole rinunce</c:v>
                </c:pt>
                <c:pt idx="3">
                  <c:v>Sì, deve/devono rinunciare a molte cose, visto che la disponibilità di denaro è minore</c:v>
                </c:pt>
              </c:strCache>
            </c:strRef>
          </c:cat>
          <c:val>
            <c:numRef>
              <c:f>Foglio1!$C$2:$C$5</c:f>
              <c:numCache>
                <c:formatCode>General</c:formatCode>
                <c:ptCount val="4"/>
                <c:pt idx="0">
                  <c:v>6.2</c:v>
                </c:pt>
                <c:pt idx="1">
                  <c:v>21.3</c:v>
                </c:pt>
                <c:pt idx="2">
                  <c:v>44.2</c:v>
                </c:pt>
                <c:pt idx="3">
                  <c:v>28.2</c:v>
                </c:pt>
              </c:numCache>
            </c:numRef>
          </c:val>
        </c:ser>
        <c:axId val="154088576"/>
        <c:axId val="154090112"/>
      </c:barChart>
      <c:catAx>
        <c:axId val="154088576"/>
        <c:scaling>
          <c:orientation val="maxMin"/>
        </c:scaling>
        <c:axPos val="l"/>
        <c:numFmt formatCode="General" sourceLinked="1"/>
        <c:tickLblPos val="nextTo"/>
        <c:txPr>
          <a:bodyPr/>
          <a:lstStyle/>
          <a:p>
            <a:pPr>
              <a:defRPr sz="1000" b="0">
                <a:solidFill>
                  <a:srgbClr val="002060"/>
                </a:solidFill>
                <a:latin typeface="Calibri" pitchFamily="34" charset="0"/>
              </a:defRPr>
            </a:pPr>
            <a:endParaRPr lang="it-IT"/>
          </a:p>
        </c:txPr>
        <c:crossAx val="154090112"/>
        <c:crosses val="autoZero"/>
        <c:auto val="1"/>
        <c:lblAlgn val="ctr"/>
        <c:lblOffset val="100"/>
      </c:catAx>
      <c:valAx>
        <c:axId val="154090112"/>
        <c:scaling>
          <c:orientation val="minMax"/>
        </c:scaling>
        <c:delete val="1"/>
        <c:axPos val="t"/>
        <c:numFmt formatCode="General" sourceLinked="1"/>
        <c:tickLblPos val="none"/>
        <c:crossAx val="154088576"/>
        <c:crosses val="autoZero"/>
        <c:crossBetween val="between"/>
      </c:valAx>
      <c:spPr>
        <a:noFill/>
        <a:ln w="25400">
          <a:noFill/>
        </a:ln>
      </c:spPr>
    </c:plotArea>
    <c:plotVisOnly val="1"/>
  </c:chart>
  <c:spPr>
    <a:solidFill>
      <a:schemeClr val="bg1"/>
    </a:solidFill>
  </c:spPr>
  <c:txPr>
    <a:bodyPr/>
    <a:lstStyle/>
    <a:p>
      <a:pPr>
        <a:defRPr sz="1800"/>
      </a:pPr>
      <a:endParaRPr lang="it-IT"/>
    </a:p>
  </c:txPr>
  <c:externalData r:id="rId1"/>
</c:chartSpace>
</file>

<file path=ppt/charts/chart2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it-IT"/>
  <c:chart>
    <c:autoTitleDeleted val="1"/>
    <c:plotArea>
      <c:layout>
        <c:manualLayout>
          <c:layoutTarget val="inner"/>
          <c:xMode val="edge"/>
          <c:yMode val="edge"/>
          <c:x val="0.33674175091656483"/>
          <c:y val="1.4991004085965761E-2"/>
          <c:w val="0.586406434638578"/>
          <c:h val="0.93396007696675676"/>
        </c:manualLayout>
      </c:layout>
      <c:barChart>
        <c:barDir val="bar"/>
        <c:grouping val="clustered"/>
        <c:ser>
          <c:idx val="0"/>
          <c:order val="0"/>
          <c:tx>
            <c:strRef>
              <c:f>Foglio1!$B$1</c:f>
              <c:strCache>
                <c:ptCount val="1"/>
                <c:pt idx="0">
                  <c:v>2013</c:v>
                </c:pt>
              </c:strCache>
            </c:strRef>
          </c:tx>
          <c:spPr>
            <a:solidFill>
              <a:srgbClr val="F09C06"/>
            </a:solidFill>
            <a:effectLst/>
          </c:spPr>
          <c:dLbls>
            <c:numFmt formatCode="#,##0" sourceLinked="0"/>
            <c:txPr>
              <a:bodyPr/>
              <a:lstStyle/>
              <a:p>
                <a:pPr>
                  <a:defRPr sz="1200" b="1">
                    <a:solidFill>
                      <a:srgbClr val="002060"/>
                    </a:solidFill>
                    <a:latin typeface="Calibri" pitchFamily="34" charset="0"/>
                  </a:defRPr>
                </a:pPr>
                <a:endParaRPr lang="it-IT"/>
              </a:p>
            </c:txPr>
            <c:showVal val="1"/>
          </c:dLbls>
          <c:cat>
            <c:strRef>
              <c:f>Foglio1!$A$2:$A$9</c:f>
              <c:strCache>
                <c:ptCount val="8"/>
                <c:pt idx="0">
                  <c:v>Le spese per il tempo libero (es. cinema, discoteca, pizza con gli amici, ...)</c:v>
                </c:pt>
                <c:pt idx="1">
                  <c:v>L' acquisto di vestiti, scarpe, accessori</c:v>
                </c:pt>
                <c:pt idx="2">
                  <c:v>L' iscrizione alle attività sportive o ricreative</c:v>
                </c:pt>
                <c:pt idx="4">
                  <c:v>L' acquisto di libri (esclusi quelli scolastici)</c:v>
                </c:pt>
                <c:pt idx="5">
                  <c:v>La partecipazione alle gite scolastiche</c:v>
                </c:pt>
                <c:pt idx="6">
                  <c:v>La prosecuzione degli studi</c:v>
                </c:pt>
                <c:pt idx="7">
                  <c:v>Altro </c:v>
                </c:pt>
              </c:strCache>
            </c:strRef>
          </c:cat>
          <c:val>
            <c:numRef>
              <c:f>Foglio1!$B$2:$B$9</c:f>
              <c:numCache>
                <c:formatCode>General</c:formatCode>
                <c:ptCount val="8"/>
                <c:pt idx="0">
                  <c:v>69.2</c:v>
                </c:pt>
                <c:pt idx="1">
                  <c:v>67.5</c:v>
                </c:pt>
                <c:pt idx="2">
                  <c:v>34.800000000000004</c:v>
                </c:pt>
                <c:pt idx="4">
                  <c:v>11.5</c:v>
                </c:pt>
                <c:pt idx="5">
                  <c:v>26.2</c:v>
                </c:pt>
                <c:pt idx="6">
                  <c:v>2.5</c:v>
                </c:pt>
                <c:pt idx="7">
                  <c:v>5.2</c:v>
                </c:pt>
              </c:numCache>
            </c:numRef>
          </c:val>
        </c:ser>
        <c:axId val="112095616"/>
        <c:axId val="112502272"/>
      </c:barChart>
      <c:catAx>
        <c:axId val="112095616"/>
        <c:scaling>
          <c:orientation val="maxMin"/>
        </c:scaling>
        <c:axPos val="l"/>
        <c:numFmt formatCode="General" sourceLinked="1"/>
        <c:tickLblPos val="nextTo"/>
        <c:txPr>
          <a:bodyPr/>
          <a:lstStyle/>
          <a:p>
            <a:pPr>
              <a:defRPr sz="1000" b="0">
                <a:solidFill>
                  <a:srgbClr val="002060"/>
                </a:solidFill>
                <a:latin typeface="Calibri" pitchFamily="34" charset="0"/>
              </a:defRPr>
            </a:pPr>
            <a:endParaRPr lang="it-IT"/>
          </a:p>
        </c:txPr>
        <c:crossAx val="112502272"/>
        <c:crosses val="autoZero"/>
        <c:auto val="1"/>
        <c:lblAlgn val="ctr"/>
        <c:lblOffset val="100"/>
      </c:catAx>
      <c:valAx>
        <c:axId val="112502272"/>
        <c:scaling>
          <c:orientation val="minMax"/>
        </c:scaling>
        <c:delete val="1"/>
        <c:axPos val="t"/>
        <c:numFmt formatCode="General" sourceLinked="1"/>
        <c:tickLblPos val="none"/>
        <c:crossAx val="112095616"/>
        <c:crosses val="autoZero"/>
        <c:crossBetween val="between"/>
      </c:valAx>
      <c:spPr>
        <a:noFill/>
        <a:ln w="25400">
          <a:noFill/>
        </a:ln>
      </c:spPr>
    </c:plotArea>
    <c:plotVisOnly val="1"/>
  </c:chart>
  <c:spPr>
    <a:solidFill>
      <a:schemeClr val="bg1"/>
    </a:solidFill>
  </c:spPr>
  <c:txPr>
    <a:bodyPr/>
    <a:lstStyle/>
    <a:p>
      <a:pPr>
        <a:defRPr sz="1800"/>
      </a:pPr>
      <a:endParaRPr lang="it-IT"/>
    </a:p>
  </c:txPr>
  <c:externalData r:id="rId1"/>
</c:chartSpace>
</file>

<file path=ppt/charts/chart2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it-IT"/>
  <c:chart>
    <c:autoTitleDeleted val="1"/>
    <c:plotArea>
      <c:layout>
        <c:manualLayout>
          <c:layoutTarget val="inner"/>
          <c:xMode val="edge"/>
          <c:yMode val="edge"/>
          <c:x val="0.33674175091656483"/>
          <c:y val="1.4991004085965761E-2"/>
          <c:w val="0.58640643463857822"/>
          <c:h val="0.93396007696675676"/>
        </c:manualLayout>
      </c:layout>
      <c:barChart>
        <c:barDir val="bar"/>
        <c:grouping val="clustered"/>
        <c:ser>
          <c:idx val="0"/>
          <c:order val="0"/>
          <c:tx>
            <c:strRef>
              <c:f>Foglio1!$B$1</c:f>
              <c:strCache>
                <c:ptCount val="1"/>
                <c:pt idx="0">
                  <c:v>2013</c:v>
                </c:pt>
              </c:strCache>
            </c:strRef>
          </c:tx>
          <c:spPr>
            <a:solidFill>
              <a:srgbClr val="009999"/>
            </a:solidFill>
            <a:effectLst/>
          </c:spPr>
          <c:dLbls>
            <c:numFmt formatCode="#,##0" sourceLinked="0"/>
            <c:txPr>
              <a:bodyPr/>
              <a:lstStyle/>
              <a:p>
                <a:pPr>
                  <a:defRPr sz="1200" b="1">
                    <a:solidFill>
                      <a:srgbClr val="002060"/>
                    </a:solidFill>
                    <a:latin typeface="Calibri" pitchFamily="34" charset="0"/>
                  </a:defRPr>
                </a:pPr>
                <a:endParaRPr lang="it-IT"/>
              </a:p>
            </c:txPr>
            <c:showVal val="1"/>
          </c:dLbls>
          <c:cat>
            <c:strRef>
              <c:f>Foglio1!$A$2:$A$9</c:f>
              <c:strCache>
                <c:ptCount val="8"/>
                <c:pt idx="0">
                  <c:v>Le spese per il tempo libero (es. cinema, discoteca, pizza con gli amici, ...)</c:v>
                </c:pt>
                <c:pt idx="1">
                  <c:v>L' acquisto di vestiti, scarpe, accessori</c:v>
                </c:pt>
                <c:pt idx="2">
                  <c:v>L' iscrizione alle attività sportive o ricreative</c:v>
                </c:pt>
                <c:pt idx="3">
                  <c:v>La spesa alimentare</c:v>
                </c:pt>
                <c:pt idx="4">
                  <c:v>L' acquisto di libri (esclusi quelli scolastici)</c:v>
                </c:pt>
                <c:pt idx="5">
                  <c:v>La partecipazione alle gite scolastiche</c:v>
                </c:pt>
                <c:pt idx="6">
                  <c:v>La prosecuzione degli studi</c:v>
                </c:pt>
                <c:pt idx="7">
                  <c:v>Altro</c:v>
                </c:pt>
              </c:strCache>
            </c:strRef>
          </c:cat>
          <c:val>
            <c:numRef>
              <c:f>Foglio1!$B$2:$B$9</c:f>
              <c:numCache>
                <c:formatCode>General</c:formatCode>
                <c:ptCount val="8"/>
                <c:pt idx="0">
                  <c:v>85.7</c:v>
                </c:pt>
                <c:pt idx="1">
                  <c:v>74.8</c:v>
                </c:pt>
                <c:pt idx="2">
                  <c:v>45.4</c:v>
                </c:pt>
                <c:pt idx="3">
                  <c:v>34.700000000000003</c:v>
                </c:pt>
                <c:pt idx="4">
                  <c:v>22.5</c:v>
                </c:pt>
                <c:pt idx="5">
                  <c:v>22.1</c:v>
                </c:pt>
                <c:pt idx="6">
                  <c:v>5.0999999999999996</c:v>
                </c:pt>
                <c:pt idx="7">
                  <c:v>4.8</c:v>
                </c:pt>
              </c:numCache>
            </c:numRef>
          </c:val>
        </c:ser>
        <c:ser>
          <c:idx val="1"/>
          <c:order val="1"/>
          <c:tx>
            <c:strRef>
              <c:f>Foglio1!$C$1</c:f>
              <c:strCache>
                <c:ptCount val="1"/>
                <c:pt idx="0">
                  <c:v>2014</c:v>
                </c:pt>
              </c:strCache>
            </c:strRef>
          </c:tx>
          <c:dLbls>
            <c:numFmt formatCode="#,##0" sourceLinked="0"/>
            <c:txPr>
              <a:bodyPr/>
              <a:lstStyle/>
              <a:p>
                <a:pPr>
                  <a:defRPr sz="1200" b="1" i="0" baseline="0"/>
                </a:pPr>
                <a:endParaRPr lang="it-IT"/>
              </a:p>
            </c:txPr>
            <c:showVal val="1"/>
          </c:dLbls>
          <c:cat>
            <c:strRef>
              <c:f>Foglio1!$A$2:$A$9</c:f>
              <c:strCache>
                <c:ptCount val="8"/>
                <c:pt idx="0">
                  <c:v>Le spese per il tempo libero (es. cinema, discoteca, pizza con gli amici, ...)</c:v>
                </c:pt>
                <c:pt idx="1">
                  <c:v>L' acquisto di vestiti, scarpe, accessori</c:v>
                </c:pt>
                <c:pt idx="2">
                  <c:v>L' iscrizione alle attività sportive o ricreative</c:v>
                </c:pt>
                <c:pt idx="3">
                  <c:v>La spesa alimentare</c:v>
                </c:pt>
                <c:pt idx="4">
                  <c:v>L' acquisto di libri (esclusi quelli scolastici)</c:v>
                </c:pt>
                <c:pt idx="5">
                  <c:v>La partecipazione alle gite scolastiche</c:v>
                </c:pt>
                <c:pt idx="6">
                  <c:v>La prosecuzione degli studi</c:v>
                </c:pt>
                <c:pt idx="7">
                  <c:v>Altro</c:v>
                </c:pt>
              </c:strCache>
            </c:strRef>
          </c:cat>
          <c:val>
            <c:numRef>
              <c:f>Foglio1!$C$2:$C$9</c:f>
              <c:numCache>
                <c:formatCode>General</c:formatCode>
                <c:ptCount val="8"/>
                <c:pt idx="0">
                  <c:v>85</c:v>
                </c:pt>
                <c:pt idx="1">
                  <c:v>79.599999999999994</c:v>
                </c:pt>
                <c:pt idx="2">
                  <c:v>53.6</c:v>
                </c:pt>
                <c:pt idx="3">
                  <c:v>33.5</c:v>
                </c:pt>
                <c:pt idx="4">
                  <c:v>26.1</c:v>
                </c:pt>
                <c:pt idx="5">
                  <c:v>34</c:v>
                </c:pt>
                <c:pt idx="6">
                  <c:v>8.5</c:v>
                </c:pt>
                <c:pt idx="7">
                  <c:v>5.3</c:v>
                </c:pt>
              </c:numCache>
            </c:numRef>
          </c:val>
        </c:ser>
        <c:axId val="82861056"/>
        <c:axId val="82942592"/>
      </c:barChart>
      <c:catAx>
        <c:axId val="82861056"/>
        <c:scaling>
          <c:orientation val="maxMin"/>
        </c:scaling>
        <c:axPos val="l"/>
        <c:numFmt formatCode="General" sourceLinked="1"/>
        <c:tickLblPos val="nextTo"/>
        <c:txPr>
          <a:bodyPr/>
          <a:lstStyle/>
          <a:p>
            <a:pPr>
              <a:defRPr sz="1000" b="0">
                <a:solidFill>
                  <a:srgbClr val="002060"/>
                </a:solidFill>
                <a:latin typeface="Calibri" pitchFamily="34" charset="0"/>
              </a:defRPr>
            </a:pPr>
            <a:endParaRPr lang="it-IT"/>
          </a:p>
        </c:txPr>
        <c:crossAx val="82942592"/>
        <c:crosses val="autoZero"/>
        <c:auto val="1"/>
        <c:lblAlgn val="ctr"/>
        <c:lblOffset val="100"/>
      </c:catAx>
      <c:valAx>
        <c:axId val="82942592"/>
        <c:scaling>
          <c:orientation val="minMax"/>
        </c:scaling>
        <c:delete val="1"/>
        <c:axPos val="t"/>
        <c:numFmt formatCode="General" sourceLinked="1"/>
        <c:tickLblPos val="none"/>
        <c:crossAx val="82861056"/>
        <c:crosses val="autoZero"/>
        <c:crossBetween val="between"/>
      </c:valAx>
      <c:spPr>
        <a:noFill/>
        <a:ln w="25400">
          <a:noFill/>
        </a:ln>
      </c:spPr>
    </c:plotArea>
    <c:plotVisOnly val="1"/>
  </c:chart>
  <c:spPr>
    <a:solidFill>
      <a:schemeClr val="bg1"/>
    </a:solidFill>
  </c:spPr>
  <c:txPr>
    <a:bodyPr/>
    <a:lstStyle/>
    <a:p>
      <a:pPr>
        <a:defRPr sz="1800"/>
      </a:pPr>
      <a:endParaRPr lang="it-IT"/>
    </a:p>
  </c:txPr>
  <c:externalData r:id="rId1"/>
</c:chartSpace>
</file>

<file path=ppt/charts/chart2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it-IT"/>
  <c:chart>
    <c:autoTitleDeleted val="1"/>
    <c:plotArea>
      <c:layout>
        <c:manualLayout>
          <c:layoutTarget val="inner"/>
          <c:xMode val="edge"/>
          <c:yMode val="edge"/>
          <c:x val="0.33674175091656483"/>
          <c:y val="1.4991004085965761E-2"/>
          <c:w val="0.586406434638578"/>
          <c:h val="0.93396007696675676"/>
        </c:manualLayout>
      </c:layout>
      <c:barChart>
        <c:barDir val="bar"/>
        <c:grouping val="clustered"/>
        <c:ser>
          <c:idx val="0"/>
          <c:order val="0"/>
          <c:tx>
            <c:strRef>
              <c:f>Foglio1!$B$1</c:f>
              <c:strCache>
                <c:ptCount val="1"/>
                <c:pt idx="0">
                  <c:v>2013</c:v>
                </c:pt>
              </c:strCache>
            </c:strRef>
          </c:tx>
          <c:spPr>
            <a:solidFill>
              <a:srgbClr val="F09C06"/>
            </a:solidFill>
            <a:effectLst/>
          </c:spPr>
          <c:dLbls>
            <c:numFmt formatCode="#,##0" sourceLinked="0"/>
            <c:txPr>
              <a:bodyPr/>
              <a:lstStyle/>
              <a:p>
                <a:pPr>
                  <a:defRPr sz="1200" b="1">
                    <a:solidFill>
                      <a:srgbClr val="002060"/>
                    </a:solidFill>
                    <a:latin typeface="Calibri" pitchFamily="34" charset="0"/>
                  </a:defRPr>
                </a:pPr>
                <a:endParaRPr lang="it-IT"/>
              </a:p>
            </c:txPr>
            <c:showVal val="1"/>
          </c:dLbls>
          <c:cat>
            <c:strRef>
              <c:f>Foglio1!$A$2:$A$9</c:f>
              <c:strCache>
                <c:ptCount val="8"/>
                <c:pt idx="0">
                  <c:v>L' iscrizione alle attività sportive o ricreative</c:v>
                </c:pt>
                <c:pt idx="1">
                  <c:v>L' acquisto di vestiti, scarpe, accessori</c:v>
                </c:pt>
                <c:pt idx="3">
                  <c:v>Le spese per il tempo libero (es. cinema, discoteca, pizza con gli amici, ...)</c:v>
                </c:pt>
                <c:pt idx="4">
                  <c:v>La prosecuzione degli studi</c:v>
                </c:pt>
                <c:pt idx="5">
                  <c:v>La partecipazione alle gite scolastiche</c:v>
                </c:pt>
                <c:pt idx="6">
                  <c:v>L' acquisto di libri (esclusi quelli scolastici)</c:v>
                </c:pt>
                <c:pt idx="7">
                  <c:v>Altro</c:v>
                </c:pt>
              </c:strCache>
            </c:strRef>
          </c:cat>
          <c:val>
            <c:numRef>
              <c:f>Foglio1!$B$2:$B$9</c:f>
              <c:numCache>
                <c:formatCode>General</c:formatCode>
                <c:ptCount val="8"/>
                <c:pt idx="0">
                  <c:v>27.1</c:v>
                </c:pt>
                <c:pt idx="1">
                  <c:v>41.1</c:v>
                </c:pt>
                <c:pt idx="3">
                  <c:v>60.9</c:v>
                </c:pt>
                <c:pt idx="4">
                  <c:v>26.2</c:v>
                </c:pt>
                <c:pt idx="5">
                  <c:v>26.2</c:v>
                </c:pt>
                <c:pt idx="6">
                  <c:v>15.8</c:v>
                </c:pt>
                <c:pt idx="7">
                  <c:v>2.2000000000000002</c:v>
                </c:pt>
              </c:numCache>
            </c:numRef>
          </c:val>
        </c:ser>
        <c:axId val="158647040"/>
        <c:axId val="158648576"/>
      </c:barChart>
      <c:catAx>
        <c:axId val="158647040"/>
        <c:scaling>
          <c:orientation val="maxMin"/>
        </c:scaling>
        <c:axPos val="l"/>
        <c:numFmt formatCode="General" sourceLinked="1"/>
        <c:tickLblPos val="nextTo"/>
        <c:txPr>
          <a:bodyPr/>
          <a:lstStyle/>
          <a:p>
            <a:pPr>
              <a:defRPr sz="1000" b="0">
                <a:solidFill>
                  <a:srgbClr val="002060"/>
                </a:solidFill>
                <a:latin typeface="Calibri" pitchFamily="34" charset="0"/>
              </a:defRPr>
            </a:pPr>
            <a:endParaRPr lang="it-IT"/>
          </a:p>
        </c:txPr>
        <c:crossAx val="158648576"/>
        <c:crosses val="autoZero"/>
        <c:auto val="1"/>
        <c:lblAlgn val="ctr"/>
        <c:lblOffset val="100"/>
      </c:catAx>
      <c:valAx>
        <c:axId val="158648576"/>
        <c:scaling>
          <c:orientation val="minMax"/>
        </c:scaling>
        <c:delete val="1"/>
        <c:axPos val="t"/>
        <c:numFmt formatCode="General" sourceLinked="1"/>
        <c:tickLblPos val="none"/>
        <c:crossAx val="158647040"/>
        <c:crosses val="autoZero"/>
        <c:crossBetween val="between"/>
      </c:valAx>
      <c:spPr>
        <a:noFill/>
        <a:ln w="25400">
          <a:noFill/>
        </a:ln>
      </c:spPr>
    </c:plotArea>
    <c:plotVisOnly val="1"/>
  </c:chart>
  <c:spPr>
    <a:solidFill>
      <a:schemeClr val="bg1"/>
    </a:solidFill>
  </c:spPr>
  <c:txPr>
    <a:bodyPr/>
    <a:lstStyle/>
    <a:p>
      <a:pPr>
        <a:defRPr sz="1800"/>
      </a:pPr>
      <a:endParaRPr lang="it-IT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it-IT"/>
  <c:chart>
    <c:autoTitleDeleted val="1"/>
    <c:plotArea>
      <c:layout/>
      <c:pieChart>
        <c:varyColors val="1"/>
        <c:ser>
          <c:idx val="0"/>
          <c:order val="0"/>
          <c:tx>
            <c:strRef>
              <c:f>Foglio1!$B$1</c:f>
              <c:strCache>
                <c:ptCount val="1"/>
                <c:pt idx="0">
                  <c:v>Colonna1</c:v>
                </c:pt>
              </c:strCache>
            </c:strRef>
          </c:tx>
          <c:explosion val="11"/>
          <c:dLbls>
            <c:dLbl>
              <c:idx val="0"/>
              <c:layout>
                <c:manualLayout>
                  <c:x val="-9.8288345320121893E-3"/>
                  <c:y val="-4.0493119812084394E-2"/>
                </c:manualLayout>
              </c:layout>
              <c:showVal val="1"/>
              <c:showCatName val="1"/>
              <c:separator>
</c:separator>
            </c:dLbl>
            <c:dLbl>
              <c:idx val="1"/>
              <c:layout>
                <c:manualLayout>
                  <c:x val="-8.4956493303679562E-3"/>
                  <c:y val="1.31957560271081E-2"/>
                </c:manualLayout>
              </c:layout>
              <c:showVal val="1"/>
              <c:showCatName val="1"/>
              <c:separator>
</c:separator>
            </c:dLbl>
            <c:numFmt formatCode="#,##0" sourceLinked="0"/>
            <c:txPr>
              <a:bodyPr/>
              <a:lstStyle/>
              <a:p>
                <a:pPr>
                  <a:defRPr sz="1400" b="1">
                    <a:solidFill>
                      <a:srgbClr val="000066"/>
                    </a:solidFill>
                  </a:defRPr>
                </a:pPr>
                <a:endParaRPr lang="it-IT"/>
              </a:p>
            </c:txPr>
            <c:showVal val="1"/>
            <c:showCatName val="1"/>
            <c:separator>
</c:separator>
          </c:dLbls>
          <c:cat>
            <c:strRef>
              <c:f>Foglio1!$A$2:$A$3</c:f>
              <c:strCache>
                <c:ptCount val="2"/>
                <c:pt idx="0">
                  <c:v>Maschi</c:v>
                </c:pt>
                <c:pt idx="1">
                  <c:v>Femmine</c:v>
                </c:pt>
              </c:strCache>
            </c:strRef>
          </c:cat>
          <c:val>
            <c:numRef>
              <c:f>Foglio1!$B$2:$B$3</c:f>
              <c:numCache>
                <c:formatCode>General</c:formatCode>
                <c:ptCount val="2"/>
                <c:pt idx="0">
                  <c:v>47.9</c:v>
                </c:pt>
                <c:pt idx="1">
                  <c:v>52.1</c:v>
                </c:pt>
              </c:numCache>
            </c:numRef>
          </c:val>
        </c:ser>
        <c:firstSliceAng val="0"/>
      </c:pieChart>
    </c:plotArea>
    <c:plotVisOnly val="1"/>
  </c:chart>
  <c:txPr>
    <a:bodyPr/>
    <a:lstStyle/>
    <a:p>
      <a:pPr>
        <a:defRPr sz="1800"/>
      </a:pPr>
      <a:endParaRPr lang="it-IT"/>
    </a:p>
  </c:txPr>
  <c:externalData r:id="rId1"/>
</c:chartSpace>
</file>

<file path=ppt/charts/chart3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it-IT"/>
  <c:chart>
    <c:autoTitleDeleted val="1"/>
    <c:plotArea>
      <c:layout>
        <c:manualLayout>
          <c:layoutTarget val="inner"/>
          <c:xMode val="edge"/>
          <c:yMode val="edge"/>
          <c:x val="0.33674175091656483"/>
          <c:y val="1.4991004085965761E-2"/>
          <c:w val="0.58640643463857822"/>
          <c:h val="0.93396007696675676"/>
        </c:manualLayout>
      </c:layout>
      <c:barChart>
        <c:barDir val="bar"/>
        <c:grouping val="clustered"/>
        <c:ser>
          <c:idx val="0"/>
          <c:order val="0"/>
          <c:tx>
            <c:strRef>
              <c:f>Foglio1!$B$1</c:f>
              <c:strCache>
                <c:ptCount val="1"/>
                <c:pt idx="0">
                  <c:v>2013</c:v>
                </c:pt>
              </c:strCache>
            </c:strRef>
          </c:tx>
          <c:spPr>
            <a:solidFill>
              <a:srgbClr val="009999"/>
            </a:solidFill>
            <a:effectLst/>
          </c:spPr>
          <c:dLbls>
            <c:numFmt formatCode="#,##0" sourceLinked="0"/>
            <c:txPr>
              <a:bodyPr/>
              <a:lstStyle/>
              <a:p>
                <a:pPr>
                  <a:defRPr sz="1200" b="1">
                    <a:solidFill>
                      <a:srgbClr val="002060"/>
                    </a:solidFill>
                    <a:latin typeface="Calibri" pitchFamily="34" charset="0"/>
                  </a:defRPr>
                </a:pPr>
                <a:endParaRPr lang="it-IT"/>
              </a:p>
            </c:txPr>
            <c:showVal val="1"/>
          </c:dLbls>
          <c:cat>
            <c:strRef>
              <c:f>Foglio1!$A$2:$A$9</c:f>
              <c:strCache>
                <c:ptCount val="8"/>
                <c:pt idx="0">
                  <c:v>L' iscrizione alle attività sportive o ricreative</c:v>
                </c:pt>
                <c:pt idx="1">
                  <c:v>L' acquisto di vestiti, scarpe, accessori</c:v>
                </c:pt>
                <c:pt idx="2">
                  <c:v>La spesa alimentare</c:v>
                </c:pt>
                <c:pt idx="3">
                  <c:v>Le spese per il tempo libero (es. cinema, discoteca, pizza con gli amici, ...)</c:v>
                </c:pt>
                <c:pt idx="4">
                  <c:v>La prosecuzione degli studi</c:v>
                </c:pt>
                <c:pt idx="5">
                  <c:v>La partecipazione alle gite scolastiche</c:v>
                </c:pt>
                <c:pt idx="6">
                  <c:v>L' acquisto di libri (esclusi quelli scolastici)</c:v>
                </c:pt>
                <c:pt idx="7">
                  <c:v>Altro</c:v>
                </c:pt>
              </c:strCache>
            </c:strRef>
          </c:cat>
          <c:val>
            <c:numRef>
              <c:f>Foglio1!$B$2:$B$9</c:f>
              <c:numCache>
                <c:formatCode>General</c:formatCode>
                <c:ptCount val="8"/>
                <c:pt idx="0">
                  <c:v>41</c:v>
                </c:pt>
                <c:pt idx="1">
                  <c:v>39.6</c:v>
                </c:pt>
                <c:pt idx="2">
                  <c:v>38.700000000000003</c:v>
                </c:pt>
                <c:pt idx="3">
                  <c:v>38.300000000000004</c:v>
                </c:pt>
                <c:pt idx="4">
                  <c:v>34.5</c:v>
                </c:pt>
                <c:pt idx="5">
                  <c:v>26.9</c:v>
                </c:pt>
                <c:pt idx="6">
                  <c:v>21.2</c:v>
                </c:pt>
                <c:pt idx="7">
                  <c:v>1.7</c:v>
                </c:pt>
              </c:numCache>
            </c:numRef>
          </c:val>
        </c:ser>
        <c:ser>
          <c:idx val="1"/>
          <c:order val="1"/>
          <c:tx>
            <c:strRef>
              <c:f>Foglio1!$C$1</c:f>
              <c:strCache>
                <c:ptCount val="1"/>
                <c:pt idx="0">
                  <c:v>gen</c:v>
                </c:pt>
              </c:strCache>
            </c:strRef>
          </c:tx>
          <c:dLbls>
            <c:numFmt formatCode="#,##0" sourceLinked="0"/>
            <c:txPr>
              <a:bodyPr/>
              <a:lstStyle/>
              <a:p>
                <a:pPr>
                  <a:defRPr sz="1200" b="1" i="0" baseline="0"/>
                </a:pPr>
                <a:endParaRPr lang="it-IT"/>
              </a:p>
            </c:txPr>
            <c:showVal val="1"/>
          </c:dLbls>
          <c:cat>
            <c:strRef>
              <c:f>Foglio1!$A$2:$A$9</c:f>
              <c:strCache>
                <c:ptCount val="8"/>
                <c:pt idx="0">
                  <c:v>L' iscrizione alle attività sportive o ricreative</c:v>
                </c:pt>
                <c:pt idx="1">
                  <c:v>L' acquisto di vestiti, scarpe, accessori</c:v>
                </c:pt>
                <c:pt idx="2">
                  <c:v>La spesa alimentare</c:v>
                </c:pt>
                <c:pt idx="3">
                  <c:v>Le spese per il tempo libero (es. cinema, discoteca, pizza con gli amici, ...)</c:v>
                </c:pt>
                <c:pt idx="4">
                  <c:v>La prosecuzione degli studi</c:v>
                </c:pt>
                <c:pt idx="5">
                  <c:v>La partecipazione alle gite scolastiche</c:v>
                </c:pt>
                <c:pt idx="6">
                  <c:v>L' acquisto di libri (esclusi quelli scolastici)</c:v>
                </c:pt>
                <c:pt idx="7">
                  <c:v>Altro</c:v>
                </c:pt>
              </c:strCache>
            </c:strRef>
          </c:cat>
          <c:val>
            <c:numRef>
              <c:f>Foglio1!$C$2:$C$9</c:f>
              <c:numCache>
                <c:formatCode>General</c:formatCode>
                <c:ptCount val="8"/>
                <c:pt idx="0">
                  <c:v>40.1</c:v>
                </c:pt>
                <c:pt idx="1">
                  <c:v>40</c:v>
                </c:pt>
                <c:pt idx="2">
                  <c:v>30.7</c:v>
                </c:pt>
                <c:pt idx="3">
                  <c:v>44.4</c:v>
                </c:pt>
                <c:pt idx="4">
                  <c:v>30.5</c:v>
                </c:pt>
                <c:pt idx="5">
                  <c:v>23.7</c:v>
                </c:pt>
                <c:pt idx="6">
                  <c:v>25.8</c:v>
                </c:pt>
              </c:numCache>
            </c:numRef>
          </c:val>
        </c:ser>
        <c:axId val="158785920"/>
        <c:axId val="140927360"/>
      </c:barChart>
      <c:catAx>
        <c:axId val="158785920"/>
        <c:scaling>
          <c:orientation val="maxMin"/>
        </c:scaling>
        <c:axPos val="l"/>
        <c:numFmt formatCode="General" sourceLinked="1"/>
        <c:tickLblPos val="nextTo"/>
        <c:txPr>
          <a:bodyPr/>
          <a:lstStyle/>
          <a:p>
            <a:pPr>
              <a:defRPr sz="1000" b="0">
                <a:solidFill>
                  <a:srgbClr val="002060"/>
                </a:solidFill>
                <a:latin typeface="Calibri" pitchFamily="34" charset="0"/>
              </a:defRPr>
            </a:pPr>
            <a:endParaRPr lang="it-IT"/>
          </a:p>
        </c:txPr>
        <c:crossAx val="140927360"/>
        <c:crosses val="autoZero"/>
        <c:auto val="1"/>
        <c:lblAlgn val="ctr"/>
        <c:lblOffset val="100"/>
      </c:catAx>
      <c:valAx>
        <c:axId val="140927360"/>
        <c:scaling>
          <c:orientation val="minMax"/>
        </c:scaling>
        <c:delete val="1"/>
        <c:axPos val="t"/>
        <c:numFmt formatCode="General" sourceLinked="1"/>
        <c:tickLblPos val="none"/>
        <c:crossAx val="158785920"/>
        <c:crosses val="autoZero"/>
        <c:crossBetween val="between"/>
      </c:valAx>
      <c:spPr>
        <a:noFill/>
        <a:ln w="25400">
          <a:noFill/>
        </a:ln>
      </c:spPr>
    </c:plotArea>
    <c:plotVisOnly val="1"/>
  </c:chart>
  <c:spPr>
    <a:solidFill>
      <a:schemeClr val="bg1"/>
    </a:solidFill>
  </c:spPr>
  <c:txPr>
    <a:bodyPr/>
    <a:lstStyle/>
    <a:p>
      <a:pPr>
        <a:defRPr sz="1800"/>
      </a:pPr>
      <a:endParaRPr lang="it-IT"/>
    </a:p>
  </c:txPr>
  <c:externalData r:id="rId1"/>
</c:chartSpace>
</file>

<file path=ppt/charts/chart3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it-IT"/>
  <c:chart>
    <c:autoTitleDeleted val="1"/>
    <c:plotArea>
      <c:layout>
        <c:manualLayout>
          <c:layoutTarget val="inner"/>
          <c:xMode val="edge"/>
          <c:yMode val="edge"/>
          <c:x val="0.33674175091656483"/>
          <c:y val="1.4991004085965761E-2"/>
          <c:w val="0.58640643463857844"/>
          <c:h val="0.93396007696675676"/>
        </c:manualLayout>
      </c:layout>
      <c:barChart>
        <c:barDir val="bar"/>
        <c:grouping val="clustered"/>
        <c:ser>
          <c:idx val="0"/>
          <c:order val="0"/>
          <c:tx>
            <c:strRef>
              <c:f>Foglio1!$B$1</c:f>
              <c:strCache>
                <c:ptCount val="1"/>
                <c:pt idx="0">
                  <c:v>2013</c:v>
                </c:pt>
              </c:strCache>
            </c:strRef>
          </c:tx>
          <c:spPr>
            <a:solidFill>
              <a:srgbClr val="009999"/>
            </a:solidFill>
            <a:effectLst/>
          </c:spPr>
          <c:dLbls>
            <c:numFmt formatCode="#,##0" sourceLinked="0"/>
            <c:txPr>
              <a:bodyPr/>
              <a:lstStyle/>
              <a:p>
                <a:pPr>
                  <a:defRPr sz="1200" b="1">
                    <a:solidFill>
                      <a:srgbClr val="002060"/>
                    </a:solidFill>
                    <a:latin typeface="Calibri" pitchFamily="34" charset="0"/>
                  </a:defRPr>
                </a:pPr>
                <a:endParaRPr lang="it-IT"/>
              </a:p>
            </c:txPr>
            <c:showVal val="1"/>
          </c:dLbls>
          <c:cat>
            <c:strRef>
              <c:f>Foglio1!$A$2:$A$8</c:f>
              <c:strCache>
                <c:ptCount val="7"/>
                <c:pt idx="0">
                  <c:v>Alla famiglia/ai parenti</c:v>
                </c:pt>
                <c:pt idx="1">
                  <c:v>Alle banche o finanziarie</c:v>
                </c:pt>
                <c:pt idx="2">
                  <c:v>Agli amici</c:v>
                </c:pt>
                <c:pt idx="3">
                  <c:v>Ai servizi sociali</c:v>
                </c:pt>
                <c:pt idx="4">
                  <c:v>Alla parrocchia</c:v>
                </c:pt>
                <c:pt idx="5">
                  <c:v>Alle associazioni di volontariato</c:v>
                </c:pt>
                <c:pt idx="6">
                  <c:v>A nessuno / stiamo cercando di farcela da soli</c:v>
                </c:pt>
              </c:strCache>
            </c:strRef>
          </c:cat>
          <c:val>
            <c:numRef>
              <c:f>Foglio1!$B$2:$B$8</c:f>
              <c:numCache>
                <c:formatCode>General</c:formatCode>
                <c:ptCount val="7"/>
                <c:pt idx="0">
                  <c:v>28.6</c:v>
                </c:pt>
                <c:pt idx="1">
                  <c:v>12</c:v>
                </c:pt>
                <c:pt idx="2">
                  <c:v>4.8</c:v>
                </c:pt>
                <c:pt idx="3">
                  <c:v>4.3</c:v>
                </c:pt>
                <c:pt idx="4">
                  <c:v>3.1</c:v>
                </c:pt>
                <c:pt idx="5">
                  <c:v>2.7</c:v>
                </c:pt>
                <c:pt idx="6">
                  <c:v>58.6</c:v>
                </c:pt>
              </c:numCache>
            </c:numRef>
          </c:val>
        </c:ser>
        <c:ser>
          <c:idx val="1"/>
          <c:order val="1"/>
          <c:tx>
            <c:strRef>
              <c:f>Foglio1!$C$1</c:f>
              <c:strCache>
                <c:ptCount val="1"/>
                <c:pt idx="0">
                  <c:v>gen</c:v>
                </c:pt>
              </c:strCache>
            </c:strRef>
          </c:tx>
          <c:dLbls>
            <c:numFmt formatCode="#,##0" sourceLinked="0"/>
            <c:txPr>
              <a:bodyPr/>
              <a:lstStyle/>
              <a:p>
                <a:pPr>
                  <a:defRPr sz="1200" b="1" i="0" baseline="0"/>
                </a:pPr>
                <a:endParaRPr lang="it-IT"/>
              </a:p>
            </c:txPr>
            <c:showVal val="1"/>
          </c:dLbls>
          <c:cat>
            <c:strRef>
              <c:f>Foglio1!$A$2:$A$8</c:f>
              <c:strCache>
                <c:ptCount val="7"/>
                <c:pt idx="0">
                  <c:v>Alla famiglia/ai parenti</c:v>
                </c:pt>
                <c:pt idx="1">
                  <c:v>Alle banche o finanziarie</c:v>
                </c:pt>
                <c:pt idx="2">
                  <c:v>Agli amici</c:v>
                </c:pt>
                <c:pt idx="3">
                  <c:v>Ai servizi sociali</c:v>
                </c:pt>
                <c:pt idx="4">
                  <c:v>Alla parrocchia</c:v>
                </c:pt>
                <c:pt idx="5">
                  <c:v>Alle associazioni di volontariato</c:v>
                </c:pt>
                <c:pt idx="6">
                  <c:v>A nessuno / stiamo cercando di farcela da soli</c:v>
                </c:pt>
              </c:strCache>
            </c:strRef>
          </c:cat>
          <c:val>
            <c:numRef>
              <c:f>Foglio1!$C$2:$C$8</c:f>
              <c:numCache>
                <c:formatCode>General</c:formatCode>
                <c:ptCount val="7"/>
                <c:pt idx="0">
                  <c:v>23.3</c:v>
                </c:pt>
                <c:pt idx="1">
                  <c:v>13.7</c:v>
                </c:pt>
                <c:pt idx="2">
                  <c:v>4</c:v>
                </c:pt>
                <c:pt idx="3">
                  <c:v>4.5</c:v>
                </c:pt>
                <c:pt idx="4">
                  <c:v>2.7</c:v>
                </c:pt>
                <c:pt idx="5">
                  <c:v>2.5</c:v>
                </c:pt>
                <c:pt idx="6">
                  <c:v>61.1</c:v>
                </c:pt>
              </c:numCache>
            </c:numRef>
          </c:val>
        </c:ser>
        <c:axId val="133444352"/>
        <c:axId val="140930048"/>
      </c:barChart>
      <c:catAx>
        <c:axId val="133444352"/>
        <c:scaling>
          <c:orientation val="maxMin"/>
        </c:scaling>
        <c:axPos val="l"/>
        <c:numFmt formatCode="General" sourceLinked="1"/>
        <c:tickLblPos val="nextTo"/>
        <c:txPr>
          <a:bodyPr/>
          <a:lstStyle/>
          <a:p>
            <a:pPr>
              <a:defRPr sz="1000" b="0">
                <a:solidFill>
                  <a:srgbClr val="002060"/>
                </a:solidFill>
                <a:latin typeface="Calibri" pitchFamily="34" charset="0"/>
              </a:defRPr>
            </a:pPr>
            <a:endParaRPr lang="it-IT"/>
          </a:p>
        </c:txPr>
        <c:crossAx val="140930048"/>
        <c:crosses val="autoZero"/>
        <c:auto val="1"/>
        <c:lblAlgn val="ctr"/>
        <c:lblOffset val="100"/>
      </c:catAx>
      <c:valAx>
        <c:axId val="140930048"/>
        <c:scaling>
          <c:orientation val="minMax"/>
        </c:scaling>
        <c:delete val="1"/>
        <c:axPos val="t"/>
        <c:numFmt formatCode="General" sourceLinked="1"/>
        <c:tickLblPos val="none"/>
        <c:crossAx val="133444352"/>
        <c:crosses val="autoZero"/>
        <c:crossBetween val="between"/>
      </c:valAx>
      <c:spPr>
        <a:noFill/>
        <a:ln w="25400">
          <a:noFill/>
        </a:ln>
      </c:spPr>
    </c:plotArea>
    <c:plotVisOnly val="1"/>
  </c:chart>
  <c:spPr>
    <a:solidFill>
      <a:schemeClr val="bg1"/>
    </a:solidFill>
  </c:spPr>
  <c:txPr>
    <a:bodyPr/>
    <a:lstStyle/>
    <a:p>
      <a:pPr>
        <a:defRPr sz="1800"/>
      </a:pPr>
      <a:endParaRPr lang="it-IT"/>
    </a:p>
  </c:txPr>
  <c:externalData r:id="rId1"/>
</c:chartSpace>
</file>

<file path=ppt/charts/chart3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it-IT"/>
  <c:chart>
    <c:autoTitleDeleted val="1"/>
    <c:plotArea>
      <c:layout>
        <c:manualLayout>
          <c:layoutTarget val="inner"/>
          <c:xMode val="edge"/>
          <c:yMode val="edge"/>
          <c:x val="0.33674175091656483"/>
          <c:y val="1.4991004085965761E-2"/>
          <c:w val="0.586406434638579"/>
          <c:h val="0.93396007696675676"/>
        </c:manualLayout>
      </c:layout>
      <c:barChart>
        <c:barDir val="bar"/>
        <c:grouping val="clustered"/>
        <c:ser>
          <c:idx val="0"/>
          <c:order val="0"/>
          <c:tx>
            <c:strRef>
              <c:f>Foglio1!$B$1</c:f>
              <c:strCache>
                <c:ptCount val="1"/>
                <c:pt idx="0">
                  <c:v>2013</c:v>
                </c:pt>
              </c:strCache>
            </c:strRef>
          </c:tx>
          <c:spPr>
            <a:solidFill>
              <a:srgbClr val="F09C06"/>
            </a:solidFill>
            <a:effectLst/>
          </c:spPr>
          <c:dLbls>
            <c:numFmt formatCode="#,##0" sourceLinked="0"/>
            <c:txPr>
              <a:bodyPr/>
              <a:lstStyle/>
              <a:p>
                <a:pPr>
                  <a:defRPr sz="1200" b="1">
                    <a:solidFill>
                      <a:srgbClr val="002060"/>
                    </a:solidFill>
                    <a:latin typeface="Calibri" pitchFamily="34" charset="0"/>
                  </a:defRPr>
                </a:pPr>
                <a:endParaRPr lang="it-IT"/>
              </a:p>
            </c:txPr>
            <c:showVal val="1"/>
          </c:dLbls>
          <c:cat>
            <c:strRef>
              <c:f>Foglio1!$A$2:$A$5</c:f>
              <c:strCache>
                <c:ptCount val="4"/>
                <c:pt idx="0">
                  <c:v>Vado al cinema ogni volta che lo desidero</c:v>
                </c:pt>
                <c:pt idx="1">
                  <c:v>Ci andrei più spesso, ma il biglietto è troppo caro ormai, bisogna fare delle rinunce</c:v>
                </c:pt>
                <c:pt idx="2">
                  <c:v>Ci andrei più spesso, ma i cinema nella nostra zona stanno chiudendo</c:v>
                </c:pt>
                <c:pt idx="3">
                  <c:v>Non sono interessato al cinema</c:v>
                </c:pt>
              </c:strCache>
            </c:strRef>
          </c:cat>
          <c:val>
            <c:numRef>
              <c:f>Foglio1!$B$2:$B$5</c:f>
              <c:numCache>
                <c:formatCode>General</c:formatCode>
                <c:ptCount val="4"/>
                <c:pt idx="0">
                  <c:v>17</c:v>
                </c:pt>
                <c:pt idx="1">
                  <c:v>67.7</c:v>
                </c:pt>
                <c:pt idx="2">
                  <c:v>5.6</c:v>
                </c:pt>
                <c:pt idx="3">
                  <c:v>9.6</c:v>
                </c:pt>
              </c:numCache>
            </c:numRef>
          </c:val>
        </c:ser>
        <c:axId val="142519296"/>
        <c:axId val="142521088"/>
      </c:barChart>
      <c:catAx>
        <c:axId val="142519296"/>
        <c:scaling>
          <c:orientation val="maxMin"/>
        </c:scaling>
        <c:axPos val="l"/>
        <c:numFmt formatCode="General" sourceLinked="1"/>
        <c:tickLblPos val="nextTo"/>
        <c:txPr>
          <a:bodyPr/>
          <a:lstStyle/>
          <a:p>
            <a:pPr>
              <a:defRPr sz="1000" b="0">
                <a:solidFill>
                  <a:srgbClr val="002060"/>
                </a:solidFill>
                <a:latin typeface="Calibri" pitchFamily="34" charset="0"/>
              </a:defRPr>
            </a:pPr>
            <a:endParaRPr lang="it-IT"/>
          </a:p>
        </c:txPr>
        <c:crossAx val="142521088"/>
        <c:crosses val="autoZero"/>
        <c:auto val="1"/>
        <c:lblAlgn val="ctr"/>
        <c:lblOffset val="100"/>
      </c:catAx>
      <c:valAx>
        <c:axId val="142521088"/>
        <c:scaling>
          <c:orientation val="minMax"/>
        </c:scaling>
        <c:delete val="1"/>
        <c:axPos val="t"/>
        <c:numFmt formatCode="General" sourceLinked="1"/>
        <c:tickLblPos val="none"/>
        <c:crossAx val="142519296"/>
        <c:crosses val="autoZero"/>
        <c:crossBetween val="between"/>
      </c:valAx>
      <c:spPr>
        <a:noFill/>
        <a:ln w="25400">
          <a:noFill/>
        </a:ln>
      </c:spPr>
    </c:plotArea>
    <c:plotVisOnly val="1"/>
  </c:chart>
  <c:spPr>
    <a:solidFill>
      <a:schemeClr val="bg1"/>
    </a:solidFill>
  </c:spPr>
  <c:txPr>
    <a:bodyPr/>
    <a:lstStyle/>
    <a:p>
      <a:pPr>
        <a:defRPr sz="1800"/>
      </a:pPr>
      <a:endParaRPr lang="it-IT"/>
    </a:p>
  </c:txPr>
  <c:externalData r:id="rId1"/>
</c:chartSpace>
</file>

<file path=ppt/charts/chart3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it-IT"/>
  <c:chart>
    <c:autoTitleDeleted val="1"/>
    <c:plotArea>
      <c:layout>
        <c:manualLayout>
          <c:layoutTarget val="inner"/>
          <c:xMode val="edge"/>
          <c:yMode val="edge"/>
          <c:x val="0.33674175091656483"/>
          <c:y val="1.4991004085965761E-2"/>
          <c:w val="0.58640643463857922"/>
          <c:h val="0.93396007696675676"/>
        </c:manualLayout>
      </c:layout>
      <c:barChart>
        <c:barDir val="bar"/>
        <c:grouping val="clustered"/>
        <c:ser>
          <c:idx val="0"/>
          <c:order val="0"/>
          <c:tx>
            <c:strRef>
              <c:f>Foglio1!$B$1</c:f>
              <c:strCache>
                <c:ptCount val="1"/>
                <c:pt idx="0">
                  <c:v>2013</c:v>
                </c:pt>
              </c:strCache>
            </c:strRef>
          </c:tx>
          <c:spPr>
            <a:solidFill>
              <a:srgbClr val="009999"/>
            </a:solidFill>
            <a:effectLst/>
          </c:spPr>
          <c:dLbls>
            <c:numFmt formatCode="#,##0" sourceLinked="0"/>
            <c:txPr>
              <a:bodyPr/>
              <a:lstStyle/>
              <a:p>
                <a:pPr>
                  <a:defRPr sz="1200" b="1">
                    <a:solidFill>
                      <a:srgbClr val="002060"/>
                    </a:solidFill>
                    <a:latin typeface="Calibri" pitchFamily="34" charset="0"/>
                  </a:defRPr>
                </a:pPr>
                <a:endParaRPr lang="it-IT"/>
              </a:p>
            </c:txPr>
            <c:showVal val="1"/>
          </c:dLbls>
          <c:cat>
            <c:strRef>
              <c:f>Foglio1!$A$2:$A$5</c:f>
              <c:strCache>
                <c:ptCount val="4"/>
                <c:pt idx="0">
                  <c:v>Mio figlio/i miei figli vanno al cinema ogni volta che lo desiderano</c:v>
                </c:pt>
                <c:pt idx="1">
                  <c:v>Mio figlio / i miei figli ci andrebbero più spesso, ma il biglietto è troppo caro ormai, bisogna fare delle rinunce</c:v>
                </c:pt>
                <c:pt idx="2">
                  <c:v>Mio figlio / i miei figli ci andrebbero più spesso, ma i cinema nella nostra zona stanno chiudendo</c:v>
                </c:pt>
                <c:pt idx="3">
                  <c:v>Mio figlio / i miei figli non sono interessati al cinema</c:v>
                </c:pt>
              </c:strCache>
            </c:strRef>
          </c:cat>
          <c:val>
            <c:numRef>
              <c:f>Foglio1!$B$2:$B$5</c:f>
              <c:numCache>
                <c:formatCode>General</c:formatCode>
                <c:ptCount val="4"/>
                <c:pt idx="0">
                  <c:v>14.2</c:v>
                </c:pt>
                <c:pt idx="1">
                  <c:v>53.2</c:v>
                </c:pt>
                <c:pt idx="2">
                  <c:v>7.2</c:v>
                </c:pt>
                <c:pt idx="3">
                  <c:v>25.5</c:v>
                </c:pt>
              </c:numCache>
            </c:numRef>
          </c:val>
        </c:ser>
        <c:ser>
          <c:idx val="1"/>
          <c:order val="1"/>
          <c:tx>
            <c:strRef>
              <c:f>Foglio1!$C$1</c:f>
              <c:strCache>
                <c:ptCount val="1"/>
                <c:pt idx="0">
                  <c:v>gen</c:v>
                </c:pt>
              </c:strCache>
            </c:strRef>
          </c:tx>
          <c:dLbls>
            <c:numFmt formatCode="#,##0" sourceLinked="0"/>
            <c:txPr>
              <a:bodyPr/>
              <a:lstStyle/>
              <a:p>
                <a:pPr>
                  <a:defRPr sz="1200" b="1" i="0" baseline="0"/>
                </a:pPr>
                <a:endParaRPr lang="it-IT"/>
              </a:p>
            </c:txPr>
            <c:showVal val="1"/>
          </c:dLbls>
          <c:cat>
            <c:strRef>
              <c:f>Foglio1!$A$2:$A$5</c:f>
              <c:strCache>
                <c:ptCount val="4"/>
                <c:pt idx="0">
                  <c:v>Mio figlio/i miei figli vanno al cinema ogni volta che lo desiderano</c:v>
                </c:pt>
                <c:pt idx="1">
                  <c:v>Mio figlio / i miei figli ci andrebbero più spesso, ma il biglietto è troppo caro ormai, bisogna fare delle rinunce</c:v>
                </c:pt>
                <c:pt idx="2">
                  <c:v>Mio figlio / i miei figli ci andrebbero più spesso, ma i cinema nella nostra zona stanno chiudendo</c:v>
                </c:pt>
                <c:pt idx="3">
                  <c:v>Mio figlio / i miei figli non sono interessati al cinema</c:v>
                </c:pt>
              </c:strCache>
            </c:strRef>
          </c:cat>
          <c:val>
            <c:numRef>
              <c:f>Foglio1!$C$2:$C$5</c:f>
              <c:numCache>
                <c:formatCode>General</c:formatCode>
                <c:ptCount val="4"/>
                <c:pt idx="0">
                  <c:v>20.5</c:v>
                </c:pt>
                <c:pt idx="1">
                  <c:v>61.5</c:v>
                </c:pt>
                <c:pt idx="2">
                  <c:v>4.8</c:v>
                </c:pt>
                <c:pt idx="3">
                  <c:v>13.2</c:v>
                </c:pt>
              </c:numCache>
            </c:numRef>
          </c:val>
        </c:ser>
        <c:axId val="142608256"/>
        <c:axId val="142609792"/>
      </c:barChart>
      <c:catAx>
        <c:axId val="142608256"/>
        <c:scaling>
          <c:orientation val="maxMin"/>
        </c:scaling>
        <c:axPos val="l"/>
        <c:numFmt formatCode="General" sourceLinked="1"/>
        <c:tickLblPos val="nextTo"/>
        <c:txPr>
          <a:bodyPr/>
          <a:lstStyle/>
          <a:p>
            <a:pPr>
              <a:defRPr sz="1000" b="0">
                <a:solidFill>
                  <a:srgbClr val="002060"/>
                </a:solidFill>
                <a:latin typeface="Calibri" pitchFamily="34" charset="0"/>
              </a:defRPr>
            </a:pPr>
            <a:endParaRPr lang="it-IT"/>
          </a:p>
        </c:txPr>
        <c:crossAx val="142609792"/>
        <c:crosses val="autoZero"/>
        <c:auto val="1"/>
        <c:lblAlgn val="ctr"/>
        <c:lblOffset val="100"/>
      </c:catAx>
      <c:valAx>
        <c:axId val="142609792"/>
        <c:scaling>
          <c:orientation val="minMax"/>
        </c:scaling>
        <c:delete val="1"/>
        <c:axPos val="t"/>
        <c:numFmt formatCode="General" sourceLinked="1"/>
        <c:tickLblPos val="none"/>
        <c:crossAx val="142608256"/>
        <c:crosses val="autoZero"/>
        <c:crossBetween val="between"/>
      </c:valAx>
      <c:spPr>
        <a:noFill/>
        <a:ln w="25400">
          <a:noFill/>
        </a:ln>
      </c:spPr>
    </c:plotArea>
    <c:plotVisOnly val="1"/>
  </c:chart>
  <c:spPr>
    <a:solidFill>
      <a:schemeClr val="bg1"/>
    </a:solidFill>
  </c:spPr>
  <c:txPr>
    <a:bodyPr/>
    <a:lstStyle/>
    <a:p>
      <a:pPr>
        <a:defRPr sz="1800"/>
      </a:pPr>
      <a:endParaRPr lang="it-IT"/>
    </a:p>
  </c:txPr>
  <c:externalData r:id="rId1"/>
</c:chartSpace>
</file>

<file path=ppt/charts/chart3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it-IT"/>
  <c:chart>
    <c:autoTitleDeleted val="1"/>
    <c:plotArea>
      <c:layout>
        <c:manualLayout>
          <c:layoutTarget val="inner"/>
          <c:xMode val="edge"/>
          <c:yMode val="edge"/>
          <c:x val="0.33674175091656483"/>
          <c:y val="1.4991004085965761E-2"/>
          <c:w val="0.58640643463857922"/>
          <c:h val="0.93396007696675676"/>
        </c:manualLayout>
      </c:layout>
      <c:barChart>
        <c:barDir val="bar"/>
        <c:grouping val="clustered"/>
        <c:ser>
          <c:idx val="0"/>
          <c:order val="0"/>
          <c:tx>
            <c:strRef>
              <c:f>Foglio1!$B$1</c:f>
              <c:strCache>
                <c:ptCount val="1"/>
                <c:pt idx="0">
                  <c:v>2013</c:v>
                </c:pt>
              </c:strCache>
            </c:strRef>
          </c:tx>
          <c:spPr>
            <a:solidFill>
              <a:srgbClr val="F09C06"/>
            </a:solidFill>
            <a:effectLst/>
          </c:spPr>
          <c:dLbls>
            <c:numFmt formatCode="#,##0" sourceLinked="0"/>
            <c:txPr>
              <a:bodyPr/>
              <a:lstStyle/>
              <a:p>
                <a:pPr>
                  <a:defRPr sz="1200" b="1">
                    <a:solidFill>
                      <a:srgbClr val="002060"/>
                    </a:solidFill>
                    <a:latin typeface="Calibri" pitchFamily="34" charset="0"/>
                  </a:defRPr>
                </a:pPr>
                <a:endParaRPr lang="it-IT"/>
              </a:p>
            </c:txPr>
            <c:showVal val="1"/>
          </c:dLbls>
          <c:cat>
            <c:strRef>
              <c:f>Foglio1!$A$2:$A$7</c:f>
              <c:strCache>
                <c:ptCount val="6"/>
                <c:pt idx="0">
                  <c:v>Leggo tutti i libri che desidero, prendendoli in biblioteca</c:v>
                </c:pt>
                <c:pt idx="1">
                  <c:v>Acquisterei più spesso libri, ma sono troppo cari, bisogna fare delle rinunce</c:v>
                </c:pt>
                <c:pt idx="2">
                  <c:v>Acquisto e leggo tutti i libri che desidero</c:v>
                </c:pt>
                <c:pt idx="3">
                  <c:v>Andrei volentieri in biblioteca, ma ce ne sono sempre meno</c:v>
                </c:pt>
                <c:pt idx="4">
                  <c:v>Acquisto solo i libri scolastici, non possiamo permetterci altro</c:v>
                </c:pt>
                <c:pt idx="5">
                  <c:v>Non sono interessato alla lettura</c:v>
                </c:pt>
              </c:strCache>
            </c:strRef>
          </c:cat>
          <c:val>
            <c:numRef>
              <c:f>Foglio1!$B$2:$B$7</c:f>
              <c:numCache>
                <c:formatCode>General</c:formatCode>
                <c:ptCount val="6"/>
                <c:pt idx="0">
                  <c:v>28.2</c:v>
                </c:pt>
                <c:pt idx="1">
                  <c:v>23.7</c:v>
                </c:pt>
                <c:pt idx="2">
                  <c:v>13.9</c:v>
                </c:pt>
                <c:pt idx="3">
                  <c:v>5.4</c:v>
                </c:pt>
                <c:pt idx="4">
                  <c:v>8.7000000000000011</c:v>
                </c:pt>
                <c:pt idx="5">
                  <c:v>20.2</c:v>
                </c:pt>
              </c:numCache>
            </c:numRef>
          </c:val>
        </c:ser>
        <c:axId val="142709120"/>
        <c:axId val="142710656"/>
      </c:barChart>
      <c:catAx>
        <c:axId val="142709120"/>
        <c:scaling>
          <c:orientation val="maxMin"/>
        </c:scaling>
        <c:axPos val="l"/>
        <c:numFmt formatCode="General" sourceLinked="1"/>
        <c:tickLblPos val="nextTo"/>
        <c:txPr>
          <a:bodyPr/>
          <a:lstStyle/>
          <a:p>
            <a:pPr>
              <a:defRPr sz="1000" b="0">
                <a:solidFill>
                  <a:srgbClr val="002060"/>
                </a:solidFill>
                <a:latin typeface="Calibri" pitchFamily="34" charset="0"/>
              </a:defRPr>
            </a:pPr>
            <a:endParaRPr lang="it-IT"/>
          </a:p>
        </c:txPr>
        <c:crossAx val="142710656"/>
        <c:crosses val="autoZero"/>
        <c:auto val="1"/>
        <c:lblAlgn val="ctr"/>
        <c:lblOffset val="100"/>
      </c:catAx>
      <c:valAx>
        <c:axId val="142710656"/>
        <c:scaling>
          <c:orientation val="minMax"/>
        </c:scaling>
        <c:delete val="1"/>
        <c:axPos val="t"/>
        <c:numFmt formatCode="General" sourceLinked="1"/>
        <c:tickLblPos val="none"/>
        <c:crossAx val="142709120"/>
        <c:crosses val="autoZero"/>
        <c:crossBetween val="between"/>
      </c:valAx>
      <c:spPr>
        <a:noFill/>
        <a:ln w="25400">
          <a:noFill/>
        </a:ln>
      </c:spPr>
    </c:plotArea>
    <c:plotVisOnly val="1"/>
  </c:chart>
  <c:spPr>
    <a:solidFill>
      <a:schemeClr val="bg1"/>
    </a:solidFill>
  </c:spPr>
  <c:txPr>
    <a:bodyPr/>
    <a:lstStyle/>
    <a:p>
      <a:pPr>
        <a:defRPr sz="1800"/>
      </a:pPr>
      <a:endParaRPr lang="it-IT"/>
    </a:p>
  </c:txPr>
  <c:externalData r:id="rId1"/>
</c:chartSpace>
</file>

<file path=ppt/charts/chart3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it-IT"/>
  <c:chart>
    <c:autoTitleDeleted val="1"/>
    <c:plotArea>
      <c:layout>
        <c:manualLayout>
          <c:layoutTarget val="inner"/>
          <c:xMode val="edge"/>
          <c:yMode val="edge"/>
          <c:x val="0.33674175091656483"/>
          <c:y val="1.4991004085965761E-2"/>
          <c:w val="0.58640643463857944"/>
          <c:h val="0.93396007696675676"/>
        </c:manualLayout>
      </c:layout>
      <c:barChart>
        <c:barDir val="bar"/>
        <c:grouping val="clustered"/>
        <c:ser>
          <c:idx val="0"/>
          <c:order val="0"/>
          <c:tx>
            <c:strRef>
              <c:f>Foglio1!$B$1</c:f>
              <c:strCache>
                <c:ptCount val="1"/>
                <c:pt idx="0">
                  <c:v>2013</c:v>
                </c:pt>
              </c:strCache>
            </c:strRef>
          </c:tx>
          <c:spPr>
            <a:solidFill>
              <a:srgbClr val="009999"/>
            </a:solidFill>
            <a:effectLst/>
          </c:spPr>
          <c:dLbls>
            <c:numFmt formatCode="#,##0" sourceLinked="0"/>
            <c:txPr>
              <a:bodyPr/>
              <a:lstStyle/>
              <a:p>
                <a:pPr>
                  <a:defRPr sz="1200" b="1">
                    <a:solidFill>
                      <a:srgbClr val="002060"/>
                    </a:solidFill>
                    <a:latin typeface="Calibri" pitchFamily="34" charset="0"/>
                  </a:defRPr>
                </a:pPr>
                <a:endParaRPr lang="it-IT"/>
              </a:p>
            </c:txPr>
            <c:showVal val="1"/>
          </c:dLbls>
          <c:cat>
            <c:strRef>
              <c:f>Foglio1!$A$2:$A$7</c:f>
              <c:strCache>
                <c:ptCount val="6"/>
                <c:pt idx="0">
                  <c:v>Mio figlio/i miei figli leggono tutti i libri che desiderano, prendendoli in biblioteca</c:v>
                </c:pt>
                <c:pt idx="1">
                  <c:v>Mio figlio / i miei figli acquisterebbero più spesso libri, ma sono troppo cari, bisogna fare delle rinunce</c:v>
                </c:pt>
                <c:pt idx="2">
                  <c:v>Mio figlio/i miei figli acquistano e leggono tutti i libri che desiderano</c:v>
                </c:pt>
                <c:pt idx="3">
                  <c:v>Mio figlio / i miei figli ci andrebbero volentieri in biblioteca, ma ce ne sono sempre meno</c:v>
                </c:pt>
                <c:pt idx="4">
                  <c:v>Mio figlio/i miei figli acquistano solo i libri scolastici, non possiamo permetterci altro</c:v>
                </c:pt>
                <c:pt idx="5">
                  <c:v>Mio figlio / i miei figli non sono interessati alla lettura</c:v>
                </c:pt>
              </c:strCache>
            </c:strRef>
          </c:cat>
          <c:val>
            <c:numRef>
              <c:f>Foglio1!$B$2:$B$7</c:f>
              <c:numCache>
                <c:formatCode>General</c:formatCode>
                <c:ptCount val="6"/>
                <c:pt idx="0">
                  <c:v>29.4</c:v>
                </c:pt>
                <c:pt idx="1">
                  <c:v>22.1</c:v>
                </c:pt>
                <c:pt idx="2">
                  <c:v>18.3</c:v>
                </c:pt>
                <c:pt idx="3">
                  <c:v>6.9</c:v>
                </c:pt>
                <c:pt idx="4">
                  <c:v>6.1</c:v>
                </c:pt>
                <c:pt idx="5" formatCode="0">
                  <c:v>17.100000000000001</c:v>
                </c:pt>
              </c:numCache>
            </c:numRef>
          </c:val>
        </c:ser>
        <c:ser>
          <c:idx val="1"/>
          <c:order val="1"/>
          <c:tx>
            <c:strRef>
              <c:f>Foglio1!$C$1</c:f>
              <c:strCache>
                <c:ptCount val="1"/>
                <c:pt idx="0">
                  <c:v>gen</c:v>
                </c:pt>
              </c:strCache>
            </c:strRef>
          </c:tx>
          <c:dLbls>
            <c:numFmt formatCode="#,##0" sourceLinked="0"/>
            <c:txPr>
              <a:bodyPr/>
              <a:lstStyle/>
              <a:p>
                <a:pPr>
                  <a:defRPr sz="1200" b="1" i="0" baseline="0"/>
                </a:pPr>
                <a:endParaRPr lang="it-IT"/>
              </a:p>
            </c:txPr>
            <c:showVal val="1"/>
          </c:dLbls>
          <c:cat>
            <c:strRef>
              <c:f>Foglio1!$A$2:$A$7</c:f>
              <c:strCache>
                <c:ptCount val="6"/>
                <c:pt idx="0">
                  <c:v>Mio figlio/i miei figli leggono tutti i libri che desiderano, prendendoli in biblioteca</c:v>
                </c:pt>
                <c:pt idx="1">
                  <c:v>Mio figlio / i miei figli acquisterebbero più spesso libri, ma sono troppo cari, bisogna fare delle rinunce</c:v>
                </c:pt>
                <c:pt idx="2">
                  <c:v>Mio figlio/i miei figli acquistano e leggono tutti i libri che desiderano</c:v>
                </c:pt>
                <c:pt idx="3">
                  <c:v>Mio figlio / i miei figli ci andrebbero volentieri in biblioteca, ma ce ne sono sempre meno</c:v>
                </c:pt>
                <c:pt idx="4">
                  <c:v>Mio figlio/i miei figli acquistano solo i libri scolastici, non possiamo permetterci altro</c:v>
                </c:pt>
                <c:pt idx="5">
                  <c:v>Mio figlio / i miei figli non sono interessati alla lettura</c:v>
                </c:pt>
              </c:strCache>
            </c:strRef>
          </c:cat>
          <c:val>
            <c:numRef>
              <c:f>Foglio1!$C$2:$C$7</c:f>
              <c:numCache>
                <c:formatCode>General</c:formatCode>
                <c:ptCount val="6"/>
                <c:pt idx="0">
                  <c:v>31</c:v>
                </c:pt>
                <c:pt idx="1">
                  <c:v>25.9</c:v>
                </c:pt>
                <c:pt idx="2">
                  <c:v>16.7</c:v>
                </c:pt>
                <c:pt idx="3">
                  <c:v>5.0999999999999996</c:v>
                </c:pt>
                <c:pt idx="4">
                  <c:v>8.3000000000000007</c:v>
                </c:pt>
                <c:pt idx="5">
                  <c:v>12.9</c:v>
                </c:pt>
              </c:numCache>
            </c:numRef>
          </c:val>
        </c:ser>
        <c:axId val="142765056"/>
        <c:axId val="142775040"/>
      </c:barChart>
      <c:catAx>
        <c:axId val="142765056"/>
        <c:scaling>
          <c:orientation val="maxMin"/>
        </c:scaling>
        <c:axPos val="l"/>
        <c:numFmt formatCode="General" sourceLinked="1"/>
        <c:tickLblPos val="nextTo"/>
        <c:txPr>
          <a:bodyPr/>
          <a:lstStyle/>
          <a:p>
            <a:pPr>
              <a:defRPr sz="1000" b="0">
                <a:solidFill>
                  <a:srgbClr val="002060"/>
                </a:solidFill>
                <a:latin typeface="Calibri" pitchFamily="34" charset="0"/>
              </a:defRPr>
            </a:pPr>
            <a:endParaRPr lang="it-IT"/>
          </a:p>
        </c:txPr>
        <c:crossAx val="142775040"/>
        <c:crosses val="autoZero"/>
        <c:auto val="1"/>
        <c:lblAlgn val="ctr"/>
        <c:lblOffset val="100"/>
      </c:catAx>
      <c:valAx>
        <c:axId val="142775040"/>
        <c:scaling>
          <c:orientation val="minMax"/>
        </c:scaling>
        <c:delete val="1"/>
        <c:axPos val="t"/>
        <c:numFmt formatCode="General" sourceLinked="1"/>
        <c:tickLblPos val="none"/>
        <c:crossAx val="142765056"/>
        <c:crosses val="autoZero"/>
        <c:crossBetween val="between"/>
      </c:valAx>
      <c:spPr>
        <a:noFill/>
        <a:ln w="25400">
          <a:noFill/>
        </a:ln>
      </c:spPr>
    </c:plotArea>
    <c:plotVisOnly val="1"/>
  </c:chart>
  <c:spPr>
    <a:solidFill>
      <a:schemeClr val="bg1"/>
    </a:solidFill>
  </c:spPr>
  <c:txPr>
    <a:bodyPr/>
    <a:lstStyle/>
    <a:p>
      <a:pPr>
        <a:defRPr sz="1800"/>
      </a:pPr>
      <a:endParaRPr lang="it-IT"/>
    </a:p>
  </c:txPr>
  <c:externalData r:id="rId1"/>
</c:chartSpace>
</file>

<file path=ppt/charts/chart3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it-IT"/>
  <c:chart>
    <c:autoTitleDeleted val="1"/>
    <c:plotArea>
      <c:layout>
        <c:manualLayout>
          <c:layoutTarget val="inner"/>
          <c:xMode val="edge"/>
          <c:yMode val="edge"/>
          <c:x val="0.33674175091656483"/>
          <c:y val="1.4991004085965761E-2"/>
          <c:w val="0.58640643463857944"/>
          <c:h val="0.93396007696675676"/>
        </c:manualLayout>
      </c:layout>
      <c:barChart>
        <c:barDir val="bar"/>
        <c:grouping val="clustered"/>
        <c:ser>
          <c:idx val="0"/>
          <c:order val="0"/>
          <c:tx>
            <c:strRef>
              <c:f>Foglio1!$B$1</c:f>
              <c:strCache>
                <c:ptCount val="1"/>
                <c:pt idx="0">
                  <c:v>2013</c:v>
                </c:pt>
              </c:strCache>
            </c:strRef>
          </c:tx>
          <c:spPr>
            <a:solidFill>
              <a:srgbClr val="F09C06"/>
            </a:solidFill>
            <a:effectLst/>
          </c:spPr>
          <c:dLbls>
            <c:numFmt formatCode="#,##0" sourceLinked="0"/>
            <c:txPr>
              <a:bodyPr/>
              <a:lstStyle/>
              <a:p>
                <a:pPr>
                  <a:defRPr sz="1200" b="1">
                    <a:solidFill>
                      <a:srgbClr val="002060"/>
                    </a:solidFill>
                    <a:latin typeface="Calibri" pitchFamily="34" charset="0"/>
                  </a:defRPr>
                </a:pPr>
                <a:endParaRPr lang="it-IT"/>
              </a:p>
            </c:txPr>
            <c:showVal val="1"/>
          </c:dLbls>
          <c:cat>
            <c:strRef>
              <c:f>Foglio1!$A$2:$A$9</c:f>
              <c:strCache>
                <c:ptCount val="8"/>
                <c:pt idx="0">
                  <c:v>Di solito non andiamo in vacanza</c:v>
                </c:pt>
                <c:pt idx="1">
                  <c:v>Abbiamo fatto vacanze comprando last minute e / o low cost</c:v>
                </c:pt>
                <c:pt idx="2">
                  <c:v>Abbiamo fatto le vacanze, ma siamo stati ospitati (da amici o parenti) per risparmiare un po'</c:v>
                </c:pt>
                <c:pt idx="3">
                  <c:v>I miei hanno usato parte dei loro risparmi per potere andare in vacanza</c:v>
                </c:pt>
                <c:pt idx="4">
                  <c:v>Abbiamo fatto delle vacanze più brevi del solito</c:v>
                </c:pt>
                <c:pt idx="5">
                  <c:v>I miei hanno rinunciato alle loro vacanze, per mandarci me / i miei fratelli</c:v>
                </c:pt>
                <c:pt idx="6">
                  <c:v>Non ci sono stati problemi per le vacanze, nulla è cambiato rispetto al passato</c:v>
                </c:pt>
                <c:pt idx="7">
                  <c:v>I miei hanno chiesto dei soldi in prestito per potere andare in vacanza</c:v>
                </c:pt>
              </c:strCache>
            </c:strRef>
          </c:cat>
          <c:val>
            <c:numRef>
              <c:f>Foglio1!$B$2:$B$9</c:f>
              <c:numCache>
                <c:formatCode>General</c:formatCode>
                <c:ptCount val="8"/>
                <c:pt idx="0">
                  <c:v>16.8</c:v>
                </c:pt>
                <c:pt idx="1">
                  <c:v>6</c:v>
                </c:pt>
                <c:pt idx="2">
                  <c:v>13</c:v>
                </c:pt>
                <c:pt idx="3">
                  <c:v>9.9</c:v>
                </c:pt>
                <c:pt idx="4">
                  <c:v>22.5</c:v>
                </c:pt>
                <c:pt idx="5">
                  <c:v>13.8</c:v>
                </c:pt>
                <c:pt idx="6">
                  <c:v>16.5</c:v>
                </c:pt>
                <c:pt idx="7">
                  <c:v>1.5</c:v>
                </c:pt>
              </c:numCache>
            </c:numRef>
          </c:val>
        </c:ser>
        <c:axId val="144268672"/>
        <c:axId val="144278656"/>
      </c:barChart>
      <c:catAx>
        <c:axId val="144268672"/>
        <c:scaling>
          <c:orientation val="maxMin"/>
        </c:scaling>
        <c:axPos val="l"/>
        <c:numFmt formatCode="General" sourceLinked="1"/>
        <c:tickLblPos val="nextTo"/>
        <c:txPr>
          <a:bodyPr/>
          <a:lstStyle/>
          <a:p>
            <a:pPr>
              <a:defRPr sz="1000" b="0">
                <a:solidFill>
                  <a:srgbClr val="002060"/>
                </a:solidFill>
                <a:latin typeface="Calibri" pitchFamily="34" charset="0"/>
              </a:defRPr>
            </a:pPr>
            <a:endParaRPr lang="it-IT"/>
          </a:p>
        </c:txPr>
        <c:crossAx val="144278656"/>
        <c:crosses val="autoZero"/>
        <c:auto val="1"/>
        <c:lblAlgn val="ctr"/>
        <c:lblOffset val="100"/>
      </c:catAx>
      <c:valAx>
        <c:axId val="144278656"/>
        <c:scaling>
          <c:orientation val="minMax"/>
        </c:scaling>
        <c:delete val="1"/>
        <c:axPos val="t"/>
        <c:numFmt formatCode="General" sourceLinked="1"/>
        <c:tickLblPos val="none"/>
        <c:crossAx val="144268672"/>
        <c:crosses val="autoZero"/>
        <c:crossBetween val="between"/>
      </c:valAx>
      <c:spPr>
        <a:noFill/>
        <a:ln w="25400">
          <a:noFill/>
        </a:ln>
      </c:spPr>
    </c:plotArea>
    <c:plotVisOnly val="1"/>
  </c:chart>
  <c:spPr>
    <a:solidFill>
      <a:schemeClr val="bg1"/>
    </a:solidFill>
  </c:spPr>
  <c:txPr>
    <a:bodyPr/>
    <a:lstStyle/>
    <a:p>
      <a:pPr>
        <a:defRPr sz="1800"/>
      </a:pPr>
      <a:endParaRPr lang="it-IT"/>
    </a:p>
  </c:txPr>
  <c:externalData r:id="rId1"/>
</c:chartSpace>
</file>

<file path=ppt/charts/chart3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it-IT"/>
  <c:chart>
    <c:autoTitleDeleted val="1"/>
    <c:plotArea>
      <c:layout>
        <c:manualLayout>
          <c:layoutTarget val="inner"/>
          <c:xMode val="edge"/>
          <c:yMode val="edge"/>
          <c:x val="0.33674175091656483"/>
          <c:y val="1.4991004085965761E-2"/>
          <c:w val="0.58640643463857967"/>
          <c:h val="0.93396007696675676"/>
        </c:manualLayout>
      </c:layout>
      <c:barChart>
        <c:barDir val="bar"/>
        <c:grouping val="clustered"/>
        <c:ser>
          <c:idx val="0"/>
          <c:order val="0"/>
          <c:tx>
            <c:strRef>
              <c:f>Foglio1!$B$1</c:f>
              <c:strCache>
                <c:ptCount val="1"/>
                <c:pt idx="0">
                  <c:v>2013</c:v>
                </c:pt>
              </c:strCache>
            </c:strRef>
          </c:tx>
          <c:spPr>
            <a:solidFill>
              <a:srgbClr val="009999"/>
            </a:solidFill>
            <a:effectLst/>
          </c:spPr>
          <c:dLbls>
            <c:numFmt formatCode="#,##0" sourceLinked="0"/>
            <c:txPr>
              <a:bodyPr/>
              <a:lstStyle/>
              <a:p>
                <a:pPr>
                  <a:defRPr sz="1200" b="1">
                    <a:solidFill>
                      <a:srgbClr val="002060"/>
                    </a:solidFill>
                    <a:latin typeface="Calibri" pitchFamily="34" charset="0"/>
                  </a:defRPr>
                </a:pPr>
                <a:endParaRPr lang="it-IT"/>
              </a:p>
            </c:txPr>
            <c:showVal val="1"/>
          </c:dLbls>
          <c:cat>
            <c:strRef>
              <c:f>Foglio1!$A$2:$A$9</c:f>
              <c:strCache>
                <c:ptCount val="8"/>
                <c:pt idx="0">
                  <c:v>Di solito non andiamo in vacanza</c:v>
                </c:pt>
                <c:pt idx="1">
                  <c:v>Riusciamo a fare le vacanze, ma approfittando di offerte low cost </c:v>
                </c:pt>
                <c:pt idx="2">
                  <c:v>Riusciamo a fare le vacanze, ma appoggiandoci a parenti e amici per risparmiare </c:v>
                </c:pt>
                <c:pt idx="3">
                  <c:v>Riusciamo a fare le vacanze, ma attingendo ai risparmi</c:v>
                </c:pt>
                <c:pt idx="4">
                  <c:v>Riusciamo a fare tutte le vacanze che desideriamo, ma abbiamo accorciato i periodi di permanenza</c:v>
                </c:pt>
                <c:pt idx="5">
                  <c:v>Mandiamo in vacanza i figli, ma noi rinunciamo </c:v>
                </c:pt>
                <c:pt idx="6">
                  <c:v>Riusciamo a fare tutte le vacanze che desideriamo</c:v>
                </c:pt>
                <c:pt idx="7">
                  <c:v>Riusciamo a fare le vacanze, ma chiedendo un  prestito </c:v>
                </c:pt>
              </c:strCache>
            </c:strRef>
          </c:cat>
          <c:val>
            <c:numRef>
              <c:f>Foglio1!$B$2:$B$9</c:f>
              <c:numCache>
                <c:formatCode>General</c:formatCode>
                <c:ptCount val="8"/>
                <c:pt idx="0">
                  <c:v>21.3</c:v>
                </c:pt>
                <c:pt idx="1">
                  <c:v>17.600000000000001</c:v>
                </c:pt>
                <c:pt idx="2">
                  <c:v>16.399999999999999</c:v>
                </c:pt>
                <c:pt idx="3">
                  <c:v>16.2</c:v>
                </c:pt>
                <c:pt idx="4">
                  <c:v>14.6</c:v>
                </c:pt>
                <c:pt idx="5">
                  <c:v>7.1</c:v>
                </c:pt>
                <c:pt idx="6">
                  <c:v>5.9</c:v>
                </c:pt>
                <c:pt idx="7">
                  <c:v>1</c:v>
                </c:pt>
              </c:numCache>
            </c:numRef>
          </c:val>
        </c:ser>
        <c:ser>
          <c:idx val="1"/>
          <c:order val="1"/>
          <c:tx>
            <c:strRef>
              <c:f>Foglio1!$C$1</c:f>
              <c:strCache>
                <c:ptCount val="1"/>
                <c:pt idx="0">
                  <c:v>gen</c:v>
                </c:pt>
              </c:strCache>
            </c:strRef>
          </c:tx>
          <c:dLbls>
            <c:numFmt formatCode="#,##0" sourceLinked="0"/>
            <c:txPr>
              <a:bodyPr/>
              <a:lstStyle/>
              <a:p>
                <a:pPr>
                  <a:defRPr sz="1200" b="1" i="0" baseline="0"/>
                </a:pPr>
                <a:endParaRPr lang="it-IT"/>
              </a:p>
            </c:txPr>
            <c:showVal val="1"/>
          </c:dLbls>
          <c:cat>
            <c:strRef>
              <c:f>Foglio1!$A$2:$A$9</c:f>
              <c:strCache>
                <c:ptCount val="8"/>
                <c:pt idx="0">
                  <c:v>Di solito non andiamo in vacanza</c:v>
                </c:pt>
                <c:pt idx="1">
                  <c:v>Riusciamo a fare le vacanze, ma approfittando di offerte low cost </c:v>
                </c:pt>
                <c:pt idx="2">
                  <c:v>Riusciamo a fare le vacanze, ma appoggiandoci a parenti e amici per risparmiare </c:v>
                </c:pt>
                <c:pt idx="3">
                  <c:v>Riusciamo a fare le vacanze, ma attingendo ai risparmi</c:v>
                </c:pt>
                <c:pt idx="4">
                  <c:v>Riusciamo a fare tutte le vacanze che desideriamo, ma abbiamo accorciato i periodi di permanenza</c:v>
                </c:pt>
                <c:pt idx="5">
                  <c:v>Mandiamo in vacanza i figli, ma noi rinunciamo </c:v>
                </c:pt>
                <c:pt idx="6">
                  <c:v>Riusciamo a fare tutte le vacanze che desideriamo</c:v>
                </c:pt>
                <c:pt idx="7">
                  <c:v>Riusciamo a fare le vacanze, ma chiedendo un  prestito </c:v>
                </c:pt>
              </c:strCache>
            </c:strRef>
          </c:cat>
          <c:val>
            <c:numRef>
              <c:f>Foglio1!$C$2:$C$9</c:f>
              <c:numCache>
                <c:formatCode>General</c:formatCode>
                <c:ptCount val="8"/>
                <c:pt idx="0">
                  <c:v>21.5</c:v>
                </c:pt>
                <c:pt idx="1">
                  <c:v>18.399999999999999</c:v>
                </c:pt>
                <c:pt idx="2">
                  <c:v>13.4</c:v>
                </c:pt>
                <c:pt idx="3">
                  <c:v>9.9</c:v>
                </c:pt>
                <c:pt idx="4">
                  <c:v>16.7</c:v>
                </c:pt>
                <c:pt idx="5">
                  <c:v>15.1</c:v>
                </c:pt>
                <c:pt idx="6">
                  <c:v>4.9000000000000004</c:v>
                </c:pt>
                <c:pt idx="7">
                  <c:v>0</c:v>
                </c:pt>
              </c:numCache>
            </c:numRef>
          </c:val>
        </c:ser>
        <c:axId val="152406272"/>
        <c:axId val="152412160"/>
      </c:barChart>
      <c:catAx>
        <c:axId val="152406272"/>
        <c:scaling>
          <c:orientation val="maxMin"/>
        </c:scaling>
        <c:axPos val="l"/>
        <c:numFmt formatCode="General" sourceLinked="1"/>
        <c:tickLblPos val="nextTo"/>
        <c:txPr>
          <a:bodyPr/>
          <a:lstStyle/>
          <a:p>
            <a:pPr>
              <a:defRPr sz="1000" b="0">
                <a:solidFill>
                  <a:srgbClr val="002060"/>
                </a:solidFill>
                <a:latin typeface="Calibri" pitchFamily="34" charset="0"/>
              </a:defRPr>
            </a:pPr>
            <a:endParaRPr lang="it-IT"/>
          </a:p>
        </c:txPr>
        <c:crossAx val="152412160"/>
        <c:crosses val="autoZero"/>
        <c:auto val="1"/>
        <c:lblAlgn val="ctr"/>
        <c:lblOffset val="100"/>
      </c:catAx>
      <c:valAx>
        <c:axId val="152412160"/>
        <c:scaling>
          <c:orientation val="minMax"/>
        </c:scaling>
        <c:delete val="1"/>
        <c:axPos val="t"/>
        <c:numFmt formatCode="General" sourceLinked="1"/>
        <c:tickLblPos val="none"/>
        <c:crossAx val="152406272"/>
        <c:crosses val="autoZero"/>
        <c:crossBetween val="between"/>
      </c:valAx>
      <c:spPr>
        <a:noFill/>
        <a:ln w="25400">
          <a:noFill/>
        </a:ln>
      </c:spPr>
    </c:plotArea>
    <c:plotVisOnly val="1"/>
  </c:chart>
  <c:spPr>
    <a:solidFill>
      <a:schemeClr val="bg1"/>
    </a:solidFill>
  </c:spPr>
  <c:txPr>
    <a:bodyPr/>
    <a:lstStyle/>
    <a:p>
      <a:pPr>
        <a:defRPr sz="1800"/>
      </a:pPr>
      <a:endParaRPr lang="it-IT"/>
    </a:p>
  </c:txPr>
  <c:externalData r:id="rId1"/>
</c:chartSpace>
</file>

<file path=ppt/charts/chart3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it-IT"/>
  <c:chart>
    <c:autoTitleDeleted val="1"/>
    <c:plotArea>
      <c:layout>
        <c:manualLayout>
          <c:layoutTarget val="inner"/>
          <c:xMode val="edge"/>
          <c:yMode val="edge"/>
          <c:x val="0.33674175091656483"/>
          <c:y val="1.4991004085965761E-2"/>
          <c:w val="0.58640643463857822"/>
          <c:h val="0.93396007696675676"/>
        </c:manualLayout>
      </c:layout>
      <c:barChart>
        <c:barDir val="bar"/>
        <c:grouping val="clustered"/>
        <c:ser>
          <c:idx val="0"/>
          <c:order val="0"/>
          <c:tx>
            <c:strRef>
              <c:f>Foglio1!$B$1</c:f>
              <c:strCache>
                <c:ptCount val="1"/>
                <c:pt idx="0">
                  <c:v>2013</c:v>
                </c:pt>
              </c:strCache>
            </c:strRef>
          </c:tx>
          <c:spPr>
            <a:solidFill>
              <a:srgbClr val="F09C06"/>
            </a:solidFill>
            <a:effectLst/>
          </c:spPr>
          <c:dLbls>
            <c:dLbl>
              <c:idx val="3"/>
              <c:delete val="1"/>
            </c:dLbl>
            <c:numFmt formatCode="#,##0" sourceLinked="0"/>
            <c:txPr>
              <a:bodyPr/>
              <a:lstStyle/>
              <a:p>
                <a:pPr>
                  <a:defRPr sz="1200" b="1">
                    <a:solidFill>
                      <a:srgbClr val="002060"/>
                    </a:solidFill>
                    <a:latin typeface="Calibri" pitchFamily="34" charset="0"/>
                  </a:defRPr>
                </a:pPr>
                <a:endParaRPr lang="it-IT"/>
              </a:p>
            </c:txPr>
            <c:showVal val="1"/>
          </c:dLbls>
          <c:cat>
            <c:strRef>
              <c:f>Foglio1!$A$2:$A$5</c:f>
              <c:strCache>
                <c:ptCount val="3"/>
                <c:pt idx="0">
                  <c:v>Sì, ne abbiamo parlato schiettamente </c:v>
                </c:pt>
                <c:pt idx="1">
                  <c:v>Sì, ho chiesto io di parlarne, perché me ne sono reso conto</c:v>
                </c:pt>
                <c:pt idx="2">
                  <c:v>No, i miei genitori non ne parlano /non ne vogliono parlare</c:v>
                </c:pt>
              </c:strCache>
            </c:strRef>
          </c:cat>
          <c:val>
            <c:numRef>
              <c:f>Foglio1!$B$2:$B$5</c:f>
              <c:numCache>
                <c:formatCode>General</c:formatCode>
                <c:ptCount val="4"/>
                <c:pt idx="0">
                  <c:v>78.7</c:v>
                </c:pt>
                <c:pt idx="1">
                  <c:v>14.4</c:v>
                </c:pt>
                <c:pt idx="2">
                  <c:v>6.8</c:v>
                </c:pt>
                <c:pt idx="3" formatCode="0">
                  <c:v>0</c:v>
                </c:pt>
              </c:numCache>
            </c:numRef>
          </c:val>
        </c:ser>
        <c:axId val="164686464"/>
        <c:axId val="164712832"/>
      </c:barChart>
      <c:catAx>
        <c:axId val="164686464"/>
        <c:scaling>
          <c:orientation val="maxMin"/>
        </c:scaling>
        <c:axPos val="l"/>
        <c:numFmt formatCode="General" sourceLinked="1"/>
        <c:tickLblPos val="nextTo"/>
        <c:txPr>
          <a:bodyPr/>
          <a:lstStyle/>
          <a:p>
            <a:pPr>
              <a:defRPr sz="1000" b="0">
                <a:solidFill>
                  <a:srgbClr val="002060"/>
                </a:solidFill>
                <a:latin typeface="Calibri" pitchFamily="34" charset="0"/>
              </a:defRPr>
            </a:pPr>
            <a:endParaRPr lang="it-IT"/>
          </a:p>
        </c:txPr>
        <c:crossAx val="164712832"/>
        <c:crosses val="autoZero"/>
        <c:auto val="1"/>
        <c:lblAlgn val="ctr"/>
        <c:lblOffset val="100"/>
      </c:catAx>
      <c:valAx>
        <c:axId val="164712832"/>
        <c:scaling>
          <c:orientation val="minMax"/>
        </c:scaling>
        <c:delete val="1"/>
        <c:axPos val="t"/>
        <c:numFmt formatCode="General" sourceLinked="1"/>
        <c:tickLblPos val="none"/>
        <c:crossAx val="164686464"/>
        <c:crosses val="autoZero"/>
        <c:crossBetween val="between"/>
      </c:valAx>
      <c:spPr>
        <a:noFill/>
        <a:ln w="25400">
          <a:noFill/>
        </a:ln>
      </c:spPr>
    </c:plotArea>
    <c:plotVisOnly val="1"/>
  </c:chart>
  <c:spPr>
    <a:solidFill>
      <a:schemeClr val="bg1"/>
    </a:solidFill>
  </c:spPr>
  <c:txPr>
    <a:bodyPr/>
    <a:lstStyle/>
    <a:p>
      <a:pPr>
        <a:defRPr sz="1800"/>
      </a:pPr>
      <a:endParaRPr lang="it-IT"/>
    </a:p>
  </c:txPr>
  <c:externalData r:id="rId1"/>
</c:chartSpace>
</file>

<file path=ppt/charts/chart3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it-IT"/>
  <c:chart>
    <c:autoTitleDeleted val="1"/>
    <c:plotArea>
      <c:layout>
        <c:manualLayout>
          <c:layoutTarget val="inner"/>
          <c:xMode val="edge"/>
          <c:yMode val="edge"/>
          <c:x val="0.33674175091656483"/>
          <c:y val="1.4991004085965761E-2"/>
          <c:w val="0.58640643463857844"/>
          <c:h val="0.93396007696675676"/>
        </c:manualLayout>
      </c:layout>
      <c:barChart>
        <c:barDir val="bar"/>
        <c:grouping val="clustered"/>
        <c:ser>
          <c:idx val="0"/>
          <c:order val="0"/>
          <c:tx>
            <c:strRef>
              <c:f>Foglio1!$B$1</c:f>
              <c:strCache>
                <c:ptCount val="1"/>
                <c:pt idx="0">
                  <c:v>2013</c:v>
                </c:pt>
              </c:strCache>
            </c:strRef>
          </c:tx>
          <c:spPr>
            <a:solidFill>
              <a:srgbClr val="009999"/>
            </a:solidFill>
            <a:effectLst/>
          </c:spPr>
          <c:dLbls>
            <c:numFmt formatCode="#,##0" sourceLinked="0"/>
            <c:txPr>
              <a:bodyPr/>
              <a:lstStyle/>
              <a:p>
                <a:pPr>
                  <a:defRPr sz="1200" b="1">
                    <a:solidFill>
                      <a:srgbClr val="002060"/>
                    </a:solidFill>
                    <a:latin typeface="Calibri" pitchFamily="34" charset="0"/>
                  </a:defRPr>
                </a:pPr>
                <a:endParaRPr lang="it-IT"/>
              </a:p>
            </c:txPr>
            <c:showVal val="1"/>
          </c:dLbls>
          <c:cat>
            <c:strRef>
              <c:f>Foglio1!$A$2:$A$5</c:f>
              <c:strCache>
                <c:ptCount val="4"/>
                <c:pt idx="0">
                  <c:v>Sì, ne abbiamo parlato schiettamente </c:v>
                </c:pt>
                <c:pt idx="1">
                  <c:v>Sì, sono stati loro a parlarcene, perché se ne sono resi conto</c:v>
                </c:pt>
                <c:pt idx="2">
                  <c:v>No, abbiamo preferito tenere per noi le difficoltà</c:v>
                </c:pt>
                <c:pt idx="3">
                  <c:v>No, sono ancora troppo piccoli per capire</c:v>
                </c:pt>
              </c:strCache>
            </c:strRef>
          </c:cat>
          <c:val>
            <c:numRef>
              <c:f>Foglio1!$B$2:$B$5</c:f>
              <c:numCache>
                <c:formatCode>General</c:formatCode>
                <c:ptCount val="4"/>
                <c:pt idx="0">
                  <c:v>52.2</c:v>
                </c:pt>
                <c:pt idx="1">
                  <c:v>12.2</c:v>
                </c:pt>
                <c:pt idx="2">
                  <c:v>11.3</c:v>
                </c:pt>
                <c:pt idx="3">
                  <c:v>24.3</c:v>
                </c:pt>
              </c:numCache>
            </c:numRef>
          </c:val>
        </c:ser>
        <c:ser>
          <c:idx val="1"/>
          <c:order val="1"/>
          <c:tx>
            <c:strRef>
              <c:f>Foglio1!$C$1</c:f>
              <c:strCache>
                <c:ptCount val="1"/>
                <c:pt idx="0">
                  <c:v>2014</c:v>
                </c:pt>
              </c:strCache>
            </c:strRef>
          </c:tx>
          <c:dLbls>
            <c:numFmt formatCode="#,##0" sourceLinked="0"/>
            <c:txPr>
              <a:bodyPr/>
              <a:lstStyle/>
              <a:p>
                <a:pPr>
                  <a:defRPr sz="1200" b="1" i="0" baseline="0"/>
                </a:pPr>
                <a:endParaRPr lang="it-IT"/>
              </a:p>
            </c:txPr>
            <c:showVal val="1"/>
          </c:dLbls>
          <c:cat>
            <c:strRef>
              <c:f>Foglio1!$A$2:$A$5</c:f>
              <c:strCache>
                <c:ptCount val="4"/>
                <c:pt idx="0">
                  <c:v>Sì, ne abbiamo parlato schiettamente </c:v>
                </c:pt>
                <c:pt idx="1">
                  <c:v>Sì, sono stati loro a parlarcene, perché se ne sono resi conto</c:v>
                </c:pt>
                <c:pt idx="2">
                  <c:v>No, abbiamo preferito tenere per noi le difficoltà</c:v>
                </c:pt>
                <c:pt idx="3">
                  <c:v>No, sono ancora troppo piccoli per capire</c:v>
                </c:pt>
              </c:strCache>
            </c:strRef>
          </c:cat>
          <c:val>
            <c:numRef>
              <c:f>Foglio1!$C$2:$C$5</c:f>
              <c:numCache>
                <c:formatCode>General</c:formatCode>
                <c:ptCount val="4"/>
                <c:pt idx="0">
                  <c:v>72.599999999999994</c:v>
                </c:pt>
                <c:pt idx="1">
                  <c:v>18</c:v>
                </c:pt>
                <c:pt idx="2">
                  <c:v>6.2</c:v>
                </c:pt>
                <c:pt idx="3">
                  <c:v>3.2</c:v>
                </c:pt>
              </c:numCache>
            </c:numRef>
          </c:val>
        </c:ser>
        <c:axId val="164804096"/>
        <c:axId val="164805632"/>
      </c:barChart>
      <c:catAx>
        <c:axId val="164804096"/>
        <c:scaling>
          <c:orientation val="maxMin"/>
        </c:scaling>
        <c:axPos val="l"/>
        <c:numFmt formatCode="General" sourceLinked="1"/>
        <c:tickLblPos val="nextTo"/>
        <c:txPr>
          <a:bodyPr/>
          <a:lstStyle/>
          <a:p>
            <a:pPr>
              <a:defRPr sz="1000" b="0">
                <a:solidFill>
                  <a:srgbClr val="002060"/>
                </a:solidFill>
                <a:latin typeface="Calibri" pitchFamily="34" charset="0"/>
              </a:defRPr>
            </a:pPr>
            <a:endParaRPr lang="it-IT"/>
          </a:p>
        </c:txPr>
        <c:crossAx val="164805632"/>
        <c:crosses val="autoZero"/>
        <c:auto val="1"/>
        <c:lblAlgn val="ctr"/>
        <c:lblOffset val="100"/>
      </c:catAx>
      <c:valAx>
        <c:axId val="164805632"/>
        <c:scaling>
          <c:orientation val="minMax"/>
        </c:scaling>
        <c:delete val="1"/>
        <c:axPos val="t"/>
        <c:numFmt formatCode="General" sourceLinked="1"/>
        <c:tickLblPos val="none"/>
        <c:crossAx val="164804096"/>
        <c:crosses val="autoZero"/>
        <c:crossBetween val="between"/>
      </c:valAx>
      <c:spPr>
        <a:noFill/>
        <a:ln w="25400">
          <a:noFill/>
        </a:ln>
      </c:spPr>
    </c:plotArea>
    <c:plotVisOnly val="1"/>
  </c:chart>
  <c:spPr>
    <a:solidFill>
      <a:schemeClr val="bg1"/>
    </a:solidFill>
  </c:spPr>
  <c:txPr>
    <a:bodyPr/>
    <a:lstStyle/>
    <a:p>
      <a:pPr>
        <a:defRPr sz="1800"/>
      </a:pPr>
      <a:endParaRPr lang="it-IT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it-IT"/>
  <c:chart>
    <c:autoTitleDeleted val="1"/>
    <c:plotArea>
      <c:layout>
        <c:manualLayout>
          <c:layoutTarget val="inner"/>
          <c:xMode val="edge"/>
          <c:yMode val="edge"/>
          <c:x val="0.42582709486180204"/>
          <c:y val="2.7213459591405271E-2"/>
          <c:w val="0.57417290513819974"/>
          <c:h val="0.94943649672000252"/>
        </c:manualLayout>
      </c:layout>
      <c:barChart>
        <c:barDir val="bar"/>
        <c:grouping val="clustered"/>
        <c:ser>
          <c:idx val="0"/>
          <c:order val="0"/>
          <c:tx>
            <c:strRef>
              <c:f>Foglio1!$B$1</c:f>
              <c:strCache>
                <c:ptCount val="1"/>
                <c:pt idx="0">
                  <c:v>totale</c:v>
                </c:pt>
              </c:strCache>
            </c:strRef>
          </c:tx>
          <c:spPr>
            <a:solidFill>
              <a:srgbClr val="002060"/>
            </a:solidFill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c:spPr>
          <c:dLbls>
            <c:numFmt formatCode="#,##0" sourceLinked="0"/>
            <c:txPr>
              <a:bodyPr/>
              <a:lstStyle/>
              <a:p>
                <a:pPr>
                  <a:defRPr sz="1000" b="1">
                    <a:solidFill>
                      <a:srgbClr val="002060"/>
                    </a:solidFill>
                    <a:latin typeface="Calibri" pitchFamily="34" charset="0"/>
                  </a:defRPr>
                </a:pPr>
                <a:endParaRPr lang="it-IT"/>
              </a:p>
            </c:txPr>
            <c:showVal val="1"/>
          </c:dLbls>
          <c:cat>
            <c:strRef>
              <c:f>Foglio1!$A$2:$A$5</c:f>
              <c:strCache>
                <c:ptCount val="4"/>
                <c:pt idx="0">
                  <c:v>Una città metropolitana</c:v>
                </c:pt>
                <c:pt idx="1">
                  <c:v>Una città di provincia</c:v>
                </c:pt>
                <c:pt idx="2">
                  <c:v>Una cittadina</c:v>
                </c:pt>
                <c:pt idx="3">
                  <c:v>Un paese</c:v>
                </c:pt>
              </c:strCache>
            </c:strRef>
          </c:cat>
          <c:val>
            <c:numRef>
              <c:f>Foglio1!$B$2:$B$5</c:f>
              <c:numCache>
                <c:formatCode>General</c:formatCode>
                <c:ptCount val="4"/>
                <c:pt idx="0">
                  <c:v>23.4</c:v>
                </c:pt>
                <c:pt idx="1">
                  <c:v>34.6</c:v>
                </c:pt>
                <c:pt idx="2">
                  <c:v>17.600000000000001</c:v>
                </c:pt>
                <c:pt idx="3">
                  <c:v>24.4</c:v>
                </c:pt>
              </c:numCache>
            </c:numRef>
          </c:val>
        </c:ser>
        <c:axId val="75396224"/>
        <c:axId val="75398144"/>
      </c:barChart>
      <c:catAx>
        <c:axId val="75396224"/>
        <c:scaling>
          <c:orientation val="maxMin"/>
        </c:scaling>
        <c:axPos val="l"/>
        <c:numFmt formatCode="General" sourceLinked="1"/>
        <c:tickLblPos val="nextTo"/>
        <c:txPr>
          <a:bodyPr/>
          <a:lstStyle/>
          <a:p>
            <a:pPr>
              <a:defRPr sz="1000" b="1">
                <a:solidFill>
                  <a:srgbClr val="002060"/>
                </a:solidFill>
                <a:latin typeface="Calibri" pitchFamily="34" charset="0"/>
              </a:defRPr>
            </a:pPr>
            <a:endParaRPr lang="it-IT"/>
          </a:p>
        </c:txPr>
        <c:crossAx val="75398144"/>
        <c:crosses val="autoZero"/>
        <c:auto val="1"/>
        <c:lblAlgn val="ctr"/>
        <c:lblOffset val="100"/>
      </c:catAx>
      <c:valAx>
        <c:axId val="75398144"/>
        <c:scaling>
          <c:orientation val="minMax"/>
        </c:scaling>
        <c:delete val="1"/>
        <c:axPos val="t"/>
        <c:numFmt formatCode="General" sourceLinked="1"/>
        <c:tickLblPos val="none"/>
        <c:crossAx val="75396224"/>
        <c:crosses val="autoZero"/>
        <c:crossBetween val="between"/>
      </c:valAx>
      <c:spPr>
        <a:noFill/>
        <a:ln w="25400">
          <a:noFill/>
        </a:ln>
      </c:spPr>
    </c:plotArea>
    <c:plotVisOnly val="1"/>
  </c:chart>
  <c:txPr>
    <a:bodyPr/>
    <a:lstStyle/>
    <a:p>
      <a:pPr>
        <a:defRPr sz="1800"/>
      </a:pPr>
      <a:endParaRPr lang="it-IT"/>
    </a:p>
  </c:txPr>
  <c:externalData r:id="rId1"/>
</c:chartSpace>
</file>

<file path=ppt/charts/chart4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it-IT"/>
  <c:chart>
    <c:autoTitleDeleted val="1"/>
    <c:plotArea>
      <c:layout>
        <c:manualLayout>
          <c:layoutTarget val="inner"/>
          <c:xMode val="edge"/>
          <c:yMode val="edge"/>
          <c:x val="0.33674175091656483"/>
          <c:y val="1.4991004085965761E-2"/>
          <c:w val="0.58640643463857844"/>
          <c:h val="0.93396007696675676"/>
        </c:manualLayout>
      </c:layout>
      <c:barChart>
        <c:barDir val="bar"/>
        <c:grouping val="clustered"/>
        <c:ser>
          <c:idx val="0"/>
          <c:order val="0"/>
          <c:tx>
            <c:strRef>
              <c:f>Foglio1!$B$1</c:f>
              <c:strCache>
                <c:ptCount val="1"/>
                <c:pt idx="0">
                  <c:v>2013</c:v>
                </c:pt>
              </c:strCache>
            </c:strRef>
          </c:tx>
          <c:spPr>
            <a:solidFill>
              <a:srgbClr val="F09C06"/>
            </a:solidFill>
            <a:effectLst/>
          </c:spPr>
          <c:dLbls>
            <c:dLbl>
              <c:idx val="3"/>
              <c:delete val="1"/>
            </c:dLbl>
            <c:numFmt formatCode="#,##0" sourceLinked="0"/>
            <c:txPr>
              <a:bodyPr/>
              <a:lstStyle/>
              <a:p>
                <a:pPr>
                  <a:defRPr sz="1200" b="1">
                    <a:solidFill>
                      <a:srgbClr val="002060"/>
                    </a:solidFill>
                    <a:latin typeface="Calibri" pitchFamily="34" charset="0"/>
                  </a:defRPr>
                </a:pPr>
                <a:endParaRPr lang="it-IT"/>
              </a:p>
            </c:txPr>
            <c:showVal val="1"/>
          </c:dLbls>
          <c:cat>
            <c:strRef>
              <c:f>Foglio1!$A$2:$A$3</c:f>
              <c:strCache>
                <c:ptCount val="2"/>
                <c:pt idx="0">
                  <c:v>Ci hanno detto la verità, senza nascondere nulla</c:v>
                </c:pt>
                <c:pt idx="1">
                  <c:v>Hanno cercato di minimizzare la situazione</c:v>
                </c:pt>
              </c:strCache>
            </c:strRef>
          </c:cat>
          <c:val>
            <c:numRef>
              <c:f>Foglio1!$B$2:$B$3</c:f>
              <c:numCache>
                <c:formatCode>General</c:formatCode>
                <c:ptCount val="2"/>
                <c:pt idx="0">
                  <c:v>91.6</c:v>
                </c:pt>
                <c:pt idx="1">
                  <c:v>8.4</c:v>
                </c:pt>
              </c:numCache>
            </c:numRef>
          </c:val>
        </c:ser>
        <c:axId val="164995456"/>
        <c:axId val="164996992"/>
      </c:barChart>
      <c:catAx>
        <c:axId val="164995456"/>
        <c:scaling>
          <c:orientation val="maxMin"/>
        </c:scaling>
        <c:axPos val="l"/>
        <c:numFmt formatCode="General" sourceLinked="1"/>
        <c:tickLblPos val="nextTo"/>
        <c:txPr>
          <a:bodyPr/>
          <a:lstStyle/>
          <a:p>
            <a:pPr>
              <a:defRPr sz="1200" b="0">
                <a:solidFill>
                  <a:srgbClr val="002060"/>
                </a:solidFill>
                <a:latin typeface="Calibri" pitchFamily="34" charset="0"/>
              </a:defRPr>
            </a:pPr>
            <a:endParaRPr lang="it-IT"/>
          </a:p>
        </c:txPr>
        <c:crossAx val="164996992"/>
        <c:crosses val="autoZero"/>
        <c:auto val="1"/>
        <c:lblAlgn val="ctr"/>
        <c:lblOffset val="100"/>
      </c:catAx>
      <c:valAx>
        <c:axId val="164996992"/>
        <c:scaling>
          <c:orientation val="minMax"/>
        </c:scaling>
        <c:delete val="1"/>
        <c:axPos val="t"/>
        <c:numFmt formatCode="General" sourceLinked="1"/>
        <c:tickLblPos val="none"/>
        <c:crossAx val="164995456"/>
        <c:crosses val="autoZero"/>
        <c:crossBetween val="between"/>
      </c:valAx>
      <c:spPr>
        <a:noFill/>
        <a:ln w="25400">
          <a:noFill/>
        </a:ln>
      </c:spPr>
    </c:plotArea>
    <c:plotVisOnly val="1"/>
  </c:chart>
  <c:spPr>
    <a:solidFill>
      <a:schemeClr val="bg1"/>
    </a:solidFill>
  </c:spPr>
  <c:txPr>
    <a:bodyPr/>
    <a:lstStyle/>
    <a:p>
      <a:pPr>
        <a:defRPr sz="1800"/>
      </a:pPr>
      <a:endParaRPr lang="it-IT"/>
    </a:p>
  </c:txPr>
  <c:externalData r:id="rId1"/>
</c:chartSpace>
</file>

<file path=ppt/charts/chart4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it-IT"/>
  <c:chart>
    <c:autoTitleDeleted val="1"/>
    <c:plotArea>
      <c:layout>
        <c:manualLayout>
          <c:layoutTarget val="inner"/>
          <c:xMode val="edge"/>
          <c:yMode val="edge"/>
          <c:x val="0.33674175091656483"/>
          <c:y val="1.4991004085965761E-2"/>
          <c:w val="0.58640643463857878"/>
          <c:h val="0.93396007696675676"/>
        </c:manualLayout>
      </c:layout>
      <c:barChart>
        <c:barDir val="bar"/>
        <c:grouping val="clustered"/>
        <c:ser>
          <c:idx val="0"/>
          <c:order val="0"/>
          <c:tx>
            <c:strRef>
              <c:f>Foglio1!$B$1</c:f>
              <c:strCache>
                <c:ptCount val="1"/>
                <c:pt idx="0">
                  <c:v>2013</c:v>
                </c:pt>
              </c:strCache>
            </c:strRef>
          </c:tx>
          <c:spPr>
            <a:solidFill>
              <a:srgbClr val="009999"/>
            </a:solidFill>
            <a:effectLst/>
          </c:spPr>
          <c:dLbls>
            <c:numFmt formatCode="#,##0" sourceLinked="0"/>
            <c:txPr>
              <a:bodyPr/>
              <a:lstStyle/>
              <a:p>
                <a:pPr>
                  <a:defRPr sz="1200" b="1">
                    <a:solidFill>
                      <a:srgbClr val="002060"/>
                    </a:solidFill>
                    <a:latin typeface="Calibri" pitchFamily="34" charset="0"/>
                  </a:defRPr>
                </a:pPr>
                <a:endParaRPr lang="it-IT"/>
              </a:p>
            </c:txPr>
            <c:showVal val="1"/>
          </c:dLbls>
          <c:cat>
            <c:strRef>
              <c:f>Foglio1!$A$2:$A$3</c:f>
              <c:strCache>
                <c:ptCount val="2"/>
                <c:pt idx="0">
                  <c:v>Abbiamo detto la verità, senza nascondere nulla</c:v>
                </c:pt>
                <c:pt idx="1">
                  <c:v>Abbiamo minimizzato la situazione</c:v>
                </c:pt>
              </c:strCache>
            </c:strRef>
          </c:cat>
          <c:val>
            <c:numRef>
              <c:f>Foglio1!$B$2:$B$3</c:f>
              <c:numCache>
                <c:formatCode>General</c:formatCode>
                <c:ptCount val="2"/>
                <c:pt idx="0">
                  <c:v>90.9</c:v>
                </c:pt>
                <c:pt idx="1">
                  <c:v>9.1</c:v>
                </c:pt>
              </c:numCache>
            </c:numRef>
          </c:val>
        </c:ser>
        <c:ser>
          <c:idx val="1"/>
          <c:order val="1"/>
          <c:tx>
            <c:strRef>
              <c:f>Foglio1!$C$1</c:f>
              <c:strCache>
                <c:ptCount val="1"/>
                <c:pt idx="0">
                  <c:v>gen</c:v>
                </c:pt>
              </c:strCache>
            </c:strRef>
          </c:tx>
          <c:dLbls>
            <c:numFmt formatCode="#,##0" sourceLinked="0"/>
            <c:txPr>
              <a:bodyPr/>
              <a:lstStyle/>
              <a:p>
                <a:pPr>
                  <a:defRPr sz="1200" b="1" i="0" baseline="0"/>
                </a:pPr>
                <a:endParaRPr lang="it-IT"/>
              </a:p>
            </c:txPr>
            <c:showVal val="1"/>
          </c:dLbls>
          <c:cat>
            <c:strRef>
              <c:f>Foglio1!$A$2:$A$3</c:f>
              <c:strCache>
                <c:ptCount val="2"/>
                <c:pt idx="0">
                  <c:v>Abbiamo detto la verità, senza nascondere nulla</c:v>
                </c:pt>
                <c:pt idx="1">
                  <c:v>Abbiamo minimizzato la situazione</c:v>
                </c:pt>
              </c:strCache>
            </c:strRef>
          </c:cat>
          <c:val>
            <c:numRef>
              <c:f>Foglio1!$C$2:$C$3</c:f>
              <c:numCache>
                <c:formatCode>General</c:formatCode>
                <c:ptCount val="2"/>
                <c:pt idx="0">
                  <c:v>94.1</c:v>
                </c:pt>
                <c:pt idx="1">
                  <c:v>5.9</c:v>
                </c:pt>
              </c:numCache>
            </c:numRef>
          </c:val>
        </c:ser>
        <c:axId val="165074432"/>
        <c:axId val="165075968"/>
      </c:barChart>
      <c:catAx>
        <c:axId val="165074432"/>
        <c:scaling>
          <c:orientation val="maxMin"/>
        </c:scaling>
        <c:axPos val="l"/>
        <c:numFmt formatCode="General" sourceLinked="1"/>
        <c:tickLblPos val="nextTo"/>
        <c:txPr>
          <a:bodyPr/>
          <a:lstStyle/>
          <a:p>
            <a:pPr>
              <a:defRPr sz="1200" b="0">
                <a:solidFill>
                  <a:srgbClr val="002060"/>
                </a:solidFill>
                <a:latin typeface="Calibri" pitchFamily="34" charset="0"/>
              </a:defRPr>
            </a:pPr>
            <a:endParaRPr lang="it-IT"/>
          </a:p>
        </c:txPr>
        <c:crossAx val="165075968"/>
        <c:crosses val="autoZero"/>
        <c:auto val="1"/>
        <c:lblAlgn val="ctr"/>
        <c:lblOffset val="100"/>
      </c:catAx>
      <c:valAx>
        <c:axId val="165075968"/>
        <c:scaling>
          <c:orientation val="minMax"/>
        </c:scaling>
        <c:delete val="1"/>
        <c:axPos val="t"/>
        <c:numFmt formatCode="General" sourceLinked="1"/>
        <c:tickLblPos val="none"/>
        <c:crossAx val="165074432"/>
        <c:crosses val="autoZero"/>
        <c:crossBetween val="between"/>
      </c:valAx>
      <c:spPr>
        <a:noFill/>
        <a:ln w="25400">
          <a:noFill/>
        </a:ln>
      </c:spPr>
    </c:plotArea>
    <c:plotVisOnly val="1"/>
  </c:chart>
  <c:spPr>
    <a:solidFill>
      <a:schemeClr val="bg1"/>
    </a:solidFill>
  </c:spPr>
  <c:txPr>
    <a:bodyPr/>
    <a:lstStyle/>
    <a:p>
      <a:pPr>
        <a:defRPr sz="1800"/>
      </a:pPr>
      <a:endParaRPr lang="it-IT"/>
    </a:p>
  </c:txPr>
  <c:externalData r:id="rId1"/>
</c:chartSpace>
</file>

<file path=ppt/charts/chart4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it-IT"/>
  <c:chart>
    <c:autoTitleDeleted val="1"/>
    <c:plotArea>
      <c:layout>
        <c:manualLayout>
          <c:layoutTarget val="inner"/>
          <c:xMode val="edge"/>
          <c:yMode val="edge"/>
          <c:x val="0.33674175091656483"/>
          <c:y val="1.4991004085965761E-2"/>
          <c:w val="0.58640643463857844"/>
          <c:h val="0.93396007696675676"/>
        </c:manualLayout>
      </c:layout>
      <c:barChart>
        <c:barDir val="bar"/>
        <c:grouping val="clustered"/>
        <c:ser>
          <c:idx val="0"/>
          <c:order val="0"/>
          <c:tx>
            <c:strRef>
              <c:f>Foglio1!$B$1</c:f>
              <c:strCache>
                <c:ptCount val="1"/>
                <c:pt idx="0">
                  <c:v>2013</c:v>
                </c:pt>
              </c:strCache>
            </c:strRef>
          </c:tx>
          <c:spPr>
            <a:solidFill>
              <a:srgbClr val="F09C06"/>
            </a:solidFill>
            <a:effectLst/>
          </c:spPr>
          <c:dLbls>
            <c:numFmt formatCode="#,##0" sourceLinked="0"/>
            <c:txPr>
              <a:bodyPr/>
              <a:lstStyle/>
              <a:p>
                <a:pPr>
                  <a:defRPr sz="1200" b="1">
                    <a:solidFill>
                      <a:srgbClr val="002060"/>
                    </a:solidFill>
                    <a:latin typeface="Calibri" pitchFamily="34" charset="0"/>
                  </a:defRPr>
                </a:pPr>
                <a:endParaRPr lang="it-IT"/>
              </a:p>
            </c:txPr>
            <c:showVal val="1"/>
          </c:dLbls>
          <c:cat>
            <c:strRef>
              <c:f>Foglio1!$A$2:$A$5</c:f>
              <c:strCache>
                <c:ptCount val="4"/>
                <c:pt idx="0">
                  <c:v>Mi sembra di avere capito, e mi comporterò di conseguenza</c:v>
                </c:pt>
                <c:pt idx="1">
                  <c:v>Mi sembra di avere capito, ma non penso che sia un mio problema</c:v>
                </c:pt>
                <c:pt idx="2">
                  <c:v>Non ho capito molto di tutto questo</c:v>
                </c:pt>
                <c:pt idx="3">
                  <c:v>Non sono molto interessato a questi problemi </c:v>
                </c:pt>
              </c:strCache>
            </c:strRef>
          </c:cat>
          <c:val>
            <c:numRef>
              <c:f>Foglio1!$B$2:$B$5</c:f>
              <c:numCache>
                <c:formatCode>General</c:formatCode>
                <c:ptCount val="4"/>
                <c:pt idx="0">
                  <c:v>82.7</c:v>
                </c:pt>
                <c:pt idx="1">
                  <c:v>11.8</c:v>
                </c:pt>
                <c:pt idx="2">
                  <c:v>4.4000000000000004</c:v>
                </c:pt>
                <c:pt idx="3">
                  <c:v>1.1000000000000001</c:v>
                </c:pt>
              </c:numCache>
            </c:numRef>
          </c:val>
        </c:ser>
        <c:axId val="165721984"/>
        <c:axId val="165723520"/>
      </c:barChart>
      <c:catAx>
        <c:axId val="165721984"/>
        <c:scaling>
          <c:orientation val="maxMin"/>
        </c:scaling>
        <c:axPos val="l"/>
        <c:numFmt formatCode="General" sourceLinked="1"/>
        <c:tickLblPos val="nextTo"/>
        <c:txPr>
          <a:bodyPr/>
          <a:lstStyle/>
          <a:p>
            <a:pPr>
              <a:defRPr sz="1000" b="0">
                <a:solidFill>
                  <a:srgbClr val="002060"/>
                </a:solidFill>
                <a:latin typeface="Calibri" pitchFamily="34" charset="0"/>
              </a:defRPr>
            </a:pPr>
            <a:endParaRPr lang="it-IT"/>
          </a:p>
        </c:txPr>
        <c:crossAx val="165723520"/>
        <c:crosses val="autoZero"/>
        <c:auto val="1"/>
        <c:lblAlgn val="ctr"/>
        <c:lblOffset val="100"/>
      </c:catAx>
      <c:valAx>
        <c:axId val="165723520"/>
        <c:scaling>
          <c:orientation val="minMax"/>
        </c:scaling>
        <c:delete val="1"/>
        <c:axPos val="t"/>
        <c:numFmt formatCode="General" sourceLinked="1"/>
        <c:tickLblPos val="none"/>
        <c:crossAx val="165721984"/>
        <c:crosses val="autoZero"/>
        <c:crossBetween val="between"/>
      </c:valAx>
      <c:spPr>
        <a:noFill/>
        <a:ln w="25400">
          <a:noFill/>
        </a:ln>
      </c:spPr>
    </c:plotArea>
    <c:plotVisOnly val="1"/>
  </c:chart>
  <c:spPr>
    <a:solidFill>
      <a:schemeClr val="bg1"/>
    </a:solidFill>
  </c:spPr>
  <c:txPr>
    <a:bodyPr/>
    <a:lstStyle/>
    <a:p>
      <a:pPr>
        <a:defRPr sz="1800"/>
      </a:pPr>
      <a:endParaRPr lang="it-IT"/>
    </a:p>
  </c:txPr>
  <c:externalData r:id="rId1"/>
</c:chartSpace>
</file>

<file path=ppt/charts/chart4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it-IT"/>
  <c:chart>
    <c:autoTitleDeleted val="1"/>
    <c:plotArea>
      <c:layout>
        <c:manualLayout>
          <c:layoutTarget val="inner"/>
          <c:xMode val="edge"/>
          <c:yMode val="edge"/>
          <c:x val="0.33674175091656483"/>
          <c:y val="1.4991004085965761E-2"/>
          <c:w val="0.58640643463857878"/>
          <c:h val="0.93396007696675676"/>
        </c:manualLayout>
      </c:layout>
      <c:barChart>
        <c:barDir val="bar"/>
        <c:grouping val="clustered"/>
        <c:ser>
          <c:idx val="0"/>
          <c:order val="0"/>
          <c:tx>
            <c:strRef>
              <c:f>Foglio1!$B$1</c:f>
              <c:strCache>
                <c:ptCount val="1"/>
                <c:pt idx="0">
                  <c:v>2013</c:v>
                </c:pt>
              </c:strCache>
            </c:strRef>
          </c:tx>
          <c:spPr>
            <a:solidFill>
              <a:srgbClr val="009999"/>
            </a:solidFill>
            <a:effectLst/>
          </c:spPr>
          <c:dLbls>
            <c:dLbl>
              <c:idx val="3"/>
              <c:delete val="1"/>
            </c:dLbl>
            <c:numFmt formatCode="#,##0" sourceLinked="0"/>
            <c:txPr>
              <a:bodyPr/>
              <a:lstStyle/>
              <a:p>
                <a:pPr>
                  <a:defRPr sz="1200" b="1">
                    <a:solidFill>
                      <a:srgbClr val="002060"/>
                    </a:solidFill>
                    <a:latin typeface="Calibri" pitchFamily="34" charset="0"/>
                  </a:defRPr>
                </a:pPr>
                <a:endParaRPr lang="it-IT"/>
              </a:p>
            </c:txPr>
            <c:showVal val="1"/>
          </c:dLbls>
          <c:cat>
            <c:strRef>
              <c:f>Foglio1!$A$2:$A$4</c:f>
              <c:strCache>
                <c:ptCount val="3"/>
                <c:pt idx="0">
                  <c:v>I figli hanno capito e si comportano di conseguenza</c:v>
                </c:pt>
                <c:pt idx="1">
                  <c:v>I figli hanno capito, ma continuano a fare come se niente fosse cambiato</c:v>
                </c:pt>
                <c:pt idx="2">
                  <c:v>Non hanno capito la situazione </c:v>
                </c:pt>
              </c:strCache>
            </c:strRef>
          </c:cat>
          <c:val>
            <c:numRef>
              <c:f>Foglio1!$B$2:$B$4</c:f>
              <c:numCache>
                <c:formatCode>General</c:formatCode>
                <c:ptCount val="3"/>
                <c:pt idx="0">
                  <c:v>81.400000000000006</c:v>
                </c:pt>
                <c:pt idx="1">
                  <c:v>16.5</c:v>
                </c:pt>
                <c:pt idx="2">
                  <c:v>2.2000000000000002</c:v>
                </c:pt>
              </c:numCache>
            </c:numRef>
          </c:val>
        </c:ser>
        <c:ser>
          <c:idx val="1"/>
          <c:order val="1"/>
          <c:tx>
            <c:strRef>
              <c:f>Foglio1!$C$1</c:f>
              <c:strCache>
                <c:ptCount val="1"/>
                <c:pt idx="0">
                  <c:v>gen</c:v>
                </c:pt>
              </c:strCache>
            </c:strRef>
          </c:tx>
          <c:dLbls>
            <c:numFmt formatCode="#,##0" sourceLinked="0"/>
            <c:txPr>
              <a:bodyPr/>
              <a:lstStyle/>
              <a:p>
                <a:pPr>
                  <a:defRPr sz="1200" b="1" i="0" baseline="0"/>
                </a:pPr>
                <a:endParaRPr lang="it-IT"/>
              </a:p>
            </c:txPr>
            <c:showVal val="1"/>
          </c:dLbls>
          <c:cat>
            <c:strRef>
              <c:f>Foglio1!$A$2:$A$4</c:f>
              <c:strCache>
                <c:ptCount val="3"/>
                <c:pt idx="0">
                  <c:v>I figli hanno capito e si comportano di conseguenza</c:v>
                </c:pt>
                <c:pt idx="1">
                  <c:v>I figli hanno capito, ma continuano a fare come se niente fosse cambiato</c:v>
                </c:pt>
                <c:pt idx="2">
                  <c:v>Non hanno capito la situazione </c:v>
                </c:pt>
              </c:strCache>
            </c:strRef>
          </c:cat>
          <c:val>
            <c:numRef>
              <c:f>Foglio1!$C$2:$C$4</c:f>
              <c:numCache>
                <c:formatCode>General</c:formatCode>
                <c:ptCount val="3"/>
                <c:pt idx="0">
                  <c:v>87.1</c:v>
                </c:pt>
                <c:pt idx="1">
                  <c:v>12.5</c:v>
                </c:pt>
                <c:pt idx="2">
                  <c:v>0.4</c:v>
                </c:pt>
              </c:numCache>
            </c:numRef>
          </c:val>
        </c:ser>
        <c:axId val="165805056"/>
        <c:axId val="165819136"/>
      </c:barChart>
      <c:catAx>
        <c:axId val="165805056"/>
        <c:scaling>
          <c:orientation val="maxMin"/>
        </c:scaling>
        <c:axPos val="l"/>
        <c:numFmt formatCode="General" sourceLinked="1"/>
        <c:tickLblPos val="nextTo"/>
        <c:txPr>
          <a:bodyPr/>
          <a:lstStyle/>
          <a:p>
            <a:pPr>
              <a:defRPr sz="1000" b="0">
                <a:solidFill>
                  <a:srgbClr val="002060"/>
                </a:solidFill>
                <a:latin typeface="Calibri" pitchFamily="34" charset="0"/>
              </a:defRPr>
            </a:pPr>
            <a:endParaRPr lang="it-IT"/>
          </a:p>
        </c:txPr>
        <c:crossAx val="165819136"/>
        <c:crosses val="autoZero"/>
        <c:auto val="1"/>
        <c:lblAlgn val="ctr"/>
        <c:lblOffset val="100"/>
      </c:catAx>
      <c:valAx>
        <c:axId val="165819136"/>
        <c:scaling>
          <c:orientation val="minMax"/>
        </c:scaling>
        <c:delete val="1"/>
        <c:axPos val="t"/>
        <c:numFmt formatCode="General" sourceLinked="1"/>
        <c:tickLblPos val="none"/>
        <c:crossAx val="165805056"/>
        <c:crosses val="autoZero"/>
        <c:crossBetween val="between"/>
      </c:valAx>
      <c:spPr>
        <a:noFill/>
        <a:ln w="25400">
          <a:noFill/>
        </a:ln>
      </c:spPr>
    </c:plotArea>
    <c:plotVisOnly val="1"/>
  </c:chart>
  <c:spPr>
    <a:solidFill>
      <a:schemeClr val="bg1"/>
    </a:solidFill>
  </c:spPr>
  <c:txPr>
    <a:bodyPr/>
    <a:lstStyle/>
    <a:p>
      <a:pPr>
        <a:defRPr sz="1800"/>
      </a:pPr>
      <a:endParaRPr lang="it-IT"/>
    </a:p>
  </c:txPr>
  <c:externalData r:id="rId1"/>
</c:chartSpace>
</file>

<file path=ppt/charts/chart4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it-IT"/>
  <c:chart>
    <c:autoTitleDeleted val="1"/>
    <c:plotArea>
      <c:layout>
        <c:manualLayout>
          <c:layoutTarget val="inner"/>
          <c:xMode val="edge"/>
          <c:yMode val="edge"/>
          <c:x val="0.33674175091656483"/>
          <c:y val="1.4991004085965761E-2"/>
          <c:w val="0.58640643463857822"/>
          <c:h val="0.93396007696675676"/>
        </c:manualLayout>
      </c:layout>
      <c:barChart>
        <c:barDir val="bar"/>
        <c:grouping val="clustered"/>
        <c:ser>
          <c:idx val="0"/>
          <c:order val="0"/>
          <c:tx>
            <c:strRef>
              <c:f>Foglio1!$B$1</c:f>
              <c:strCache>
                <c:ptCount val="1"/>
                <c:pt idx="0">
                  <c:v>2013</c:v>
                </c:pt>
              </c:strCache>
            </c:strRef>
          </c:tx>
          <c:spPr>
            <a:solidFill>
              <a:srgbClr val="F09C06"/>
            </a:solidFill>
            <a:effectLst/>
          </c:spPr>
          <c:dLbls>
            <c:numFmt formatCode="#,##0" sourceLinked="0"/>
            <c:txPr>
              <a:bodyPr/>
              <a:lstStyle/>
              <a:p>
                <a:pPr>
                  <a:defRPr sz="1200" b="1">
                    <a:solidFill>
                      <a:srgbClr val="002060"/>
                    </a:solidFill>
                    <a:latin typeface="Calibri" pitchFamily="34" charset="0"/>
                  </a:defRPr>
                </a:pPr>
                <a:endParaRPr lang="it-IT"/>
              </a:p>
            </c:txPr>
            <c:showVal val="1"/>
          </c:dLbls>
          <c:cat>
            <c:strRef>
              <c:f>Foglio1!$A$2:$A$7</c:f>
              <c:strCache>
                <c:ptCount val="6"/>
                <c:pt idx="0">
                  <c:v>Garantire un lavoro agli adulti</c:v>
                </c:pt>
                <c:pt idx="1">
                  <c:v>Sostenere le famiglie più povere, soprattutto se hanno figli</c:v>
                </c:pt>
                <c:pt idx="2">
                  <c:v>Garantire un'istruzione a tutti, a prescindere dalle possibilità economiche della famiglia  </c:v>
                </c:pt>
                <c:pt idx="3">
                  <c:v>Aiutarci a completare gli studi</c:v>
                </c:pt>
                <c:pt idx="4">
                  <c:v>La mensa scolastica gratuita per le famiglie in difficoltà</c:v>
                </c:pt>
                <c:pt idx="5">
                  <c:v>Altro</c:v>
                </c:pt>
              </c:strCache>
            </c:strRef>
          </c:cat>
          <c:val>
            <c:numRef>
              <c:f>Foglio1!$B$2:$B$7</c:f>
              <c:numCache>
                <c:formatCode>General</c:formatCode>
                <c:ptCount val="6"/>
                <c:pt idx="0">
                  <c:v>41.9</c:v>
                </c:pt>
                <c:pt idx="1">
                  <c:v>28.5</c:v>
                </c:pt>
                <c:pt idx="2">
                  <c:v>22.6</c:v>
                </c:pt>
                <c:pt idx="3">
                  <c:v>4.0999999999999996</c:v>
                </c:pt>
                <c:pt idx="4">
                  <c:v>1.7</c:v>
                </c:pt>
                <c:pt idx="5">
                  <c:v>1.1000000000000001</c:v>
                </c:pt>
              </c:numCache>
            </c:numRef>
          </c:val>
        </c:ser>
        <c:axId val="166421248"/>
        <c:axId val="166422784"/>
      </c:barChart>
      <c:catAx>
        <c:axId val="166421248"/>
        <c:scaling>
          <c:orientation val="maxMin"/>
        </c:scaling>
        <c:axPos val="l"/>
        <c:numFmt formatCode="General" sourceLinked="1"/>
        <c:tickLblPos val="nextTo"/>
        <c:txPr>
          <a:bodyPr/>
          <a:lstStyle/>
          <a:p>
            <a:pPr>
              <a:defRPr sz="1000" b="0">
                <a:solidFill>
                  <a:srgbClr val="002060"/>
                </a:solidFill>
                <a:latin typeface="Calibri" pitchFamily="34" charset="0"/>
              </a:defRPr>
            </a:pPr>
            <a:endParaRPr lang="it-IT"/>
          </a:p>
        </c:txPr>
        <c:crossAx val="166422784"/>
        <c:crosses val="autoZero"/>
        <c:auto val="1"/>
        <c:lblAlgn val="ctr"/>
        <c:lblOffset val="100"/>
      </c:catAx>
      <c:valAx>
        <c:axId val="166422784"/>
        <c:scaling>
          <c:orientation val="minMax"/>
        </c:scaling>
        <c:delete val="1"/>
        <c:axPos val="t"/>
        <c:numFmt formatCode="General" sourceLinked="1"/>
        <c:tickLblPos val="none"/>
        <c:crossAx val="166421248"/>
        <c:crosses val="autoZero"/>
        <c:crossBetween val="between"/>
      </c:valAx>
      <c:spPr>
        <a:noFill/>
        <a:ln w="25400">
          <a:noFill/>
        </a:ln>
      </c:spPr>
    </c:plotArea>
    <c:plotVisOnly val="1"/>
  </c:chart>
  <c:spPr>
    <a:solidFill>
      <a:schemeClr val="bg1"/>
    </a:solidFill>
  </c:spPr>
  <c:txPr>
    <a:bodyPr/>
    <a:lstStyle/>
    <a:p>
      <a:pPr>
        <a:defRPr sz="1800"/>
      </a:pPr>
      <a:endParaRPr lang="it-IT"/>
    </a:p>
  </c:txPr>
  <c:externalData r:id="rId1"/>
</c:chartSpace>
</file>

<file path=ppt/charts/chart45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it-IT"/>
  <c:chart>
    <c:autoTitleDeleted val="1"/>
    <c:plotArea>
      <c:layout>
        <c:manualLayout>
          <c:layoutTarget val="inner"/>
          <c:xMode val="edge"/>
          <c:yMode val="edge"/>
          <c:x val="0.33674175091656483"/>
          <c:y val="1.4991004085965761E-2"/>
          <c:w val="0.58640643463857844"/>
          <c:h val="0.93396007696675676"/>
        </c:manualLayout>
      </c:layout>
      <c:barChart>
        <c:barDir val="bar"/>
        <c:grouping val="clustered"/>
        <c:ser>
          <c:idx val="0"/>
          <c:order val="0"/>
          <c:tx>
            <c:strRef>
              <c:f>Foglio1!$B$1</c:f>
              <c:strCache>
                <c:ptCount val="1"/>
                <c:pt idx="0">
                  <c:v>2013</c:v>
                </c:pt>
              </c:strCache>
            </c:strRef>
          </c:tx>
          <c:spPr>
            <a:solidFill>
              <a:srgbClr val="009999"/>
            </a:solidFill>
            <a:effectLst/>
          </c:spPr>
          <c:dLbls>
            <c:numFmt formatCode="#,##0" sourceLinked="0"/>
            <c:txPr>
              <a:bodyPr/>
              <a:lstStyle/>
              <a:p>
                <a:pPr>
                  <a:defRPr sz="1200" b="1">
                    <a:solidFill>
                      <a:srgbClr val="002060"/>
                    </a:solidFill>
                    <a:latin typeface="Calibri" pitchFamily="34" charset="0"/>
                  </a:defRPr>
                </a:pPr>
                <a:endParaRPr lang="it-IT"/>
              </a:p>
            </c:txPr>
            <c:showVal val="1"/>
          </c:dLbls>
          <c:cat>
            <c:strRef>
              <c:f>Foglio1!$A$2:$A$7</c:f>
              <c:strCache>
                <c:ptCount val="6"/>
                <c:pt idx="0">
                  <c:v>Una carta acquisti per le famiglie in povertà estrema e con figli minori</c:v>
                </c:pt>
                <c:pt idx="1">
                  <c:v>La mensa scolastica gratuita per le famiglie in difficoltà</c:v>
                </c:pt>
                <c:pt idx="2">
                  <c:v>La garanzia di accesso agli asili nido, per le famiglie con i figli piccoli</c:v>
                </c:pt>
                <c:pt idx="3">
                  <c:v>L'apertura delle scuole tutto il giorno</c:v>
                </c:pt>
                <c:pt idx="4">
                  <c:v>Altro</c:v>
                </c:pt>
                <c:pt idx="5">
                  <c:v>Non sa</c:v>
                </c:pt>
              </c:strCache>
            </c:strRef>
          </c:cat>
          <c:val>
            <c:numRef>
              <c:f>Foglio1!$B$2:$B$7</c:f>
              <c:numCache>
                <c:formatCode>General</c:formatCode>
                <c:ptCount val="6"/>
                <c:pt idx="0">
                  <c:v>41.4</c:v>
                </c:pt>
                <c:pt idx="1">
                  <c:v>17.5</c:v>
                </c:pt>
                <c:pt idx="2">
                  <c:v>17.399999999999999</c:v>
                </c:pt>
                <c:pt idx="3">
                  <c:v>8.3000000000000007</c:v>
                </c:pt>
                <c:pt idx="4">
                  <c:v>9.9</c:v>
                </c:pt>
                <c:pt idx="5">
                  <c:v>5.6</c:v>
                </c:pt>
              </c:numCache>
            </c:numRef>
          </c:val>
        </c:ser>
        <c:ser>
          <c:idx val="1"/>
          <c:order val="1"/>
          <c:tx>
            <c:strRef>
              <c:f>Foglio1!$C$1</c:f>
              <c:strCache>
                <c:ptCount val="1"/>
                <c:pt idx="0">
                  <c:v>2014</c:v>
                </c:pt>
              </c:strCache>
            </c:strRef>
          </c:tx>
          <c:dLbls>
            <c:numFmt formatCode="#,##0" sourceLinked="0"/>
            <c:txPr>
              <a:bodyPr/>
              <a:lstStyle/>
              <a:p>
                <a:pPr>
                  <a:defRPr sz="1200" b="1" i="0" baseline="0"/>
                </a:pPr>
                <a:endParaRPr lang="it-IT"/>
              </a:p>
            </c:txPr>
            <c:showVal val="1"/>
          </c:dLbls>
          <c:cat>
            <c:strRef>
              <c:f>Foglio1!$A$2:$A$7</c:f>
              <c:strCache>
                <c:ptCount val="6"/>
                <c:pt idx="0">
                  <c:v>Una carta acquisti per le famiglie in povertà estrema e con figli minori</c:v>
                </c:pt>
                <c:pt idx="1">
                  <c:v>La mensa scolastica gratuita per le famiglie in difficoltà</c:v>
                </c:pt>
                <c:pt idx="2">
                  <c:v>La garanzia di accesso agli asili nido, per le famiglie con i figli piccoli</c:v>
                </c:pt>
                <c:pt idx="3">
                  <c:v>L'apertura delle scuole tutto il giorno</c:v>
                </c:pt>
                <c:pt idx="4">
                  <c:v>Altro</c:v>
                </c:pt>
                <c:pt idx="5">
                  <c:v>Non sa</c:v>
                </c:pt>
              </c:strCache>
            </c:strRef>
          </c:cat>
          <c:val>
            <c:numRef>
              <c:f>Foglio1!$C$2:$C$7</c:f>
              <c:numCache>
                <c:formatCode>General</c:formatCode>
                <c:ptCount val="6"/>
                <c:pt idx="0">
                  <c:v>48.1</c:v>
                </c:pt>
                <c:pt idx="1">
                  <c:v>15.3</c:v>
                </c:pt>
                <c:pt idx="2">
                  <c:v>11.4</c:v>
                </c:pt>
                <c:pt idx="3">
                  <c:v>5.0999999999999996</c:v>
                </c:pt>
                <c:pt idx="4">
                  <c:v>10.3</c:v>
                </c:pt>
                <c:pt idx="5">
                  <c:v>9.8000000000000007</c:v>
                </c:pt>
              </c:numCache>
            </c:numRef>
          </c:val>
        </c:ser>
        <c:axId val="166370688"/>
        <c:axId val="166380672"/>
      </c:barChart>
      <c:catAx>
        <c:axId val="166370688"/>
        <c:scaling>
          <c:orientation val="maxMin"/>
        </c:scaling>
        <c:axPos val="l"/>
        <c:numFmt formatCode="General" sourceLinked="1"/>
        <c:tickLblPos val="nextTo"/>
        <c:txPr>
          <a:bodyPr/>
          <a:lstStyle/>
          <a:p>
            <a:pPr>
              <a:defRPr sz="1000" b="0">
                <a:solidFill>
                  <a:srgbClr val="002060"/>
                </a:solidFill>
                <a:latin typeface="Calibri" pitchFamily="34" charset="0"/>
              </a:defRPr>
            </a:pPr>
            <a:endParaRPr lang="it-IT"/>
          </a:p>
        </c:txPr>
        <c:crossAx val="166380672"/>
        <c:crosses val="autoZero"/>
        <c:auto val="1"/>
        <c:lblAlgn val="ctr"/>
        <c:lblOffset val="100"/>
      </c:catAx>
      <c:valAx>
        <c:axId val="166380672"/>
        <c:scaling>
          <c:orientation val="minMax"/>
        </c:scaling>
        <c:delete val="1"/>
        <c:axPos val="t"/>
        <c:numFmt formatCode="General" sourceLinked="1"/>
        <c:tickLblPos val="none"/>
        <c:crossAx val="166370688"/>
        <c:crosses val="autoZero"/>
        <c:crossBetween val="between"/>
      </c:valAx>
      <c:spPr>
        <a:noFill/>
        <a:ln w="25400">
          <a:noFill/>
        </a:ln>
      </c:spPr>
    </c:plotArea>
    <c:plotVisOnly val="1"/>
  </c:chart>
  <c:spPr>
    <a:solidFill>
      <a:schemeClr val="bg1"/>
    </a:solidFill>
  </c:spPr>
  <c:txPr>
    <a:bodyPr/>
    <a:lstStyle/>
    <a:p>
      <a:pPr>
        <a:defRPr sz="1800"/>
      </a:pPr>
      <a:endParaRPr lang="it-IT"/>
    </a:p>
  </c:txPr>
  <c:externalData r:id="rId1"/>
</c:chartSpace>
</file>

<file path=ppt/charts/chart46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it-IT"/>
  <c:chart>
    <c:autoTitleDeleted val="1"/>
    <c:plotArea>
      <c:layout>
        <c:manualLayout>
          <c:layoutTarget val="inner"/>
          <c:xMode val="edge"/>
          <c:yMode val="edge"/>
          <c:x val="0.24819027921406411"/>
          <c:y val="0.12531561048249493"/>
          <c:w val="0.65253360910031022"/>
          <c:h val="0.87468438951750593"/>
        </c:manualLayout>
      </c:layout>
      <c:barChart>
        <c:barDir val="bar"/>
        <c:grouping val="percentStacked"/>
        <c:ser>
          <c:idx val="0"/>
          <c:order val="0"/>
          <c:tx>
            <c:strRef>
              <c:f>Sheet1!$B$1</c:f>
              <c:strCache>
                <c:ptCount val="1"/>
                <c:pt idx="0">
                  <c:v>Per niente soddisfatto</c:v>
                </c:pt>
              </c:strCache>
            </c:strRef>
          </c:tx>
          <c:spPr>
            <a:solidFill>
              <a:srgbClr val="FF0000"/>
            </a:solidFill>
          </c:spPr>
          <c:dLbls>
            <c:numFmt formatCode="#,##0" sourceLinked="0"/>
            <c:txPr>
              <a:bodyPr/>
              <a:lstStyle/>
              <a:p>
                <a:pPr>
                  <a:defRPr sz="1200">
                    <a:solidFill>
                      <a:schemeClr val="bg1"/>
                    </a:solidFill>
                    <a:latin typeface="+mj-lt"/>
                  </a:defRPr>
                </a:pPr>
                <a:endParaRPr lang="it-IT"/>
              </a:p>
            </c:txPr>
            <c:showVal val="1"/>
          </c:dLbls>
          <c:cat>
            <c:strRef>
              <c:f>Sheet1!$A$2:$A$3</c:f>
              <c:strCache>
                <c:ptCount val="2"/>
                <c:pt idx="0">
                  <c:v>GENITORI (1487)</c:v>
                </c:pt>
                <c:pt idx="1">
                  <c:v>FIGLI (401)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6.8</c:v>
                </c:pt>
                <c:pt idx="1">
                  <c:v>4.5999999999999996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Poco soddisfatto</c:v>
                </c:pt>
              </c:strCache>
            </c:strRef>
          </c:tx>
          <c:spPr>
            <a:solidFill>
              <a:schemeClr val="accent2">
                <a:lumMod val="60000"/>
                <a:lumOff val="40000"/>
              </a:schemeClr>
            </a:solidFill>
          </c:spPr>
          <c:dLbls>
            <c:numFmt formatCode="#,##0" sourceLinked="0"/>
            <c:txPr>
              <a:bodyPr/>
              <a:lstStyle/>
              <a:p>
                <a:pPr>
                  <a:defRPr sz="1200">
                    <a:solidFill>
                      <a:srgbClr val="002060"/>
                    </a:solidFill>
                    <a:latin typeface="+mj-lt"/>
                  </a:defRPr>
                </a:pPr>
                <a:endParaRPr lang="it-IT"/>
              </a:p>
            </c:txPr>
            <c:showVal val="1"/>
          </c:dLbls>
          <c:cat>
            <c:strRef>
              <c:f>Sheet1!$A$2:$A$3</c:f>
              <c:strCache>
                <c:ptCount val="2"/>
                <c:pt idx="0">
                  <c:v>GENITORI (1487)</c:v>
                </c:pt>
                <c:pt idx="1">
                  <c:v>FIGLI (401)</c:v>
                </c:pt>
              </c:strCache>
            </c:strRef>
          </c:cat>
          <c:val>
            <c:numRef>
              <c:f>Sheet1!$C$2:$C$3</c:f>
              <c:numCache>
                <c:formatCode>General</c:formatCode>
                <c:ptCount val="2"/>
                <c:pt idx="0">
                  <c:v>32.700000000000003</c:v>
                </c:pt>
                <c:pt idx="1">
                  <c:v>17.5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Abbastanza soddisfatto</c:v>
                </c:pt>
              </c:strCache>
            </c:strRef>
          </c:tx>
          <c:spPr>
            <a:solidFill>
              <a:srgbClr val="92D050"/>
            </a:solidFill>
          </c:spPr>
          <c:dLbls>
            <c:numFmt formatCode="#,##0" sourceLinked="0"/>
            <c:txPr>
              <a:bodyPr/>
              <a:lstStyle/>
              <a:p>
                <a:pPr>
                  <a:defRPr sz="1200">
                    <a:latin typeface="+mj-lt"/>
                  </a:defRPr>
                </a:pPr>
                <a:endParaRPr lang="it-IT"/>
              </a:p>
            </c:txPr>
            <c:showVal val="1"/>
          </c:dLbls>
          <c:cat>
            <c:strRef>
              <c:f>Sheet1!$A$2:$A$3</c:f>
              <c:strCache>
                <c:ptCount val="2"/>
                <c:pt idx="0">
                  <c:v>GENITORI (1487)</c:v>
                </c:pt>
                <c:pt idx="1">
                  <c:v>FIGLI (401)</c:v>
                </c:pt>
              </c:strCache>
            </c:strRef>
          </c:cat>
          <c:val>
            <c:numRef>
              <c:f>Sheet1!$D$2:$D$3</c:f>
              <c:numCache>
                <c:formatCode>General</c:formatCode>
                <c:ptCount val="2"/>
                <c:pt idx="0">
                  <c:v>50.9</c:v>
                </c:pt>
                <c:pt idx="1">
                  <c:v>55.4</c:v>
                </c:pt>
              </c:numCache>
            </c:numRef>
          </c:val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Molto soddisfatto</c:v>
                </c:pt>
              </c:strCache>
            </c:strRef>
          </c:tx>
          <c:dLbls>
            <c:numFmt formatCode="#,##0" sourceLinked="0"/>
            <c:txPr>
              <a:bodyPr/>
              <a:lstStyle/>
              <a:p>
                <a:pPr>
                  <a:defRPr sz="1200">
                    <a:solidFill>
                      <a:schemeClr val="bg1"/>
                    </a:solidFill>
                    <a:latin typeface="+mj-lt"/>
                  </a:defRPr>
                </a:pPr>
                <a:endParaRPr lang="it-IT"/>
              </a:p>
            </c:txPr>
            <c:showVal val="1"/>
          </c:dLbls>
          <c:cat>
            <c:strRef>
              <c:f>Sheet1!$A$2:$A$3</c:f>
              <c:strCache>
                <c:ptCount val="2"/>
                <c:pt idx="0">
                  <c:v>GENITORI (1487)</c:v>
                </c:pt>
                <c:pt idx="1">
                  <c:v>FIGLI (401)</c:v>
                </c:pt>
              </c:strCache>
            </c:strRef>
          </c:cat>
          <c:val>
            <c:numRef>
              <c:f>Sheet1!$E$2:$E$3</c:f>
              <c:numCache>
                <c:formatCode>General</c:formatCode>
                <c:ptCount val="2"/>
                <c:pt idx="0">
                  <c:v>9.4</c:v>
                </c:pt>
                <c:pt idx="1">
                  <c:v>22.4</c:v>
                </c:pt>
              </c:numCache>
            </c:numRef>
          </c:val>
        </c:ser>
        <c:dLbls>
          <c:showVal val="1"/>
        </c:dLbls>
        <c:gapWidth val="80"/>
        <c:overlap val="100"/>
        <c:axId val="85371904"/>
        <c:axId val="85377792"/>
      </c:barChart>
      <c:catAx>
        <c:axId val="85371904"/>
        <c:scaling>
          <c:orientation val="maxMin"/>
        </c:scaling>
        <c:axPos val="l"/>
        <c:numFmt formatCode="General" sourceLinked="1"/>
        <c:tickLblPos val="nextTo"/>
        <c:spPr>
          <a:ln w="2382">
            <a:solidFill>
              <a:schemeClr val="tx1"/>
            </a:solidFill>
            <a:prstDash val="solid"/>
          </a:ln>
        </c:spPr>
        <c:txPr>
          <a:bodyPr rot="0" vert="horz"/>
          <a:lstStyle/>
          <a:p>
            <a:pPr>
              <a:defRPr sz="1200" b="0" i="0" u="none" strike="noStrike" baseline="0">
                <a:solidFill>
                  <a:srgbClr val="002060"/>
                </a:solidFill>
                <a:latin typeface="+mj-lt"/>
                <a:ea typeface="Arial"/>
                <a:cs typeface="Arial"/>
              </a:defRPr>
            </a:pPr>
            <a:endParaRPr lang="it-IT"/>
          </a:p>
        </c:txPr>
        <c:crossAx val="85377792"/>
        <c:crosses val="autoZero"/>
        <c:auto val="1"/>
        <c:lblAlgn val="ctr"/>
        <c:lblOffset val="100"/>
        <c:tickLblSkip val="1"/>
        <c:tickMarkSkip val="1"/>
      </c:catAx>
      <c:valAx>
        <c:axId val="85377792"/>
        <c:scaling>
          <c:orientation val="minMax"/>
        </c:scaling>
        <c:delete val="1"/>
        <c:axPos val="t"/>
        <c:numFmt formatCode="0%" sourceLinked="1"/>
        <c:tickLblPos val="none"/>
        <c:crossAx val="85371904"/>
        <c:crosses val="autoZero"/>
        <c:crossBetween val="between"/>
      </c:valAx>
      <c:spPr>
        <a:noFill/>
        <a:ln w="19052">
          <a:noFill/>
        </a:ln>
      </c:spPr>
    </c:plotArea>
    <c:legend>
      <c:legendPos val="r"/>
      <c:layout>
        <c:manualLayout>
          <c:xMode val="edge"/>
          <c:yMode val="edge"/>
          <c:x val="0.26916215906588231"/>
          <c:y val="6.762689347080092E-2"/>
          <c:w val="0.66612603439438811"/>
          <c:h val="0.10881262073109478"/>
        </c:manualLayout>
      </c:layout>
      <c:spPr>
        <a:noFill/>
        <a:ln w="19052">
          <a:noFill/>
        </a:ln>
      </c:spPr>
      <c:txPr>
        <a:bodyPr/>
        <a:lstStyle/>
        <a:p>
          <a:pPr>
            <a:defRPr sz="1200" b="0" i="0" u="none" strike="noStrike" baseline="0">
              <a:solidFill>
                <a:srgbClr val="002060"/>
              </a:solidFill>
              <a:latin typeface="+mj-lt"/>
              <a:ea typeface="Arial"/>
              <a:cs typeface="Arial"/>
            </a:defRPr>
          </a:pPr>
          <a:endParaRPr lang="it-IT"/>
        </a:p>
      </c:txPr>
    </c:legend>
    <c:plotVisOnly val="1"/>
    <c:dispBlanksAs val="gap"/>
  </c:chart>
  <c:spPr>
    <a:noFill/>
    <a:ln>
      <a:noFill/>
    </a:ln>
  </c:spPr>
  <c:txPr>
    <a:bodyPr/>
    <a:lstStyle/>
    <a:p>
      <a:pPr>
        <a:defRPr sz="1388" b="1" i="0" u="none" strike="noStrike" baseline="0">
          <a:solidFill>
            <a:schemeClr val="tx1"/>
          </a:solidFill>
          <a:latin typeface="Tahoma"/>
          <a:ea typeface="Tahoma"/>
          <a:cs typeface="Tahoma"/>
        </a:defRPr>
      </a:pPr>
      <a:endParaRPr lang="it-IT"/>
    </a:p>
  </c:txPr>
  <c:externalData r:id="rId1"/>
</c:chartSpace>
</file>

<file path=ppt/charts/chart4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it-IT"/>
  <c:chart>
    <c:autoTitleDeleted val="1"/>
    <c:plotArea>
      <c:layout>
        <c:manualLayout>
          <c:layoutTarget val="inner"/>
          <c:xMode val="edge"/>
          <c:yMode val="edge"/>
          <c:x val="0.33674175091656483"/>
          <c:y val="1.4991004085965761E-2"/>
          <c:w val="0.58640643463857944"/>
          <c:h val="0.93396007696675676"/>
        </c:manualLayout>
      </c:layout>
      <c:barChart>
        <c:barDir val="bar"/>
        <c:grouping val="clustered"/>
        <c:ser>
          <c:idx val="0"/>
          <c:order val="0"/>
          <c:tx>
            <c:strRef>
              <c:f>Foglio1!$B$1</c:f>
              <c:strCache>
                <c:ptCount val="1"/>
                <c:pt idx="0">
                  <c:v>2013</c:v>
                </c:pt>
              </c:strCache>
            </c:strRef>
          </c:tx>
          <c:spPr>
            <a:solidFill>
              <a:srgbClr val="F09C06"/>
            </a:solidFill>
            <a:effectLst/>
          </c:spPr>
          <c:dLbls>
            <c:numFmt formatCode="#,##0" sourceLinked="0"/>
            <c:txPr>
              <a:bodyPr/>
              <a:lstStyle/>
              <a:p>
                <a:pPr>
                  <a:defRPr sz="1200" b="1">
                    <a:solidFill>
                      <a:srgbClr val="002060"/>
                    </a:solidFill>
                    <a:latin typeface="Calibri" pitchFamily="34" charset="0"/>
                  </a:defRPr>
                </a:pPr>
                <a:endParaRPr lang="it-IT"/>
              </a:p>
            </c:txPr>
            <c:showVal val="1"/>
          </c:dLbls>
          <c:cat>
            <c:strRef>
              <c:f>Foglio1!$A$2:$A$9</c:f>
              <c:strCache>
                <c:ptCount val="8"/>
                <c:pt idx="0">
                  <c:v>Una zona con servizi migliori per i giovani</c:v>
                </c:pt>
                <c:pt idx="1">
                  <c:v>Una città/un paese con un’aria più sana/ meno inquinamento</c:v>
                </c:pt>
                <c:pt idx="2">
                  <c:v>Un’altra nazione</c:v>
                </c:pt>
                <c:pt idx="3">
                  <c:v>Una casa più grande</c:v>
                </c:pt>
                <c:pt idx="4">
                  <c:v>Un quartiere / una città più verde</c:v>
                </c:pt>
                <c:pt idx="5">
                  <c:v>Una zona più tranquilla e sicura</c:v>
                </c:pt>
                <c:pt idx="6">
                  <c:v>Una città più grande</c:v>
                </c:pt>
                <c:pt idx="7">
                  <c:v>Una città/ un paese più piccolo</c:v>
                </c:pt>
              </c:strCache>
            </c:strRef>
          </c:cat>
          <c:val>
            <c:numRef>
              <c:f>Foglio1!$B$2:$B$9</c:f>
              <c:numCache>
                <c:formatCode>General</c:formatCode>
                <c:ptCount val="8"/>
                <c:pt idx="0">
                  <c:v>63.5</c:v>
                </c:pt>
                <c:pt idx="1">
                  <c:v>28.4</c:v>
                </c:pt>
                <c:pt idx="2">
                  <c:v>24.7</c:v>
                </c:pt>
                <c:pt idx="3">
                  <c:v>22.5</c:v>
                </c:pt>
                <c:pt idx="4">
                  <c:v>21.2</c:v>
                </c:pt>
                <c:pt idx="5">
                  <c:v>21.2</c:v>
                </c:pt>
                <c:pt idx="6">
                  <c:v>14.6</c:v>
                </c:pt>
                <c:pt idx="7">
                  <c:v>3.8</c:v>
                </c:pt>
              </c:numCache>
            </c:numRef>
          </c:val>
        </c:ser>
        <c:axId val="168108800"/>
        <c:axId val="168110336"/>
      </c:barChart>
      <c:catAx>
        <c:axId val="168108800"/>
        <c:scaling>
          <c:orientation val="maxMin"/>
        </c:scaling>
        <c:axPos val="l"/>
        <c:numFmt formatCode="General" sourceLinked="1"/>
        <c:tickLblPos val="nextTo"/>
        <c:txPr>
          <a:bodyPr/>
          <a:lstStyle/>
          <a:p>
            <a:pPr>
              <a:defRPr sz="1000" b="0">
                <a:solidFill>
                  <a:srgbClr val="002060"/>
                </a:solidFill>
                <a:latin typeface="Calibri" pitchFamily="34" charset="0"/>
              </a:defRPr>
            </a:pPr>
            <a:endParaRPr lang="it-IT"/>
          </a:p>
        </c:txPr>
        <c:crossAx val="168110336"/>
        <c:crosses val="autoZero"/>
        <c:auto val="1"/>
        <c:lblAlgn val="ctr"/>
        <c:lblOffset val="100"/>
      </c:catAx>
      <c:valAx>
        <c:axId val="168110336"/>
        <c:scaling>
          <c:orientation val="minMax"/>
        </c:scaling>
        <c:delete val="1"/>
        <c:axPos val="t"/>
        <c:numFmt formatCode="General" sourceLinked="1"/>
        <c:tickLblPos val="none"/>
        <c:crossAx val="168108800"/>
        <c:crosses val="autoZero"/>
        <c:crossBetween val="between"/>
      </c:valAx>
      <c:spPr>
        <a:noFill/>
        <a:ln w="25400">
          <a:noFill/>
        </a:ln>
      </c:spPr>
    </c:plotArea>
    <c:plotVisOnly val="1"/>
  </c:chart>
  <c:spPr>
    <a:solidFill>
      <a:schemeClr val="bg1"/>
    </a:solidFill>
  </c:spPr>
  <c:txPr>
    <a:bodyPr/>
    <a:lstStyle/>
    <a:p>
      <a:pPr>
        <a:defRPr sz="1800"/>
      </a:pPr>
      <a:endParaRPr lang="it-IT"/>
    </a:p>
  </c:txPr>
  <c:externalData r:id="rId1"/>
</c:chartSpace>
</file>

<file path=ppt/charts/chart4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it-IT"/>
  <c:chart>
    <c:autoTitleDeleted val="1"/>
    <c:plotArea>
      <c:layout>
        <c:manualLayout>
          <c:layoutTarget val="inner"/>
          <c:xMode val="edge"/>
          <c:yMode val="edge"/>
          <c:x val="0.33674175091656483"/>
          <c:y val="1.4991004085965761E-2"/>
          <c:w val="0.58640643463857967"/>
          <c:h val="0.93396007696675676"/>
        </c:manualLayout>
      </c:layout>
      <c:barChart>
        <c:barDir val="bar"/>
        <c:grouping val="clustered"/>
        <c:ser>
          <c:idx val="0"/>
          <c:order val="0"/>
          <c:tx>
            <c:strRef>
              <c:f>Foglio1!$B$1</c:f>
              <c:strCache>
                <c:ptCount val="1"/>
                <c:pt idx="0">
                  <c:v>2013</c:v>
                </c:pt>
              </c:strCache>
            </c:strRef>
          </c:tx>
          <c:spPr>
            <a:solidFill>
              <a:srgbClr val="009999"/>
            </a:solidFill>
            <a:effectLst/>
          </c:spPr>
          <c:dLbls>
            <c:numFmt formatCode="#,##0" sourceLinked="0"/>
            <c:txPr>
              <a:bodyPr/>
              <a:lstStyle/>
              <a:p>
                <a:pPr>
                  <a:defRPr sz="1200" b="1">
                    <a:solidFill>
                      <a:srgbClr val="002060"/>
                    </a:solidFill>
                    <a:latin typeface="Calibri" pitchFamily="34" charset="0"/>
                  </a:defRPr>
                </a:pPr>
                <a:endParaRPr lang="it-IT"/>
              </a:p>
            </c:txPr>
            <c:showVal val="1"/>
          </c:dLbls>
          <c:cat>
            <c:strRef>
              <c:f>Foglio1!$A$2:$A$10</c:f>
              <c:strCache>
                <c:ptCount val="9"/>
                <c:pt idx="0">
                  <c:v>Una zona con servizi migliori per i giovani</c:v>
                </c:pt>
                <c:pt idx="1">
                  <c:v>Un’altra nazione</c:v>
                </c:pt>
                <c:pt idx="2">
                  <c:v>Una città/un paese con un’aria più sana/ meno inquinamento</c:v>
                </c:pt>
                <c:pt idx="3">
                  <c:v>Una casa più grande</c:v>
                </c:pt>
                <c:pt idx="4">
                  <c:v>Una zona più tranquilla e sicura</c:v>
                </c:pt>
                <c:pt idx="5">
                  <c:v>Un quartiere / una città più verde</c:v>
                </c:pt>
                <c:pt idx="6">
                  <c:v>Una città più grande</c:v>
                </c:pt>
                <c:pt idx="7">
                  <c:v>Una città/ un paese più piccolo</c:v>
                </c:pt>
                <c:pt idx="8">
                  <c:v>Nessuno di questi</c:v>
                </c:pt>
              </c:strCache>
            </c:strRef>
          </c:cat>
          <c:val>
            <c:numRef>
              <c:f>Foglio1!$B$2:$B$10</c:f>
              <c:numCache>
                <c:formatCode>General</c:formatCode>
                <c:ptCount val="9"/>
                <c:pt idx="0">
                  <c:v>41.6</c:v>
                </c:pt>
                <c:pt idx="1">
                  <c:v>23.3</c:v>
                </c:pt>
                <c:pt idx="2">
                  <c:v>22.3</c:v>
                </c:pt>
                <c:pt idx="3">
                  <c:v>21.1</c:v>
                </c:pt>
                <c:pt idx="4">
                  <c:v>16.399999999999999</c:v>
                </c:pt>
                <c:pt idx="5">
                  <c:v>14</c:v>
                </c:pt>
                <c:pt idx="6">
                  <c:v>3.8</c:v>
                </c:pt>
                <c:pt idx="7">
                  <c:v>3.1</c:v>
                </c:pt>
                <c:pt idx="8">
                  <c:v>6.8</c:v>
                </c:pt>
              </c:numCache>
            </c:numRef>
          </c:val>
        </c:ser>
        <c:ser>
          <c:idx val="1"/>
          <c:order val="1"/>
          <c:tx>
            <c:strRef>
              <c:f>Foglio1!$C$1</c:f>
              <c:strCache>
                <c:ptCount val="1"/>
                <c:pt idx="0">
                  <c:v>gen</c:v>
                </c:pt>
              </c:strCache>
            </c:strRef>
          </c:tx>
          <c:dLbls>
            <c:numFmt formatCode="#,##0" sourceLinked="0"/>
            <c:txPr>
              <a:bodyPr/>
              <a:lstStyle/>
              <a:p>
                <a:pPr>
                  <a:defRPr sz="1200" b="1" i="0" baseline="0"/>
                </a:pPr>
                <a:endParaRPr lang="it-IT"/>
              </a:p>
            </c:txPr>
            <c:showVal val="1"/>
          </c:dLbls>
          <c:cat>
            <c:strRef>
              <c:f>Foglio1!$A$2:$A$10</c:f>
              <c:strCache>
                <c:ptCount val="9"/>
                <c:pt idx="0">
                  <c:v>Una zona con servizi migliori per i giovani</c:v>
                </c:pt>
                <c:pt idx="1">
                  <c:v>Un’altra nazione</c:v>
                </c:pt>
                <c:pt idx="2">
                  <c:v>Una città/un paese con un’aria più sana/ meno inquinamento</c:v>
                </c:pt>
                <c:pt idx="3">
                  <c:v>Una casa più grande</c:v>
                </c:pt>
                <c:pt idx="4">
                  <c:v>Una zona più tranquilla e sicura</c:v>
                </c:pt>
                <c:pt idx="5">
                  <c:v>Un quartiere / una città più verde</c:v>
                </c:pt>
                <c:pt idx="6">
                  <c:v>Una città più grande</c:v>
                </c:pt>
                <c:pt idx="7">
                  <c:v>Una città/ un paese più piccolo</c:v>
                </c:pt>
                <c:pt idx="8">
                  <c:v>Nessuno di questi</c:v>
                </c:pt>
              </c:strCache>
            </c:strRef>
          </c:cat>
          <c:val>
            <c:numRef>
              <c:f>Foglio1!$C$2:$C$10</c:f>
              <c:numCache>
                <c:formatCode>General</c:formatCode>
                <c:ptCount val="9"/>
                <c:pt idx="0">
                  <c:v>46.3</c:v>
                </c:pt>
                <c:pt idx="1">
                  <c:v>24.9</c:v>
                </c:pt>
                <c:pt idx="2">
                  <c:v>19.899999999999999</c:v>
                </c:pt>
                <c:pt idx="3">
                  <c:v>19.600000000000001</c:v>
                </c:pt>
                <c:pt idx="4">
                  <c:v>15.2</c:v>
                </c:pt>
                <c:pt idx="5">
                  <c:v>9.2000000000000011</c:v>
                </c:pt>
                <c:pt idx="6">
                  <c:v>4.5999999999999996</c:v>
                </c:pt>
                <c:pt idx="7">
                  <c:v>4</c:v>
                </c:pt>
                <c:pt idx="8">
                  <c:v>7.7</c:v>
                </c:pt>
              </c:numCache>
            </c:numRef>
          </c:val>
        </c:ser>
        <c:axId val="168340480"/>
        <c:axId val="168350464"/>
      </c:barChart>
      <c:catAx>
        <c:axId val="168340480"/>
        <c:scaling>
          <c:orientation val="maxMin"/>
        </c:scaling>
        <c:axPos val="l"/>
        <c:numFmt formatCode="General" sourceLinked="1"/>
        <c:tickLblPos val="nextTo"/>
        <c:txPr>
          <a:bodyPr/>
          <a:lstStyle/>
          <a:p>
            <a:pPr>
              <a:defRPr sz="1000" b="0">
                <a:solidFill>
                  <a:srgbClr val="002060"/>
                </a:solidFill>
                <a:latin typeface="Calibri" pitchFamily="34" charset="0"/>
              </a:defRPr>
            </a:pPr>
            <a:endParaRPr lang="it-IT"/>
          </a:p>
        </c:txPr>
        <c:crossAx val="168350464"/>
        <c:crosses val="autoZero"/>
        <c:auto val="1"/>
        <c:lblAlgn val="ctr"/>
        <c:lblOffset val="100"/>
      </c:catAx>
      <c:valAx>
        <c:axId val="168350464"/>
        <c:scaling>
          <c:orientation val="minMax"/>
        </c:scaling>
        <c:delete val="1"/>
        <c:axPos val="t"/>
        <c:numFmt formatCode="General" sourceLinked="1"/>
        <c:tickLblPos val="none"/>
        <c:crossAx val="168340480"/>
        <c:crosses val="autoZero"/>
        <c:crossBetween val="between"/>
      </c:valAx>
      <c:spPr>
        <a:noFill/>
        <a:ln w="25400">
          <a:noFill/>
        </a:ln>
      </c:spPr>
    </c:plotArea>
    <c:plotVisOnly val="1"/>
  </c:chart>
  <c:spPr>
    <a:solidFill>
      <a:schemeClr val="bg1"/>
    </a:solidFill>
  </c:spPr>
  <c:txPr>
    <a:bodyPr/>
    <a:lstStyle/>
    <a:p>
      <a:pPr>
        <a:defRPr sz="1800"/>
      </a:pPr>
      <a:endParaRPr lang="it-IT"/>
    </a:p>
  </c:txPr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it-IT"/>
  <c:chart>
    <c:autoTitleDeleted val="1"/>
    <c:plotArea>
      <c:layout>
        <c:manualLayout>
          <c:layoutTarget val="inner"/>
          <c:xMode val="edge"/>
          <c:yMode val="edge"/>
          <c:x val="0.24195262620567737"/>
          <c:y val="2.7213459591405288E-2"/>
          <c:w val="0.61593265729044688"/>
          <c:h val="0.9498739558038527"/>
        </c:manualLayout>
      </c:layout>
      <c:barChart>
        <c:barDir val="bar"/>
        <c:grouping val="clustered"/>
        <c:ser>
          <c:idx val="0"/>
          <c:order val="0"/>
          <c:tx>
            <c:strRef>
              <c:f>Foglio1!$B$1</c:f>
              <c:strCache>
                <c:ptCount val="1"/>
                <c:pt idx="0">
                  <c:v>Area</c:v>
                </c:pt>
              </c:strCache>
            </c:strRef>
          </c:tx>
          <c:spPr>
            <a:solidFill>
              <a:srgbClr val="002060"/>
            </a:solidFill>
            <a:effectLst>
              <a:outerShdw blurRad="50800" dist="50800" dir="5400000" algn="ctr" rotWithShape="0">
                <a:schemeClr val="bg1">
                  <a:lumMod val="75000"/>
                </a:schemeClr>
              </a:outerShdw>
            </a:effectLst>
          </c:spPr>
          <c:dLbls>
            <c:numFmt formatCode="#,##0" sourceLinked="0"/>
            <c:txPr>
              <a:bodyPr/>
              <a:lstStyle/>
              <a:p>
                <a:pPr>
                  <a:defRPr sz="1400" b="1">
                    <a:solidFill>
                      <a:srgbClr val="002060"/>
                    </a:solidFill>
                    <a:latin typeface="Calibri" pitchFamily="34" charset="0"/>
                  </a:defRPr>
                </a:pPr>
                <a:endParaRPr lang="it-IT"/>
              </a:p>
            </c:txPr>
            <c:showVal val="1"/>
          </c:dLbls>
          <c:cat>
            <c:strRef>
              <c:f>Foglio1!$A$2:$A$6</c:f>
              <c:strCache>
                <c:ptCount val="5"/>
                <c:pt idx="0">
                  <c:v>1 figlio</c:v>
                </c:pt>
                <c:pt idx="1">
                  <c:v>2 figli</c:v>
                </c:pt>
                <c:pt idx="2">
                  <c:v>3 figli</c:v>
                </c:pt>
                <c:pt idx="3">
                  <c:v>4 figli</c:v>
                </c:pt>
                <c:pt idx="4">
                  <c:v>5 figli o più</c:v>
                </c:pt>
              </c:strCache>
            </c:strRef>
          </c:cat>
          <c:val>
            <c:numRef>
              <c:f>Foglio1!$B$2:$B$6</c:f>
              <c:numCache>
                <c:formatCode>General</c:formatCode>
                <c:ptCount val="5"/>
                <c:pt idx="0">
                  <c:v>41.6</c:v>
                </c:pt>
                <c:pt idx="1">
                  <c:v>44.8</c:v>
                </c:pt>
                <c:pt idx="2">
                  <c:v>11.7</c:v>
                </c:pt>
                <c:pt idx="3">
                  <c:v>1.4</c:v>
                </c:pt>
              </c:numCache>
            </c:numRef>
          </c:val>
        </c:ser>
        <c:axId val="80486400"/>
        <c:axId val="80488320"/>
      </c:barChart>
      <c:catAx>
        <c:axId val="80486400"/>
        <c:scaling>
          <c:orientation val="maxMin"/>
        </c:scaling>
        <c:axPos val="l"/>
        <c:numFmt formatCode="General" sourceLinked="1"/>
        <c:tickLblPos val="nextTo"/>
        <c:txPr>
          <a:bodyPr/>
          <a:lstStyle/>
          <a:p>
            <a:pPr>
              <a:defRPr sz="1100" b="1">
                <a:solidFill>
                  <a:srgbClr val="002060"/>
                </a:solidFill>
                <a:latin typeface="Calibri" pitchFamily="34" charset="0"/>
              </a:defRPr>
            </a:pPr>
            <a:endParaRPr lang="it-IT"/>
          </a:p>
        </c:txPr>
        <c:crossAx val="80488320"/>
        <c:crosses val="autoZero"/>
        <c:auto val="1"/>
        <c:lblAlgn val="ctr"/>
        <c:lblOffset val="100"/>
      </c:catAx>
      <c:valAx>
        <c:axId val="80488320"/>
        <c:scaling>
          <c:orientation val="minMax"/>
        </c:scaling>
        <c:delete val="1"/>
        <c:axPos val="t"/>
        <c:numFmt formatCode="General" sourceLinked="1"/>
        <c:tickLblPos val="none"/>
        <c:crossAx val="80486400"/>
        <c:crosses val="autoZero"/>
        <c:crossBetween val="between"/>
      </c:valAx>
      <c:spPr>
        <a:noFill/>
        <a:ln w="25400">
          <a:noFill/>
        </a:ln>
      </c:spPr>
    </c:plotArea>
    <c:plotVisOnly val="1"/>
  </c:chart>
  <c:txPr>
    <a:bodyPr/>
    <a:lstStyle/>
    <a:p>
      <a:pPr>
        <a:defRPr sz="1800"/>
      </a:pPr>
      <a:endParaRPr lang="it-IT"/>
    </a:p>
  </c:txPr>
  <c:externalData r:id="rId1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it-IT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Foglio1!$B$1</c:f>
              <c:strCache>
                <c:ptCount val="1"/>
                <c:pt idx="0">
                  <c:v>Età</c:v>
                </c:pt>
              </c:strCache>
            </c:strRef>
          </c:tx>
          <c:spPr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dLbls>
            <c:numFmt formatCode="#,##0" sourceLinked="0"/>
            <c:txPr>
              <a:bodyPr/>
              <a:lstStyle/>
              <a:p>
                <a:pPr>
                  <a:defRPr sz="1400" b="1">
                    <a:solidFill>
                      <a:srgbClr val="002060"/>
                    </a:solidFill>
                  </a:defRPr>
                </a:pPr>
                <a:endParaRPr lang="it-IT"/>
              </a:p>
            </c:txPr>
            <c:showVal val="1"/>
          </c:dLbls>
          <c:cat>
            <c:strRef>
              <c:f>Foglio1!$A$2:$A$5</c:f>
              <c:strCache>
                <c:ptCount val="4"/>
                <c:pt idx="0">
                  <c:v>Da  1 a  5 anni</c:v>
                </c:pt>
                <c:pt idx="1">
                  <c:v>Da  6 a 10 anni</c:v>
                </c:pt>
                <c:pt idx="2">
                  <c:v>Da 11 a 13 anni</c:v>
                </c:pt>
                <c:pt idx="3">
                  <c:v>Da 14 a 18 anni</c:v>
                </c:pt>
              </c:strCache>
            </c:strRef>
          </c:cat>
          <c:val>
            <c:numRef>
              <c:f>Foglio1!$B$2:$B$5</c:f>
              <c:numCache>
                <c:formatCode>General</c:formatCode>
                <c:ptCount val="4"/>
                <c:pt idx="0">
                  <c:v>51.1</c:v>
                </c:pt>
                <c:pt idx="1">
                  <c:v>40.700000000000003</c:v>
                </c:pt>
                <c:pt idx="2">
                  <c:v>22.3</c:v>
                </c:pt>
                <c:pt idx="3">
                  <c:v>26.6</c:v>
                </c:pt>
              </c:numCache>
            </c:numRef>
          </c:val>
        </c:ser>
        <c:axId val="82661760"/>
        <c:axId val="82663296"/>
      </c:barChart>
      <c:catAx>
        <c:axId val="82661760"/>
        <c:scaling>
          <c:orientation val="minMax"/>
        </c:scaling>
        <c:axPos val="b"/>
        <c:tickLblPos val="nextTo"/>
        <c:txPr>
          <a:bodyPr/>
          <a:lstStyle/>
          <a:p>
            <a:pPr>
              <a:defRPr sz="1100" b="1">
                <a:solidFill>
                  <a:srgbClr val="002060"/>
                </a:solidFill>
              </a:defRPr>
            </a:pPr>
            <a:endParaRPr lang="it-IT"/>
          </a:p>
        </c:txPr>
        <c:crossAx val="82663296"/>
        <c:crosses val="autoZero"/>
        <c:auto val="1"/>
        <c:lblAlgn val="ctr"/>
        <c:lblOffset val="100"/>
      </c:catAx>
      <c:valAx>
        <c:axId val="82663296"/>
        <c:scaling>
          <c:orientation val="minMax"/>
        </c:scaling>
        <c:delete val="1"/>
        <c:axPos val="l"/>
        <c:numFmt formatCode="General" sourceLinked="1"/>
        <c:tickLblPos val="none"/>
        <c:crossAx val="82661760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it-IT"/>
    </a:p>
  </c:txPr>
  <c:externalData r:id="rId1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it-IT"/>
  <c:chart>
    <c:autoTitleDeleted val="1"/>
    <c:plotArea>
      <c:layout>
        <c:manualLayout>
          <c:layoutTarget val="inner"/>
          <c:xMode val="edge"/>
          <c:yMode val="edge"/>
          <c:x val="0.42582709486180226"/>
          <c:y val="2.7213459591405271E-2"/>
          <c:w val="0.57417290513819974"/>
          <c:h val="0.94943649672000252"/>
        </c:manualLayout>
      </c:layout>
      <c:barChart>
        <c:barDir val="bar"/>
        <c:grouping val="clustered"/>
        <c:ser>
          <c:idx val="0"/>
          <c:order val="0"/>
          <c:tx>
            <c:strRef>
              <c:f>Foglio1!$B$1</c:f>
              <c:strCache>
                <c:ptCount val="1"/>
                <c:pt idx="0">
                  <c:v>totale</c:v>
                </c:pt>
              </c:strCache>
            </c:strRef>
          </c:tx>
          <c:spPr>
            <a:solidFill>
              <a:srgbClr val="002060"/>
            </a:solidFill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c:spPr>
          <c:dLbls>
            <c:numFmt formatCode="#,##0" sourceLinked="0"/>
            <c:txPr>
              <a:bodyPr/>
              <a:lstStyle/>
              <a:p>
                <a:pPr>
                  <a:defRPr sz="1000" b="1">
                    <a:solidFill>
                      <a:srgbClr val="002060"/>
                    </a:solidFill>
                    <a:latin typeface="Calibri" pitchFamily="34" charset="0"/>
                  </a:defRPr>
                </a:pPr>
                <a:endParaRPr lang="it-IT"/>
              </a:p>
            </c:txPr>
            <c:showVal val="1"/>
          </c:dLbls>
          <c:cat>
            <c:strRef>
              <c:f>Foglio1!$A$2:$A$7</c:f>
              <c:strCache>
                <c:ptCount val="6"/>
                <c:pt idx="0">
                  <c:v>Non vanno a scuola</c:v>
                </c:pt>
                <c:pt idx="1">
                  <c:v>Scuola materna</c:v>
                </c:pt>
                <c:pt idx="2">
                  <c:v>Scuola elementare</c:v>
                </c:pt>
                <c:pt idx="3">
                  <c:v>Scuola media</c:v>
                </c:pt>
                <c:pt idx="4">
                  <c:v>Biennio scuola superiore</c:v>
                </c:pt>
                <c:pt idx="5">
                  <c:v>Triennio scuola superiore/università</c:v>
                </c:pt>
              </c:strCache>
            </c:strRef>
          </c:cat>
          <c:val>
            <c:numRef>
              <c:f>Foglio1!$B$2:$B$7</c:f>
              <c:numCache>
                <c:formatCode>General</c:formatCode>
                <c:ptCount val="6"/>
                <c:pt idx="0">
                  <c:v>23.8</c:v>
                </c:pt>
                <c:pt idx="1">
                  <c:v>33.300000000000004</c:v>
                </c:pt>
                <c:pt idx="2">
                  <c:v>41.1</c:v>
                </c:pt>
                <c:pt idx="3">
                  <c:v>25.3</c:v>
                </c:pt>
                <c:pt idx="4">
                  <c:v>14.6</c:v>
                </c:pt>
                <c:pt idx="5">
                  <c:v>16.100000000000001</c:v>
                </c:pt>
              </c:numCache>
            </c:numRef>
          </c:val>
        </c:ser>
        <c:axId val="82695296"/>
        <c:axId val="82696832"/>
      </c:barChart>
      <c:catAx>
        <c:axId val="82695296"/>
        <c:scaling>
          <c:orientation val="maxMin"/>
        </c:scaling>
        <c:axPos val="l"/>
        <c:numFmt formatCode="General" sourceLinked="1"/>
        <c:tickLblPos val="nextTo"/>
        <c:txPr>
          <a:bodyPr/>
          <a:lstStyle/>
          <a:p>
            <a:pPr>
              <a:defRPr sz="1000" b="1">
                <a:solidFill>
                  <a:srgbClr val="002060"/>
                </a:solidFill>
                <a:latin typeface="Calibri" pitchFamily="34" charset="0"/>
              </a:defRPr>
            </a:pPr>
            <a:endParaRPr lang="it-IT"/>
          </a:p>
        </c:txPr>
        <c:crossAx val="82696832"/>
        <c:crosses val="autoZero"/>
        <c:auto val="1"/>
        <c:lblAlgn val="ctr"/>
        <c:lblOffset val="100"/>
      </c:catAx>
      <c:valAx>
        <c:axId val="82696832"/>
        <c:scaling>
          <c:orientation val="minMax"/>
        </c:scaling>
        <c:delete val="1"/>
        <c:axPos val="t"/>
        <c:numFmt formatCode="General" sourceLinked="1"/>
        <c:tickLblPos val="none"/>
        <c:crossAx val="82695296"/>
        <c:crosses val="autoZero"/>
        <c:crossBetween val="between"/>
      </c:valAx>
      <c:spPr>
        <a:noFill/>
        <a:ln w="25400">
          <a:noFill/>
        </a:ln>
      </c:spPr>
    </c:plotArea>
    <c:plotVisOnly val="1"/>
  </c:chart>
  <c:txPr>
    <a:bodyPr/>
    <a:lstStyle/>
    <a:p>
      <a:pPr>
        <a:defRPr sz="1800"/>
      </a:pPr>
      <a:endParaRPr lang="it-IT"/>
    </a:p>
  </c:txPr>
  <c:externalData r:id="rId1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it-IT"/>
  <c:chart>
    <c:autoTitleDeleted val="1"/>
    <c:plotArea>
      <c:layout>
        <c:manualLayout>
          <c:layoutTarget val="inner"/>
          <c:xMode val="edge"/>
          <c:yMode val="edge"/>
          <c:x val="0.34859466519224069"/>
          <c:y val="3.3295151113477812E-2"/>
          <c:w val="0.61593265729044711"/>
          <c:h val="0.9498739558038527"/>
        </c:manualLayout>
      </c:layout>
      <c:barChart>
        <c:barDir val="bar"/>
        <c:grouping val="clustered"/>
        <c:ser>
          <c:idx val="0"/>
          <c:order val="0"/>
          <c:tx>
            <c:strRef>
              <c:f>Foglio1!$B$1</c:f>
              <c:strCache>
                <c:ptCount val="1"/>
                <c:pt idx="0">
                  <c:v>Area</c:v>
                </c:pt>
              </c:strCache>
            </c:strRef>
          </c:tx>
          <c:spPr>
            <a:solidFill>
              <a:srgbClr val="009999"/>
            </a:solidFill>
            <a:effectLst>
              <a:outerShdw blurRad="50800" dist="50800" dir="5400000" algn="ctr" rotWithShape="0">
                <a:schemeClr val="bg1">
                  <a:lumMod val="75000"/>
                </a:schemeClr>
              </a:outerShdw>
            </a:effectLst>
          </c:spPr>
          <c:dLbls>
            <c:numFmt formatCode="#,##0" sourceLinked="0"/>
            <c:txPr>
              <a:bodyPr/>
              <a:lstStyle/>
              <a:p>
                <a:pPr>
                  <a:defRPr sz="1400" b="1">
                    <a:solidFill>
                      <a:srgbClr val="002060"/>
                    </a:solidFill>
                    <a:latin typeface="Calibri" pitchFamily="34" charset="0"/>
                  </a:defRPr>
                </a:pPr>
                <a:endParaRPr lang="it-IT"/>
              </a:p>
            </c:txPr>
            <c:showVal val="1"/>
          </c:dLbls>
          <c:cat>
            <c:strRef>
              <c:f>Foglio1!$A$2:$A$3</c:f>
              <c:strCache>
                <c:ptCount val="2"/>
                <c:pt idx="0">
                  <c:v>Maschio</c:v>
                </c:pt>
                <c:pt idx="1">
                  <c:v>Femmina</c:v>
                </c:pt>
              </c:strCache>
            </c:strRef>
          </c:cat>
          <c:val>
            <c:numRef>
              <c:f>Foglio1!$B$2:$B$3</c:f>
              <c:numCache>
                <c:formatCode>General</c:formatCode>
                <c:ptCount val="2"/>
                <c:pt idx="0">
                  <c:v>70.2</c:v>
                </c:pt>
                <c:pt idx="1">
                  <c:v>65.3</c:v>
                </c:pt>
              </c:numCache>
            </c:numRef>
          </c:val>
        </c:ser>
        <c:axId val="80590336"/>
        <c:axId val="80591872"/>
      </c:barChart>
      <c:catAx>
        <c:axId val="80590336"/>
        <c:scaling>
          <c:orientation val="maxMin"/>
        </c:scaling>
        <c:axPos val="l"/>
        <c:numFmt formatCode="General" sourceLinked="1"/>
        <c:tickLblPos val="nextTo"/>
        <c:txPr>
          <a:bodyPr/>
          <a:lstStyle/>
          <a:p>
            <a:pPr>
              <a:defRPr sz="1300" b="1">
                <a:solidFill>
                  <a:srgbClr val="002060"/>
                </a:solidFill>
                <a:latin typeface="Calibri" pitchFamily="34" charset="0"/>
              </a:defRPr>
            </a:pPr>
            <a:endParaRPr lang="it-IT"/>
          </a:p>
        </c:txPr>
        <c:crossAx val="80591872"/>
        <c:crosses val="autoZero"/>
        <c:auto val="1"/>
        <c:lblAlgn val="ctr"/>
        <c:lblOffset val="100"/>
      </c:catAx>
      <c:valAx>
        <c:axId val="80591872"/>
        <c:scaling>
          <c:orientation val="minMax"/>
        </c:scaling>
        <c:delete val="1"/>
        <c:axPos val="t"/>
        <c:numFmt formatCode="General" sourceLinked="1"/>
        <c:tickLblPos val="none"/>
        <c:crossAx val="80590336"/>
        <c:crosses val="autoZero"/>
        <c:crossBetween val="between"/>
      </c:valAx>
      <c:spPr>
        <a:noFill/>
        <a:ln w="25400">
          <a:noFill/>
        </a:ln>
      </c:spPr>
    </c:plotArea>
    <c:plotVisOnly val="1"/>
  </c:chart>
  <c:txPr>
    <a:bodyPr/>
    <a:lstStyle/>
    <a:p>
      <a:pPr>
        <a:defRPr sz="1800"/>
      </a:pPr>
      <a:endParaRPr lang="it-IT"/>
    </a:p>
  </c:txPr>
  <c:externalData r:id="rId1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it-IT"/>
  <c:chart>
    <c:autoTitleDeleted val="1"/>
    <c:plotArea>
      <c:layout>
        <c:manualLayout>
          <c:layoutTarget val="inner"/>
          <c:xMode val="edge"/>
          <c:yMode val="edge"/>
          <c:x val="0.24195262620567737"/>
          <c:y val="2.7213459591405288E-2"/>
          <c:w val="0.61593265729044688"/>
          <c:h val="0.90021731483151357"/>
        </c:manualLayout>
      </c:layout>
      <c:barChart>
        <c:barDir val="bar"/>
        <c:grouping val="clustered"/>
        <c:ser>
          <c:idx val="0"/>
          <c:order val="0"/>
          <c:tx>
            <c:strRef>
              <c:f>Foglio1!$B$1</c:f>
              <c:strCache>
                <c:ptCount val="1"/>
                <c:pt idx="0">
                  <c:v>Area</c:v>
                </c:pt>
              </c:strCache>
            </c:strRef>
          </c:tx>
          <c:spPr>
            <a:solidFill>
              <a:srgbClr val="002060"/>
            </a:solidFill>
            <a:effectLst>
              <a:outerShdw blurRad="50800" dist="50800" dir="5400000" algn="ctr" rotWithShape="0">
                <a:schemeClr val="bg1">
                  <a:lumMod val="75000"/>
                </a:schemeClr>
              </a:outerShdw>
            </a:effectLst>
          </c:spPr>
          <c:dLbls>
            <c:txPr>
              <a:bodyPr/>
              <a:lstStyle/>
              <a:p>
                <a:pPr>
                  <a:defRPr sz="1400" b="1">
                    <a:solidFill>
                      <a:srgbClr val="002060"/>
                    </a:solidFill>
                    <a:latin typeface="Calibri" pitchFamily="34" charset="0"/>
                  </a:defRPr>
                </a:pPr>
                <a:endParaRPr lang="it-IT"/>
              </a:p>
            </c:txPr>
            <c:showVal val="1"/>
          </c:dLbls>
          <c:cat>
            <c:strRef>
              <c:f>Foglio1!$A$2:$A$5</c:f>
              <c:strCache>
                <c:ptCount val="4"/>
                <c:pt idx="0">
                  <c:v>Sud + Isole</c:v>
                </c:pt>
                <c:pt idx="1">
                  <c:v>Centro</c:v>
                </c:pt>
                <c:pt idx="2">
                  <c:v>Nord Est</c:v>
                </c:pt>
                <c:pt idx="3">
                  <c:v>Nord Ovest</c:v>
                </c:pt>
              </c:strCache>
            </c:strRef>
          </c:cat>
          <c:val>
            <c:numRef>
              <c:f>Foglio1!$B$2:$B$5</c:f>
              <c:numCache>
                <c:formatCode>0</c:formatCode>
                <c:ptCount val="4"/>
                <c:pt idx="0">
                  <c:v>35.4</c:v>
                </c:pt>
                <c:pt idx="1">
                  <c:v>19.399999999999999</c:v>
                </c:pt>
                <c:pt idx="2">
                  <c:v>14.7</c:v>
                </c:pt>
                <c:pt idx="3">
                  <c:v>30.6</c:v>
                </c:pt>
              </c:numCache>
            </c:numRef>
          </c:val>
        </c:ser>
        <c:axId val="75413760"/>
        <c:axId val="80375808"/>
      </c:barChart>
      <c:catAx>
        <c:axId val="75413760"/>
        <c:scaling>
          <c:orientation val="minMax"/>
        </c:scaling>
        <c:axPos val="l"/>
        <c:numFmt formatCode="General" sourceLinked="1"/>
        <c:tickLblPos val="nextTo"/>
        <c:txPr>
          <a:bodyPr/>
          <a:lstStyle/>
          <a:p>
            <a:pPr>
              <a:defRPr sz="1300" b="1">
                <a:solidFill>
                  <a:srgbClr val="002060"/>
                </a:solidFill>
                <a:latin typeface="Calibri" pitchFamily="34" charset="0"/>
              </a:defRPr>
            </a:pPr>
            <a:endParaRPr lang="it-IT"/>
          </a:p>
        </c:txPr>
        <c:crossAx val="80375808"/>
        <c:crosses val="autoZero"/>
        <c:auto val="1"/>
        <c:lblAlgn val="ctr"/>
        <c:lblOffset val="100"/>
      </c:catAx>
      <c:valAx>
        <c:axId val="80375808"/>
        <c:scaling>
          <c:orientation val="minMax"/>
        </c:scaling>
        <c:delete val="1"/>
        <c:axPos val="b"/>
        <c:numFmt formatCode="0" sourceLinked="1"/>
        <c:tickLblPos val="none"/>
        <c:crossAx val="75413760"/>
        <c:crosses val="autoZero"/>
        <c:crossBetween val="between"/>
      </c:valAx>
      <c:spPr>
        <a:noFill/>
        <a:ln w="25400">
          <a:noFill/>
        </a:ln>
      </c:spPr>
    </c:plotArea>
    <c:plotVisOnly val="1"/>
  </c:chart>
  <c:txPr>
    <a:bodyPr/>
    <a:lstStyle/>
    <a:p>
      <a:pPr>
        <a:defRPr sz="1800"/>
      </a:pPr>
      <a:endParaRPr lang="it-IT"/>
    </a:p>
  </c:txPr>
  <c:externalData r:id="rId1"/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9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7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576" cy="494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5254" tIns="47628" rIns="95254" bIns="47628" numCol="1" anchor="t" anchorCtr="0" compatLnSpc="1">
            <a:prstTxWarp prst="textNoShape">
              <a:avLst/>
            </a:prstTxWarp>
          </a:bodyPr>
          <a:lstStyle>
            <a:lvl1pPr algn="l" defTabSz="950913">
              <a:defRPr sz="1300" b="0" i="0"/>
            </a:lvl1pPr>
          </a:lstStyle>
          <a:p>
            <a:endParaRPr lang="en-US"/>
          </a:p>
        </p:txBody>
      </p:sp>
      <p:sp>
        <p:nvSpPr>
          <p:cNvPr id="10957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098" y="0"/>
            <a:ext cx="2944958" cy="494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5254" tIns="47628" rIns="95254" bIns="47628" numCol="1" anchor="t" anchorCtr="0" compatLnSpc="1">
            <a:prstTxWarp prst="textNoShape">
              <a:avLst/>
            </a:prstTxWarp>
          </a:bodyPr>
          <a:lstStyle>
            <a:lvl1pPr algn="r" defTabSz="950913">
              <a:defRPr sz="1300" b="0" i="0"/>
            </a:lvl1pPr>
          </a:lstStyle>
          <a:p>
            <a:endParaRPr lang="en-US"/>
          </a:p>
        </p:txBody>
      </p:sp>
      <p:sp>
        <p:nvSpPr>
          <p:cNvPr id="10957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8485"/>
            <a:ext cx="2946576" cy="494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5254" tIns="47628" rIns="95254" bIns="47628" numCol="1" anchor="b" anchorCtr="0" compatLnSpc="1">
            <a:prstTxWarp prst="textNoShape">
              <a:avLst/>
            </a:prstTxWarp>
          </a:bodyPr>
          <a:lstStyle>
            <a:lvl1pPr algn="l" defTabSz="950913">
              <a:defRPr sz="1300" b="0" i="0"/>
            </a:lvl1pPr>
          </a:lstStyle>
          <a:p>
            <a:endParaRPr lang="en-US"/>
          </a:p>
        </p:txBody>
      </p:sp>
      <p:sp>
        <p:nvSpPr>
          <p:cNvPr id="10957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098" y="9378485"/>
            <a:ext cx="2944958" cy="494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5254" tIns="47628" rIns="95254" bIns="47628" numCol="1" anchor="b" anchorCtr="0" compatLnSpc="1">
            <a:prstTxWarp prst="textNoShape">
              <a:avLst/>
            </a:prstTxWarp>
          </a:bodyPr>
          <a:lstStyle>
            <a:lvl1pPr algn="r" defTabSz="950913">
              <a:defRPr sz="1300" b="0" i="0"/>
            </a:lvl1pPr>
          </a:lstStyle>
          <a:p>
            <a:fld id="{55454FA5-BFAF-45F6-8F60-EE257ECE9539}" type="slidenum">
              <a:rPr lang="it-IT"/>
              <a:pPr/>
              <a:t>‹N›</a:t>
            </a:fld>
            <a:endParaRPr lang="it-I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5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576" cy="494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5254" tIns="47628" rIns="95254" bIns="47628" numCol="1" anchor="t" anchorCtr="0" compatLnSpc="1">
            <a:prstTxWarp prst="textNoShape">
              <a:avLst/>
            </a:prstTxWarp>
          </a:bodyPr>
          <a:lstStyle>
            <a:lvl1pPr algn="l" defTabSz="950913">
              <a:defRPr sz="1300" b="0" i="0"/>
            </a:lvl1pPr>
          </a:lstStyle>
          <a:p>
            <a:endParaRPr lang="en-US"/>
          </a:p>
        </p:txBody>
      </p:sp>
      <p:sp>
        <p:nvSpPr>
          <p:cNvPr id="12595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098" y="0"/>
            <a:ext cx="2944958" cy="494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5254" tIns="47628" rIns="95254" bIns="47628" numCol="1" anchor="t" anchorCtr="0" compatLnSpc="1">
            <a:prstTxWarp prst="textNoShape">
              <a:avLst/>
            </a:prstTxWarp>
          </a:bodyPr>
          <a:lstStyle>
            <a:lvl1pPr algn="r" defTabSz="950913">
              <a:defRPr sz="1300" b="0" i="0"/>
            </a:lvl1pPr>
          </a:lstStyle>
          <a:p>
            <a:endParaRPr lang="en-US"/>
          </a:p>
        </p:txBody>
      </p:sp>
      <p:sp>
        <p:nvSpPr>
          <p:cNvPr id="5734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33450" y="742950"/>
            <a:ext cx="4935538" cy="3700463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2595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9606" y="4689243"/>
            <a:ext cx="5438464" cy="4441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5254" tIns="47628" rIns="95254" bIns="4762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it-IT" smtClean="0"/>
              <a:t>Fare clic per modificare gli stili del testo dello schema</a:t>
            </a:r>
          </a:p>
          <a:p>
            <a:pPr lvl="0"/>
            <a:r>
              <a:rPr lang="it-IT" smtClean="0"/>
              <a:t>Secondo livello</a:t>
            </a:r>
          </a:p>
          <a:p>
            <a:pPr lvl="0"/>
            <a:r>
              <a:rPr lang="it-IT" smtClean="0"/>
              <a:t>Terzo livello</a:t>
            </a:r>
          </a:p>
          <a:p>
            <a:pPr lvl="0"/>
            <a:r>
              <a:rPr lang="it-IT" smtClean="0"/>
              <a:t>Quarto livello</a:t>
            </a:r>
          </a:p>
          <a:p>
            <a:pPr lvl="0"/>
            <a:r>
              <a:rPr lang="it-IT" smtClean="0"/>
              <a:t>Quinto livello</a:t>
            </a:r>
          </a:p>
        </p:txBody>
      </p:sp>
      <p:sp>
        <p:nvSpPr>
          <p:cNvPr id="12595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378485"/>
            <a:ext cx="2946576" cy="494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5254" tIns="47628" rIns="95254" bIns="47628" numCol="1" anchor="b" anchorCtr="0" compatLnSpc="1">
            <a:prstTxWarp prst="textNoShape">
              <a:avLst/>
            </a:prstTxWarp>
          </a:bodyPr>
          <a:lstStyle>
            <a:lvl1pPr algn="l" defTabSz="950913">
              <a:defRPr sz="1300" b="0" i="0"/>
            </a:lvl1pPr>
          </a:lstStyle>
          <a:p>
            <a:endParaRPr lang="en-US"/>
          </a:p>
        </p:txBody>
      </p:sp>
      <p:sp>
        <p:nvSpPr>
          <p:cNvPr id="12595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098" y="9378485"/>
            <a:ext cx="2944958" cy="494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5254" tIns="47628" rIns="95254" bIns="47628" numCol="1" anchor="b" anchorCtr="0" compatLnSpc="1">
            <a:prstTxWarp prst="textNoShape">
              <a:avLst/>
            </a:prstTxWarp>
          </a:bodyPr>
          <a:lstStyle>
            <a:lvl1pPr algn="r" defTabSz="950913">
              <a:defRPr sz="1300" b="0" i="0"/>
            </a:lvl1pPr>
          </a:lstStyle>
          <a:p>
            <a:fld id="{CF75956B-E267-4998-86C8-2B42F2E2C3B7}" type="slidenum">
              <a:rPr lang="it-IT"/>
              <a:pPr/>
              <a:t>‹N›</a:t>
            </a:fld>
            <a:endParaRPr lang="it-I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2690" name="Rectangle 1026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82691" name="Rectangle 1027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spcBef>
                <a:spcPct val="0"/>
              </a:spcBef>
            </a:pPr>
            <a:endParaRPr lang="en-US" sz="1800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7538" name="Rectangle 1026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17539" name="Rectangle 1027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spcBef>
                <a:spcPct val="0"/>
              </a:spcBef>
            </a:pPr>
            <a:endParaRPr lang="en-US" sz="1800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7538" name="Rectangle 1026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17539" name="Rectangle 1027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spcBef>
                <a:spcPct val="0"/>
              </a:spcBef>
            </a:pPr>
            <a:endParaRPr lang="en-US" sz="1800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7538" name="Rectangle 1026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17539" name="Rectangle 1027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spcBef>
                <a:spcPct val="0"/>
              </a:spcBef>
            </a:pPr>
            <a:endParaRPr lang="en-US" sz="1800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9554" name="Rectangle 1026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30275" y="739775"/>
            <a:ext cx="4938713" cy="3703638"/>
          </a:xfrm>
          <a:ln/>
        </p:spPr>
      </p:sp>
      <p:sp>
        <p:nvSpPr>
          <p:cNvPr id="919555" name="Rectangle 1027"/>
          <p:cNvSpPr>
            <a:spLocks noGrp="1" noChangeArrowheads="1"/>
          </p:cNvSpPr>
          <p:nvPr>
            <p:ph type="body" idx="1"/>
          </p:nvPr>
        </p:nvSpPr>
        <p:spPr>
          <a:xfrm>
            <a:off x="681225" y="4689243"/>
            <a:ext cx="5435226" cy="4444518"/>
          </a:xfrm>
        </p:spPr>
        <p:txBody>
          <a:bodyPr/>
          <a:lstStyle/>
          <a:p>
            <a:pPr>
              <a:spcBef>
                <a:spcPct val="0"/>
              </a:spcBef>
            </a:pPr>
            <a:endParaRPr lang="it-IT" sz="1800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9554" name="Rectangle 1026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30275" y="739775"/>
            <a:ext cx="4938713" cy="3703638"/>
          </a:xfrm>
          <a:ln/>
        </p:spPr>
      </p:sp>
      <p:sp>
        <p:nvSpPr>
          <p:cNvPr id="919555" name="Rectangle 1027"/>
          <p:cNvSpPr>
            <a:spLocks noGrp="1" noChangeArrowheads="1"/>
          </p:cNvSpPr>
          <p:nvPr>
            <p:ph type="body" idx="1"/>
          </p:nvPr>
        </p:nvSpPr>
        <p:spPr>
          <a:xfrm>
            <a:off x="681225" y="4689243"/>
            <a:ext cx="5435226" cy="4444518"/>
          </a:xfrm>
        </p:spPr>
        <p:txBody>
          <a:bodyPr/>
          <a:lstStyle/>
          <a:p>
            <a:pPr>
              <a:spcBef>
                <a:spcPct val="0"/>
              </a:spcBef>
            </a:pPr>
            <a:endParaRPr lang="it-IT" sz="1800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>
          <a:xfrm>
            <a:off x="930275" y="739775"/>
            <a:ext cx="4938713" cy="3703638"/>
          </a:xfrm>
        </p:spPr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dirty="0" smtClean="0">
                <a:solidFill>
                  <a:srgbClr val="000000"/>
                </a:solidFill>
                <a:latin typeface="Times New Roman" charset="0"/>
                <a:ea typeface="ＭＳ Ｐゴシック" charset="-128"/>
                <a:cs typeface="ＭＳ Ｐゴシック"/>
              </a:rPr>
              <a:t>(</a:t>
            </a:r>
            <a:r>
              <a:rPr lang="it-IT" b="1" dirty="0" smtClean="0">
                <a:solidFill>
                  <a:srgbClr val="000000"/>
                </a:solidFill>
                <a:latin typeface="Times New Roman" charset="0"/>
                <a:ea typeface="ＭＳ Ｐゴシック" charset="-128"/>
                <a:cs typeface="ＭＳ Ｐゴシック"/>
              </a:rPr>
              <a:t>Previsioni</a:t>
            </a:r>
            <a:r>
              <a:rPr lang="it-IT" dirty="0" smtClean="0">
                <a:solidFill>
                  <a:srgbClr val="000000"/>
                </a:solidFill>
                <a:latin typeface="Times New Roman" charset="0"/>
                <a:ea typeface="ＭＳ Ｐゴシック" charset="-128"/>
                <a:cs typeface="ＭＳ Ｐゴシック"/>
              </a:rPr>
              <a:t>) La spesa privata per consumi registrerebbe nell’anno in corso una contrazione del 3,2% e anche nel 2013 la spesa dei consumatori risulterebbe in calo (-0,7%), a seguito delle persistenti difficoltà sul mercato del lavoro e della debolezza del reddito disponibile .</a:t>
            </a:r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>
              <a:defRPr/>
            </a:pPr>
            <a:fld id="{C8B1567B-CF8D-413C-92B0-524A70709262}" type="slidenum">
              <a:rPr lang="it-IT" smtClean="0"/>
              <a:pPr>
                <a:defRPr/>
              </a:pPr>
              <a:t>15</a:t>
            </a:fld>
            <a:endParaRPr lang="it-IT"/>
          </a:p>
        </p:txBody>
      </p:sp>
    </p:spTree>
    <p:extLst>
      <p:ext uri="{BB962C8B-B14F-4D97-AF65-F5344CB8AC3E}">
        <p14:creationId xmlns="" xmlns:p14="http://schemas.microsoft.com/office/powerpoint/2010/main" val="38671266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e de titre">
    <p:bg>
      <p:bgPr>
        <a:solidFill>
          <a:srgbClr val="008E9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>
            <a:spLocks/>
          </p:cNvSpPr>
          <p:nvPr/>
        </p:nvSpPr>
        <p:spPr bwMode="auto">
          <a:xfrm>
            <a:off x="0" y="950913"/>
            <a:ext cx="4760913" cy="5003800"/>
          </a:xfrm>
          <a:custGeom>
            <a:avLst/>
            <a:gdLst/>
            <a:ahLst/>
            <a:cxnLst>
              <a:cxn ang="0">
                <a:pos x="692" y="0"/>
              </a:cxn>
              <a:cxn ang="0">
                <a:pos x="0" y="399"/>
              </a:cxn>
              <a:cxn ang="0">
                <a:pos x="0" y="1202"/>
              </a:cxn>
              <a:cxn ang="0">
                <a:pos x="692" y="1600"/>
              </a:cxn>
              <a:cxn ang="0">
                <a:pos x="1492" y="800"/>
              </a:cxn>
              <a:cxn ang="0">
                <a:pos x="692" y="0"/>
              </a:cxn>
            </a:cxnLst>
            <a:rect l="0" t="0" r="r" b="b"/>
            <a:pathLst>
              <a:path w="1492" h="1600">
                <a:moveTo>
                  <a:pt x="692" y="0"/>
                </a:moveTo>
                <a:cubicBezTo>
                  <a:pt x="397" y="0"/>
                  <a:pt x="139" y="161"/>
                  <a:pt x="0" y="399"/>
                </a:cubicBezTo>
                <a:cubicBezTo>
                  <a:pt x="0" y="1202"/>
                  <a:pt x="0" y="1202"/>
                  <a:pt x="0" y="1202"/>
                </a:cubicBezTo>
                <a:cubicBezTo>
                  <a:pt x="139" y="1440"/>
                  <a:pt x="397" y="1600"/>
                  <a:pt x="692" y="1600"/>
                </a:cubicBezTo>
                <a:cubicBezTo>
                  <a:pt x="1134" y="1600"/>
                  <a:pt x="1492" y="1242"/>
                  <a:pt x="1492" y="800"/>
                </a:cubicBezTo>
                <a:cubicBezTo>
                  <a:pt x="1492" y="359"/>
                  <a:pt x="1134" y="0"/>
                  <a:pt x="692" y="0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lnSpc>
                <a:spcPct val="90000"/>
              </a:lnSpc>
              <a:buFont typeface="Wingdings" pitchFamily="2" charset="2"/>
              <a:buNone/>
              <a:defRPr/>
            </a:pPr>
            <a:endParaRPr lang="fr-FR"/>
          </a:p>
        </p:txBody>
      </p:sp>
      <p:sp>
        <p:nvSpPr>
          <p:cNvPr id="5" name="Freeform 4"/>
          <p:cNvSpPr>
            <a:spLocks/>
          </p:cNvSpPr>
          <p:nvPr/>
        </p:nvSpPr>
        <p:spPr bwMode="auto">
          <a:xfrm>
            <a:off x="7435850" y="1541463"/>
            <a:ext cx="1711325" cy="2360612"/>
          </a:xfrm>
          <a:custGeom>
            <a:avLst/>
            <a:gdLst/>
            <a:ahLst/>
            <a:cxnLst>
              <a:cxn ang="0">
                <a:pos x="520" y="32"/>
              </a:cxn>
              <a:cxn ang="0">
                <a:pos x="370" y="0"/>
              </a:cxn>
              <a:cxn ang="0">
                <a:pos x="0" y="370"/>
              </a:cxn>
              <a:cxn ang="0">
                <a:pos x="370" y="740"/>
              </a:cxn>
              <a:cxn ang="0">
                <a:pos x="520" y="709"/>
              </a:cxn>
              <a:cxn ang="0">
                <a:pos x="520" y="32"/>
              </a:cxn>
            </a:cxnLst>
            <a:rect l="0" t="0" r="r" b="b"/>
            <a:pathLst>
              <a:path w="520" h="740">
                <a:moveTo>
                  <a:pt x="520" y="32"/>
                </a:moveTo>
                <a:cubicBezTo>
                  <a:pt x="474" y="12"/>
                  <a:pt x="423" y="0"/>
                  <a:pt x="370" y="0"/>
                </a:cubicBezTo>
                <a:cubicBezTo>
                  <a:pt x="166" y="0"/>
                  <a:pt x="0" y="166"/>
                  <a:pt x="0" y="370"/>
                </a:cubicBezTo>
                <a:cubicBezTo>
                  <a:pt x="0" y="575"/>
                  <a:pt x="166" y="740"/>
                  <a:pt x="370" y="740"/>
                </a:cubicBezTo>
                <a:cubicBezTo>
                  <a:pt x="423" y="740"/>
                  <a:pt x="474" y="729"/>
                  <a:pt x="520" y="709"/>
                </a:cubicBezTo>
                <a:lnTo>
                  <a:pt x="520" y="32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lnSpc>
                <a:spcPct val="90000"/>
              </a:lnSpc>
              <a:buFont typeface="Wingdings" pitchFamily="2" charset="2"/>
              <a:buNone/>
              <a:defRPr/>
            </a:pPr>
            <a:endParaRPr lang="fr-FR"/>
          </a:p>
        </p:txBody>
      </p:sp>
      <p:sp>
        <p:nvSpPr>
          <p:cNvPr id="6" name="Line 5"/>
          <p:cNvSpPr>
            <a:spLocks noChangeShapeType="1"/>
          </p:cNvSpPr>
          <p:nvPr/>
        </p:nvSpPr>
        <p:spPr bwMode="auto">
          <a:xfrm flipH="1">
            <a:off x="4718050" y="2803525"/>
            <a:ext cx="2717800" cy="249238"/>
          </a:xfrm>
          <a:prstGeom prst="line">
            <a:avLst/>
          </a:prstGeom>
          <a:noFill/>
          <a:ln w="12700">
            <a:solidFill>
              <a:srgbClr val="FFFFFF">
                <a:alpha val="50000"/>
              </a:srgbClr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lnSpc>
                <a:spcPct val="90000"/>
              </a:lnSpc>
              <a:buFont typeface="Wingdings" pitchFamily="2" charset="2"/>
              <a:buNone/>
              <a:defRPr/>
            </a:pPr>
            <a:endParaRPr lang="fr-FR"/>
          </a:p>
        </p:txBody>
      </p:sp>
      <p:sp>
        <p:nvSpPr>
          <p:cNvPr id="7" name="Freeform 6"/>
          <p:cNvSpPr>
            <a:spLocks/>
          </p:cNvSpPr>
          <p:nvPr/>
        </p:nvSpPr>
        <p:spPr bwMode="auto">
          <a:xfrm>
            <a:off x="584200" y="5846763"/>
            <a:ext cx="917575" cy="746125"/>
          </a:xfrm>
          <a:custGeom>
            <a:avLst/>
            <a:gdLst/>
            <a:ahLst/>
            <a:cxnLst>
              <a:cxn ang="0">
                <a:pos x="0" y="470"/>
              </a:cxn>
              <a:cxn ang="0">
                <a:pos x="286" y="270"/>
              </a:cxn>
              <a:cxn ang="0">
                <a:pos x="578" y="0"/>
              </a:cxn>
            </a:cxnLst>
            <a:rect l="0" t="0" r="r" b="b"/>
            <a:pathLst>
              <a:path w="578" h="470">
                <a:moveTo>
                  <a:pt x="0" y="470"/>
                </a:moveTo>
                <a:cubicBezTo>
                  <a:pt x="95" y="409"/>
                  <a:pt x="190" y="348"/>
                  <a:pt x="286" y="270"/>
                </a:cubicBezTo>
                <a:cubicBezTo>
                  <a:pt x="382" y="192"/>
                  <a:pt x="529" y="45"/>
                  <a:pt x="578" y="0"/>
                </a:cubicBezTo>
              </a:path>
            </a:pathLst>
          </a:custGeom>
          <a:noFill/>
          <a:ln w="12700" cmpd="sng">
            <a:solidFill>
              <a:srgbClr val="FFFFFF">
                <a:alpha val="50000"/>
              </a:srgbClr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lnSpc>
                <a:spcPct val="90000"/>
              </a:lnSpc>
              <a:buFont typeface="Wingdings" pitchFamily="2" charset="2"/>
              <a:buNone/>
              <a:defRPr/>
            </a:pPr>
            <a:endParaRPr lang="fr-FR"/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-3175" y="6272213"/>
            <a:ext cx="641350" cy="592137"/>
          </a:xfrm>
          <a:custGeom>
            <a:avLst/>
            <a:gdLst/>
            <a:ahLst/>
            <a:cxnLst>
              <a:cxn ang="0">
                <a:pos x="189" y="183"/>
              </a:cxn>
              <a:cxn ang="0">
                <a:pos x="191" y="160"/>
              </a:cxn>
              <a:cxn ang="0">
                <a:pos x="31" y="0"/>
              </a:cxn>
              <a:cxn ang="0">
                <a:pos x="0" y="3"/>
              </a:cxn>
              <a:cxn ang="0">
                <a:pos x="0" y="183"/>
              </a:cxn>
              <a:cxn ang="0">
                <a:pos x="189" y="183"/>
              </a:cxn>
            </a:cxnLst>
            <a:rect l="0" t="0" r="r" b="b"/>
            <a:pathLst>
              <a:path w="191" h="183">
                <a:moveTo>
                  <a:pt x="189" y="183"/>
                </a:moveTo>
                <a:cubicBezTo>
                  <a:pt x="190" y="175"/>
                  <a:pt x="191" y="168"/>
                  <a:pt x="191" y="160"/>
                </a:cubicBezTo>
                <a:cubicBezTo>
                  <a:pt x="191" y="72"/>
                  <a:pt x="119" y="0"/>
                  <a:pt x="31" y="0"/>
                </a:cubicBezTo>
                <a:cubicBezTo>
                  <a:pt x="21" y="0"/>
                  <a:pt x="10" y="1"/>
                  <a:pt x="0" y="3"/>
                </a:cubicBezTo>
                <a:cubicBezTo>
                  <a:pt x="0" y="183"/>
                  <a:pt x="0" y="183"/>
                  <a:pt x="0" y="183"/>
                </a:cubicBezTo>
                <a:lnTo>
                  <a:pt x="189" y="183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lnSpc>
                <a:spcPct val="90000"/>
              </a:lnSpc>
              <a:buFont typeface="Wingdings" pitchFamily="2" charset="2"/>
              <a:buNone/>
              <a:defRPr/>
            </a:pPr>
            <a:endParaRPr lang="fr-FR"/>
          </a:p>
        </p:txBody>
      </p:sp>
      <p:grpSp>
        <p:nvGrpSpPr>
          <p:cNvPr id="2" name="Group 10"/>
          <p:cNvGrpSpPr>
            <a:grpSpLocks noChangeAspect="1"/>
          </p:cNvGrpSpPr>
          <p:nvPr/>
        </p:nvGrpSpPr>
        <p:grpSpPr bwMode="auto">
          <a:xfrm>
            <a:off x="150813" y="150813"/>
            <a:ext cx="522287" cy="468312"/>
            <a:chOff x="1352" y="681"/>
            <a:chExt cx="3519" cy="3153"/>
          </a:xfrm>
        </p:grpSpPr>
        <p:sp>
          <p:nvSpPr>
            <p:cNvPr id="10" name="Freeform 11"/>
            <p:cNvSpPr>
              <a:spLocks noChangeAspect="1"/>
            </p:cNvSpPr>
            <p:nvPr/>
          </p:nvSpPr>
          <p:spPr bwMode="auto">
            <a:xfrm>
              <a:off x="1352" y="681"/>
              <a:ext cx="3519" cy="3153"/>
            </a:xfrm>
            <a:custGeom>
              <a:avLst/>
              <a:gdLst/>
              <a:ahLst/>
              <a:cxnLst>
                <a:cxn ang="0">
                  <a:pos x="0" y="3449"/>
                </a:cxn>
                <a:cxn ang="0">
                  <a:pos x="0" y="3449"/>
                </a:cxn>
                <a:cxn ang="0">
                  <a:pos x="0" y="0"/>
                </a:cxn>
                <a:cxn ang="0">
                  <a:pos x="3696" y="0"/>
                </a:cxn>
                <a:cxn ang="0">
                  <a:pos x="3327" y="3449"/>
                </a:cxn>
                <a:cxn ang="0">
                  <a:pos x="0" y="3449"/>
                </a:cxn>
              </a:cxnLst>
              <a:rect l="0" t="0" r="r" b="b"/>
              <a:pathLst>
                <a:path w="3862" h="3449">
                  <a:moveTo>
                    <a:pt x="0" y="3449"/>
                  </a:moveTo>
                  <a:lnTo>
                    <a:pt x="0" y="3449"/>
                  </a:lnTo>
                  <a:lnTo>
                    <a:pt x="0" y="0"/>
                  </a:lnTo>
                  <a:lnTo>
                    <a:pt x="3696" y="0"/>
                  </a:lnTo>
                  <a:cubicBezTo>
                    <a:pt x="3862" y="1150"/>
                    <a:pt x="3797" y="2241"/>
                    <a:pt x="3327" y="3449"/>
                  </a:cubicBezTo>
                  <a:lnTo>
                    <a:pt x="0" y="3449"/>
                  </a:lnTo>
                  <a:close/>
                </a:path>
              </a:pathLst>
            </a:custGeom>
            <a:solidFill>
              <a:srgbClr val="009D9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lnSpc>
                  <a:spcPct val="90000"/>
                </a:lnSpc>
                <a:buFont typeface="Wingdings" pitchFamily="2" charset="2"/>
                <a:buNone/>
                <a:defRPr/>
              </a:pPr>
              <a:endParaRPr lang="fr-FR"/>
            </a:p>
          </p:txBody>
        </p:sp>
        <p:sp>
          <p:nvSpPr>
            <p:cNvPr id="11" name="Freeform 12"/>
            <p:cNvSpPr>
              <a:spLocks noChangeAspect="1"/>
            </p:cNvSpPr>
            <p:nvPr/>
          </p:nvSpPr>
          <p:spPr bwMode="auto">
            <a:xfrm>
              <a:off x="2710" y="1846"/>
              <a:ext cx="75" cy="53"/>
            </a:xfrm>
            <a:custGeom>
              <a:avLst/>
              <a:gdLst/>
              <a:ahLst/>
              <a:cxnLst>
                <a:cxn ang="0">
                  <a:pos x="16" y="40"/>
                </a:cxn>
                <a:cxn ang="0">
                  <a:pos x="16" y="40"/>
                </a:cxn>
                <a:cxn ang="0">
                  <a:pos x="0" y="54"/>
                </a:cxn>
                <a:cxn ang="0">
                  <a:pos x="79" y="22"/>
                </a:cxn>
                <a:cxn ang="0">
                  <a:pos x="81" y="0"/>
                </a:cxn>
                <a:cxn ang="0">
                  <a:pos x="16" y="40"/>
                </a:cxn>
              </a:cxnLst>
              <a:rect l="0" t="0" r="r" b="b"/>
              <a:pathLst>
                <a:path w="81" h="66">
                  <a:moveTo>
                    <a:pt x="16" y="40"/>
                  </a:moveTo>
                  <a:lnTo>
                    <a:pt x="16" y="40"/>
                  </a:lnTo>
                  <a:lnTo>
                    <a:pt x="0" y="54"/>
                  </a:lnTo>
                  <a:cubicBezTo>
                    <a:pt x="35" y="66"/>
                    <a:pt x="72" y="42"/>
                    <a:pt x="79" y="22"/>
                  </a:cubicBezTo>
                  <a:lnTo>
                    <a:pt x="81" y="0"/>
                  </a:lnTo>
                  <a:cubicBezTo>
                    <a:pt x="54" y="6"/>
                    <a:pt x="27" y="19"/>
                    <a:pt x="16" y="40"/>
                  </a:cubicBezTo>
                  <a:close/>
                </a:path>
              </a:pathLst>
            </a:custGeom>
            <a:solidFill>
              <a:srgbClr val="2F469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lnSpc>
                  <a:spcPct val="90000"/>
                </a:lnSpc>
                <a:buFont typeface="Wingdings" pitchFamily="2" charset="2"/>
                <a:buNone/>
                <a:defRPr/>
              </a:pPr>
              <a:endParaRPr lang="fr-FR"/>
            </a:p>
          </p:txBody>
        </p:sp>
        <p:sp>
          <p:nvSpPr>
            <p:cNvPr id="12" name="Freeform 13"/>
            <p:cNvSpPr>
              <a:spLocks noChangeAspect="1"/>
            </p:cNvSpPr>
            <p:nvPr/>
          </p:nvSpPr>
          <p:spPr bwMode="auto">
            <a:xfrm>
              <a:off x="2871" y="1974"/>
              <a:ext cx="64" cy="53"/>
            </a:xfrm>
            <a:custGeom>
              <a:avLst/>
              <a:gdLst/>
              <a:ahLst/>
              <a:cxnLst>
                <a:cxn ang="0">
                  <a:pos x="27" y="1"/>
                </a:cxn>
                <a:cxn ang="0">
                  <a:pos x="27" y="1"/>
                </a:cxn>
                <a:cxn ang="0">
                  <a:pos x="0" y="0"/>
                </a:cxn>
                <a:cxn ang="0">
                  <a:pos x="33" y="58"/>
                </a:cxn>
                <a:cxn ang="0">
                  <a:pos x="53" y="63"/>
                </a:cxn>
                <a:cxn ang="0">
                  <a:pos x="27" y="1"/>
                </a:cxn>
              </a:cxnLst>
              <a:rect l="0" t="0" r="r" b="b"/>
              <a:pathLst>
                <a:path w="81" h="63">
                  <a:moveTo>
                    <a:pt x="27" y="1"/>
                  </a:moveTo>
                  <a:lnTo>
                    <a:pt x="27" y="1"/>
                  </a:lnTo>
                  <a:lnTo>
                    <a:pt x="0" y="0"/>
                  </a:lnTo>
                  <a:cubicBezTo>
                    <a:pt x="0" y="24"/>
                    <a:pt x="8" y="43"/>
                    <a:pt x="33" y="58"/>
                  </a:cubicBezTo>
                  <a:lnTo>
                    <a:pt x="53" y="63"/>
                  </a:lnTo>
                  <a:cubicBezTo>
                    <a:pt x="81" y="39"/>
                    <a:pt x="44" y="15"/>
                    <a:pt x="27" y="1"/>
                  </a:cubicBezTo>
                  <a:close/>
                </a:path>
              </a:pathLst>
            </a:custGeom>
            <a:solidFill>
              <a:srgbClr val="2F469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lnSpc>
                  <a:spcPct val="90000"/>
                </a:lnSpc>
                <a:buFont typeface="Wingdings" pitchFamily="2" charset="2"/>
                <a:buNone/>
                <a:defRPr/>
              </a:pPr>
              <a:endParaRPr lang="fr-FR"/>
            </a:p>
          </p:txBody>
        </p:sp>
        <p:sp>
          <p:nvSpPr>
            <p:cNvPr id="13" name="Freeform 14"/>
            <p:cNvSpPr>
              <a:spLocks noChangeAspect="1"/>
            </p:cNvSpPr>
            <p:nvPr/>
          </p:nvSpPr>
          <p:spPr bwMode="auto">
            <a:xfrm>
              <a:off x="2625" y="1408"/>
              <a:ext cx="86" cy="86"/>
            </a:xfrm>
            <a:custGeom>
              <a:avLst/>
              <a:gdLst/>
              <a:ahLst/>
              <a:cxnLst>
                <a:cxn ang="0">
                  <a:pos x="20" y="50"/>
                </a:cxn>
                <a:cxn ang="0">
                  <a:pos x="20" y="50"/>
                </a:cxn>
                <a:cxn ang="0">
                  <a:pos x="0" y="64"/>
                </a:cxn>
                <a:cxn ang="0">
                  <a:pos x="89" y="27"/>
                </a:cxn>
                <a:cxn ang="0">
                  <a:pos x="96" y="0"/>
                </a:cxn>
                <a:cxn ang="0">
                  <a:pos x="20" y="50"/>
                </a:cxn>
              </a:cxnLst>
              <a:rect l="0" t="0" r="r" b="b"/>
              <a:pathLst>
                <a:path w="96" h="79">
                  <a:moveTo>
                    <a:pt x="20" y="50"/>
                  </a:moveTo>
                  <a:lnTo>
                    <a:pt x="20" y="50"/>
                  </a:lnTo>
                  <a:lnTo>
                    <a:pt x="0" y="64"/>
                  </a:lnTo>
                  <a:cubicBezTo>
                    <a:pt x="41" y="79"/>
                    <a:pt x="75" y="57"/>
                    <a:pt x="89" y="27"/>
                  </a:cubicBezTo>
                  <a:lnTo>
                    <a:pt x="96" y="0"/>
                  </a:lnTo>
                  <a:cubicBezTo>
                    <a:pt x="63" y="8"/>
                    <a:pt x="38" y="8"/>
                    <a:pt x="20" y="50"/>
                  </a:cubicBezTo>
                  <a:close/>
                </a:path>
              </a:pathLst>
            </a:custGeom>
            <a:solidFill>
              <a:srgbClr val="2F469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lnSpc>
                  <a:spcPct val="90000"/>
                </a:lnSpc>
                <a:buFont typeface="Wingdings" pitchFamily="2" charset="2"/>
                <a:buNone/>
                <a:defRPr/>
              </a:pPr>
              <a:endParaRPr lang="fr-FR"/>
            </a:p>
          </p:txBody>
        </p:sp>
        <p:sp>
          <p:nvSpPr>
            <p:cNvPr id="14" name="Freeform 15"/>
            <p:cNvSpPr>
              <a:spLocks noChangeAspect="1"/>
            </p:cNvSpPr>
            <p:nvPr/>
          </p:nvSpPr>
          <p:spPr bwMode="auto">
            <a:xfrm>
              <a:off x="2571" y="1568"/>
              <a:ext cx="75" cy="75"/>
            </a:xfrm>
            <a:custGeom>
              <a:avLst/>
              <a:gdLst/>
              <a:ahLst/>
              <a:cxnLst>
                <a:cxn ang="0">
                  <a:pos x="77" y="22"/>
                </a:cxn>
                <a:cxn ang="0">
                  <a:pos x="77" y="22"/>
                </a:cxn>
                <a:cxn ang="0">
                  <a:pos x="71" y="0"/>
                </a:cxn>
                <a:cxn ang="0">
                  <a:pos x="0" y="44"/>
                </a:cxn>
                <a:cxn ang="0">
                  <a:pos x="0" y="62"/>
                </a:cxn>
                <a:cxn ang="0">
                  <a:pos x="77" y="22"/>
                </a:cxn>
              </a:cxnLst>
              <a:rect l="0" t="0" r="r" b="b"/>
              <a:pathLst>
                <a:path w="77" h="77">
                  <a:moveTo>
                    <a:pt x="77" y="22"/>
                  </a:moveTo>
                  <a:lnTo>
                    <a:pt x="77" y="22"/>
                  </a:lnTo>
                  <a:lnTo>
                    <a:pt x="71" y="0"/>
                  </a:lnTo>
                  <a:cubicBezTo>
                    <a:pt x="38" y="7"/>
                    <a:pt x="14" y="19"/>
                    <a:pt x="0" y="44"/>
                  </a:cubicBezTo>
                  <a:lnTo>
                    <a:pt x="0" y="62"/>
                  </a:lnTo>
                  <a:cubicBezTo>
                    <a:pt x="42" y="77"/>
                    <a:pt x="64" y="40"/>
                    <a:pt x="77" y="22"/>
                  </a:cubicBezTo>
                  <a:close/>
                </a:path>
              </a:pathLst>
            </a:custGeom>
            <a:solidFill>
              <a:srgbClr val="2F469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lnSpc>
                  <a:spcPct val="90000"/>
                </a:lnSpc>
                <a:buFont typeface="Wingdings" pitchFamily="2" charset="2"/>
                <a:buNone/>
                <a:defRPr/>
              </a:pPr>
              <a:endParaRPr lang="fr-FR"/>
            </a:p>
          </p:txBody>
        </p:sp>
        <p:sp>
          <p:nvSpPr>
            <p:cNvPr id="15" name="Freeform 16"/>
            <p:cNvSpPr>
              <a:spLocks noChangeAspect="1"/>
            </p:cNvSpPr>
            <p:nvPr/>
          </p:nvSpPr>
          <p:spPr bwMode="auto">
            <a:xfrm>
              <a:off x="2550" y="1728"/>
              <a:ext cx="86" cy="64"/>
            </a:xfrm>
            <a:custGeom>
              <a:avLst/>
              <a:gdLst/>
              <a:ahLst/>
              <a:cxnLst>
                <a:cxn ang="0">
                  <a:pos x="0" y="52"/>
                </a:cxn>
                <a:cxn ang="0">
                  <a:pos x="0" y="52"/>
                </a:cxn>
                <a:cxn ang="0">
                  <a:pos x="14" y="60"/>
                </a:cxn>
                <a:cxn ang="0">
                  <a:pos x="73" y="23"/>
                </a:cxn>
                <a:cxn ang="0">
                  <a:pos x="90" y="8"/>
                </a:cxn>
                <a:cxn ang="0">
                  <a:pos x="0" y="52"/>
                </a:cxn>
              </a:cxnLst>
              <a:rect l="0" t="0" r="r" b="b"/>
              <a:pathLst>
                <a:path w="90" h="74">
                  <a:moveTo>
                    <a:pt x="0" y="52"/>
                  </a:moveTo>
                  <a:lnTo>
                    <a:pt x="0" y="52"/>
                  </a:lnTo>
                  <a:lnTo>
                    <a:pt x="14" y="60"/>
                  </a:lnTo>
                  <a:cubicBezTo>
                    <a:pt x="59" y="74"/>
                    <a:pt x="62" y="38"/>
                    <a:pt x="73" y="23"/>
                  </a:cubicBezTo>
                  <a:lnTo>
                    <a:pt x="90" y="8"/>
                  </a:lnTo>
                  <a:cubicBezTo>
                    <a:pt x="48" y="0"/>
                    <a:pt x="11" y="31"/>
                    <a:pt x="0" y="52"/>
                  </a:cubicBezTo>
                  <a:close/>
                </a:path>
              </a:pathLst>
            </a:custGeom>
            <a:solidFill>
              <a:srgbClr val="2F469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lnSpc>
                  <a:spcPct val="90000"/>
                </a:lnSpc>
                <a:buFont typeface="Wingdings" pitchFamily="2" charset="2"/>
                <a:buNone/>
                <a:defRPr/>
              </a:pPr>
              <a:endParaRPr lang="fr-FR"/>
            </a:p>
          </p:txBody>
        </p:sp>
        <p:sp>
          <p:nvSpPr>
            <p:cNvPr id="16" name="Freeform 17"/>
            <p:cNvSpPr>
              <a:spLocks noChangeAspect="1"/>
            </p:cNvSpPr>
            <p:nvPr/>
          </p:nvSpPr>
          <p:spPr bwMode="auto">
            <a:xfrm>
              <a:off x="2775" y="1173"/>
              <a:ext cx="86" cy="75"/>
            </a:xfrm>
            <a:custGeom>
              <a:avLst/>
              <a:gdLst/>
              <a:ahLst/>
              <a:cxnLst>
                <a:cxn ang="0">
                  <a:pos x="16" y="4"/>
                </a:cxn>
                <a:cxn ang="0">
                  <a:pos x="16" y="4"/>
                </a:cxn>
                <a:cxn ang="0">
                  <a:pos x="0" y="12"/>
                </a:cxn>
                <a:cxn ang="0">
                  <a:pos x="86" y="49"/>
                </a:cxn>
                <a:cxn ang="0">
                  <a:pos x="88" y="22"/>
                </a:cxn>
                <a:cxn ang="0">
                  <a:pos x="16" y="4"/>
                </a:cxn>
              </a:cxnLst>
              <a:rect l="0" t="0" r="r" b="b"/>
              <a:pathLst>
                <a:path w="88" h="72">
                  <a:moveTo>
                    <a:pt x="16" y="4"/>
                  </a:moveTo>
                  <a:lnTo>
                    <a:pt x="16" y="4"/>
                  </a:lnTo>
                  <a:lnTo>
                    <a:pt x="0" y="12"/>
                  </a:lnTo>
                  <a:cubicBezTo>
                    <a:pt x="4" y="40"/>
                    <a:pt x="70" y="72"/>
                    <a:pt x="86" y="49"/>
                  </a:cubicBezTo>
                  <a:lnTo>
                    <a:pt x="88" y="22"/>
                  </a:lnTo>
                  <a:cubicBezTo>
                    <a:pt x="67" y="8"/>
                    <a:pt x="45" y="0"/>
                    <a:pt x="16" y="4"/>
                  </a:cubicBezTo>
                  <a:close/>
                </a:path>
              </a:pathLst>
            </a:custGeom>
            <a:solidFill>
              <a:srgbClr val="2F469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lnSpc>
                  <a:spcPct val="90000"/>
                </a:lnSpc>
                <a:buFont typeface="Wingdings" pitchFamily="2" charset="2"/>
                <a:buNone/>
                <a:defRPr/>
              </a:pPr>
              <a:endParaRPr lang="fr-FR"/>
            </a:p>
          </p:txBody>
        </p:sp>
        <p:sp>
          <p:nvSpPr>
            <p:cNvPr id="17" name="Freeform 18"/>
            <p:cNvSpPr>
              <a:spLocks noChangeAspect="1"/>
            </p:cNvSpPr>
            <p:nvPr/>
          </p:nvSpPr>
          <p:spPr bwMode="auto">
            <a:xfrm>
              <a:off x="2956" y="1109"/>
              <a:ext cx="75" cy="86"/>
            </a:xfrm>
            <a:custGeom>
              <a:avLst/>
              <a:gdLst/>
              <a:ahLst/>
              <a:cxnLst>
                <a:cxn ang="0">
                  <a:pos x="46" y="7"/>
                </a:cxn>
                <a:cxn ang="0">
                  <a:pos x="46" y="7"/>
                </a:cxn>
                <a:cxn ang="0">
                  <a:pos x="21" y="0"/>
                </a:cxn>
                <a:cxn ang="0">
                  <a:pos x="14" y="66"/>
                </a:cxn>
                <a:cxn ang="0">
                  <a:pos x="27" y="92"/>
                </a:cxn>
                <a:cxn ang="0">
                  <a:pos x="46" y="7"/>
                </a:cxn>
              </a:cxnLst>
              <a:rect l="0" t="0" r="r" b="b"/>
              <a:pathLst>
                <a:path w="86" h="92">
                  <a:moveTo>
                    <a:pt x="46" y="7"/>
                  </a:moveTo>
                  <a:lnTo>
                    <a:pt x="46" y="7"/>
                  </a:lnTo>
                  <a:lnTo>
                    <a:pt x="21" y="0"/>
                  </a:lnTo>
                  <a:cubicBezTo>
                    <a:pt x="7" y="19"/>
                    <a:pt x="0" y="33"/>
                    <a:pt x="14" y="66"/>
                  </a:cubicBezTo>
                  <a:lnTo>
                    <a:pt x="27" y="92"/>
                  </a:lnTo>
                  <a:cubicBezTo>
                    <a:pt x="57" y="63"/>
                    <a:pt x="86" y="36"/>
                    <a:pt x="46" y="7"/>
                  </a:cubicBezTo>
                  <a:close/>
                </a:path>
              </a:pathLst>
            </a:custGeom>
            <a:solidFill>
              <a:srgbClr val="2F469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lnSpc>
                  <a:spcPct val="90000"/>
                </a:lnSpc>
                <a:buFont typeface="Wingdings" pitchFamily="2" charset="2"/>
                <a:buNone/>
                <a:defRPr/>
              </a:pPr>
              <a:endParaRPr lang="fr-FR"/>
            </a:p>
          </p:txBody>
        </p:sp>
        <p:sp>
          <p:nvSpPr>
            <p:cNvPr id="18" name="Freeform 19"/>
            <p:cNvSpPr>
              <a:spLocks noChangeAspect="1" noEditPoints="1"/>
            </p:cNvSpPr>
            <p:nvPr/>
          </p:nvSpPr>
          <p:spPr bwMode="auto">
            <a:xfrm>
              <a:off x="3149" y="927"/>
              <a:ext cx="663" cy="1678"/>
            </a:xfrm>
            <a:custGeom>
              <a:avLst/>
              <a:gdLst/>
              <a:ahLst/>
              <a:cxnLst>
                <a:cxn ang="0">
                  <a:pos x="451" y="808"/>
                </a:cxn>
                <a:cxn ang="0">
                  <a:pos x="451" y="808"/>
                </a:cxn>
                <a:cxn ang="0">
                  <a:pos x="326" y="776"/>
                </a:cxn>
                <a:cxn ang="0">
                  <a:pos x="477" y="746"/>
                </a:cxn>
                <a:cxn ang="0">
                  <a:pos x="493" y="773"/>
                </a:cxn>
                <a:cxn ang="0">
                  <a:pos x="451" y="808"/>
                </a:cxn>
                <a:cxn ang="0">
                  <a:pos x="451" y="808"/>
                </a:cxn>
                <a:cxn ang="0">
                  <a:pos x="639" y="841"/>
                </a:cxn>
                <a:cxn ang="0">
                  <a:pos x="639" y="841"/>
                </a:cxn>
                <a:cxn ang="0">
                  <a:pos x="601" y="701"/>
                </a:cxn>
                <a:cxn ang="0">
                  <a:pos x="634" y="646"/>
                </a:cxn>
                <a:cxn ang="0">
                  <a:pos x="627" y="477"/>
                </a:cxn>
                <a:cxn ang="0">
                  <a:pos x="641" y="463"/>
                </a:cxn>
                <a:cxn ang="0">
                  <a:pos x="627" y="414"/>
                </a:cxn>
                <a:cxn ang="0">
                  <a:pos x="615" y="342"/>
                </a:cxn>
                <a:cxn ang="0">
                  <a:pos x="590" y="286"/>
                </a:cxn>
                <a:cxn ang="0">
                  <a:pos x="602" y="260"/>
                </a:cxn>
                <a:cxn ang="0">
                  <a:pos x="560" y="236"/>
                </a:cxn>
                <a:cxn ang="0">
                  <a:pos x="523" y="213"/>
                </a:cxn>
                <a:cxn ang="0">
                  <a:pos x="514" y="180"/>
                </a:cxn>
                <a:cxn ang="0">
                  <a:pos x="483" y="195"/>
                </a:cxn>
                <a:cxn ang="0">
                  <a:pos x="476" y="154"/>
                </a:cxn>
                <a:cxn ang="0">
                  <a:pos x="434" y="171"/>
                </a:cxn>
                <a:cxn ang="0">
                  <a:pos x="411" y="119"/>
                </a:cxn>
                <a:cxn ang="0">
                  <a:pos x="389" y="124"/>
                </a:cxn>
                <a:cxn ang="0">
                  <a:pos x="356" y="150"/>
                </a:cxn>
                <a:cxn ang="0">
                  <a:pos x="356" y="101"/>
                </a:cxn>
                <a:cxn ang="0">
                  <a:pos x="341" y="93"/>
                </a:cxn>
                <a:cxn ang="0">
                  <a:pos x="314" y="81"/>
                </a:cxn>
                <a:cxn ang="0">
                  <a:pos x="276" y="97"/>
                </a:cxn>
                <a:cxn ang="0">
                  <a:pos x="292" y="51"/>
                </a:cxn>
                <a:cxn ang="0">
                  <a:pos x="244" y="106"/>
                </a:cxn>
                <a:cxn ang="0">
                  <a:pos x="216" y="112"/>
                </a:cxn>
                <a:cxn ang="0">
                  <a:pos x="266" y="43"/>
                </a:cxn>
                <a:cxn ang="0">
                  <a:pos x="214" y="91"/>
                </a:cxn>
                <a:cxn ang="0">
                  <a:pos x="173" y="98"/>
                </a:cxn>
                <a:cxn ang="0">
                  <a:pos x="186" y="38"/>
                </a:cxn>
                <a:cxn ang="0">
                  <a:pos x="173" y="69"/>
                </a:cxn>
                <a:cxn ang="0">
                  <a:pos x="166" y="36"/>
                </a:cxn>
                <a:cxn ang="0">
                  <a:pos x="142" y="114"/>
                </a:cxn>
                <a:cxn ang="0">
                  <a:pos x="126" y="39"/>
                </a:cxn>
                <a:cxn ang="0">
                  <a:pos x="80" y="112"/>
                </a:cxn>
                <a:cxn ang="0">
                  <a:pos x="56" y="117"/>
                </a:cxn>
                <a:cxn ang="0">
                  <a:pos x="37" y="43"/>
                </a:cxn>
                <a:cxn ang="0">
                  <a:pos x="5" y="1808"/>
                </a:cxn>
                <a:cxn ang="0">
                  <a:pos x="0" y="1840"/>
                </a:cxn>
                <a:cxn ang="0">
                  <a:pos x="162" y="1823"/>
                </a:cxn>
                <a:cxn ang="0">
                  <a:pos x="529" y="1842"/>
                </a:cxn>
                <a:cxn ang="0">
                  <a:pos x="614" y="1829"/>
                </a:cxn>
                <a:cxn ang="0">
                  <a:pos x="421" y="1778"/>
                </a:cxn>
                <a:cxn ang="0">
                  <a:pos x="272" y="1664"/>
                </a:cxn>
                <a:cxn ang="0">
                  <a:pos x="237" y="1566"/>
                </a:cxn>
                <a:cxn ang="0">
                  <a:pos x="239" y="1432"/>
                </a:cxn>
                <a:cxn ang="0">
                  <a:pos x="315" y="1404"/>
                </a:cxn>
                <a:cxn ang="0">
                  <a:pos x="586" y="1387"/>
                </a:cxn>
                <a:cxn ang="0">
                  <a:pos x="605" y="1286"/>
                </a:cxn>
                <a:cxn ang="0">
                  <a:pos x="609" y="1223"/>
                </a:cxn>
                <a:cxn ang="0">
                  <a:pos x="630" y="1174"/>
                </a:cxn>
                <a:cxn ang="0">
                  <a:pos x="590" y="1133"/>
                </a:cxn>
                <a:cxn ang="0">
                  <a:pos x="650" y="1082"/>
                </a:cxn>
                <a:cxn ang="0">
                  <a:pos x="621" y="1018"/>
                </a:cxn>
                <a:cxn ang="0">
                  <a:pos x="704" y="959"/>
                </a:cxn>
                <a:cxn ang="0">
                  <a:pos x="639" y="841"/>
                </a:cxn>
              </a:cxnLst>
              <a:rect l="0" t="0" r="r" b="b"/>
              <a:pathLst>
                <a:path w="724" h="1845">
                  <a:moveTo>
                    <a:pt x="451" y="808"/>
                  </a:moveTo>
                  <a:lnTo>
                    <a:pt x="451" y="808"/>
                  </a:lnTo>
                  <a:cubicBezTo>
                    <a:pt x="397" y="820"/>
                    <a:pt x="315" y="783"/>
                    <a:pt x="326" y="776"/>
                  </a:cubicBezTo>
                  <a:cubicBezTo>
                    <a:pt x="353" y="757"/>
                    <a:pt x="416" y="725"/>
                    <a:pt x="477" y="746"/>
                  </a:cubicBezTo>
                  <a:cubicBezTo>
                    <a:pt x="488" y="750"/>
                    <a:pt x="492" y="760"/>
                    <a:pt x="493" y="773"/>
                  </a:cubicBezTo>
                  <a:cubicBezTo>
                    <a:pt x="496" y="804"/>
                    <a:pt x="471" y="805"/>
                    <a:pt x="451" y="808"/>
                  </a:cubicBezTo>
                  <a:lnTo>
                    <a:pt x="451" y="808"/>
                  </a:lnTo>
                  <a:close/>
                  <a:moveTo>
                    <a:pt x="639" y="841"/>
                  </a:moveTo>
                  <a:lnTo>
                    <a:pt x="639" y="841"/>
                  </a:lnTo>
                  <a:cubicBezTo>
                    <a:pt x="610" y="803"/>
                    <a:pt x="557" y="751"/>
                    <a:pt x="601" y="701"/>
                  </a:cubicBezTo>
                  <a:cubicBezTo>
                    <a:pt x="624" y="684"/>
                    <a:pt x="631" y="670"/>
                    <a:pt x="634" y="646"/>
                  </a:cubicBezTo>
                  <a:cubicBezTo>
                    <a:pt x="644" y="560"/>
                    <a:pt x="639" y="524"/>
                    <a:pt x="627" y="477"/>
                  </a:cubicBezTo>
                  <a:cubicBezTo>
                    <a:pt x="629" y="473"/>
                    <a:pt x="638" y="478"/>
                    <a:pt x="641" y="463"/>
                  </a:cubicBezTo>
                  <a:cubicBezTo>
                    <a:pt x="650" y="422"/>
                    <a:pt x="627" y="414"/>
                    <a:pt x="627" y="414"/>
                  </a:cubicBezTo>
                  <a:cubicBezTo>
                    <a:pt x="645" y="399"/>
                    <a:pt x="643" y="342"/>
                    <a:pt x="615" y="342"/>
                  </a:cubicBezTo>
                  <a:cubicBezTo>
                    <a:pt x="631" y="317"/>
                    <a:pt x="617" y="277"/>
                    <a:pt x="590" y="286"/>
                  </a:cubicBezTo>
                  <a:cubicBezTo>
                    <a:pt x="590" y="286"/>
                    <a:pt x="604" y="278"/>
                    <a:pt x="602" y="260"/>
                  </a:cubicBezTo>
                  <a:cubicBezTo>
                    <a:pt x="599" y="224"/>
                    <a:pt x="547" y="259"/>
                    <a:pt x="560" y="236"/>
                  </a:cubicBezTo>
                  <a:cubicBezTo>
                    <a:pt x="567" y="223"/>
                    <a:pt x="538" y="180"/>
                    <a:pt x="523" y="213"/>
                  </a:cubicBezTo>
                  <a:cubicBezTo>
                    <a:pt x="515" y="207"/>
                    <a:pt x="529" y="187"/>
                    <a:pt x="514" y="180"/>
                  </a:cubicBezTo>
                  <a:cubicBezTo>
                    <a:pt x="504" y="181"/>
                    <a:pt x="495" y="188"/>
                    <a:pt x="483" y="195"/>
                  </a:cubicBezTo>
                  <a:cubicBezTo>
                    <a:pt x="479" y="181"/>
                    <a:pt x="494" y="174"/>
                    <a:pt x="476" y="154"/>
                  </a:cubicBezTo>
                  <a:cubicBezTo>
                    <a:pt x="452" y="138"/>
                    <a:pt x="451" y="162"/>
                    <a:pt x="434" y="171"/>
                  </a:cubicBezTo>
                  <a:cubicBezTo>
                    <a:pt x="404" y="164"/>
                    <a:pt x="476" y="146"/>
                    <a:pt x="411" y="119"/>
                  </a:cubicBezTo>
                  <a:cubicBezTo>
                    <a:pt x="395" y="159"/>
                    <a:pt x="396" y="130"/>
                    <a:pt x="389" y="124"/>
                  </a:cubicBezTo>
                  <a:cubicBezTo>
                    <a:pt x="384" y="121"/>
                    <a:pt x="375" y="131"/>
                    <a:pt x="356" y="150"/>
                  </a:cubicBezTo>
                  <a:cubicBezTo>
                    <a:pt x="366" y="124"/>
                    <a:pt x="388" y="92"/>
                    <a:pt x="356" y="101"/>
                  </a:cubicBezTo>
                  <a:cubicBezTo>
                    <a:pt x="320" y="117"/>
                    <a:pt x="341" y="96"/>
                    <a:pt x="341" y="93"/>
                  </a:cubicBezTo>
                  <a:cubicBezTo>
                    <a:pt x="372" y="79"/>
                    <a:pt x="312" y="45"/>
                    <a:pt x="314" y="81"/>
                  </a:cubicBezTo>
                  <a:cubicBezTo>
                    <a:pt x="313" y="105"/>
                    <a:pt x="261" y="126"/>
                    <a:pt x="276" y="97"/>
                  </a:cubicBezTo>
                  <a:cubicBezTo>
                    <a:pt x="286" y="60"/>
                    <a:pt x="331" y="116"/>
                    <a:pt x="292" y="51"/>
                  </a:cubicBezTo>
                  <a:cubicBezTo>
                    <a:pt x="268" y="78"/>
                    <a:pt x="248" y="96"/>
                    <a:pt x="244" y="106"/>
                  </a:cubicBezTo>
                  <a:cubicBezTo>
                    <a:pt x="225" y="181"/>
                    <a:pt x="236" y="113"/>
                    <a:pt x="216" y="112"/>
                  </a:cubicBezTo>
                  <a:cubicBezTo>
                    <a:pt x="242" y="94"/>
                    <a:pt x="276" y="63"/>
                    <a:pt x="266" y="43"/>
                  </a:cubicBezTo>
                  <a:cubicBezTo>
                    <a:pt x="237" y="41"/>
                    <a:pt x="172" y="87"/>
                    <a:pt x="214" y="91"/>
                  </a:cubicBezTo>
                  <a:cubicBezTo>
                    <a:pt x="211" y="106"/>
                    <a:pt x="187" y="123"/>
                    <a:pt x="173" y="98"/>
                  </a:cubicBezTo>
                  <a:cubicBezTo>
                    <a:pt x="196" y="92"/>
                    <a:pt x="235" y="15"/>
                    <a:pt x="186" y="38"/>
                  </a:cubicBezTo>
                  <a:cubicBezTo>
                    <a:pt x="181" y="42"/>
                    <a:pt x="181" y="56"/>
                    <a:pt x="173" y="69"/>
                  </a:cubicBezTo>
                  <a:cubicBezTo>
                    <a:pt x="161" y="58"/>
                    <a:pt x="170" y="42"/>
                    <a:pt x="166" y="36"/>
                  </a:cubicBezTo>
                  <a:cubicBezTo>
                    <a:pt x="127" y="0"/>
                    <a:pt x="141" y="93"/>
                    <a:pt x="142" y="114"/>
                  </a:cubicBezTo>
                  <a:cubicBezTo>
                    <a:pt x="92" y="82"/>
                    <a:pt x="139" y="91"/>
                    <a:pt x="126" y="39"/>
                  </a:cubicBezTo>
                  <a:cubicBezTo>
                    <a:pt x="84" y="47"/>
                    <a:pt x="73" y="64"/>
                    <a:pt x="80" y="112"/>
                  </a:cubicBezTo>
                  <a:cubicBezTo>
                    <a:pt x="74" y="123"/>
                    <a:pt x="63" y="149"/>
                    <a:pt x="56" y="117"/>
                  </a:cubicBezTo>
                  <a:cubicBezTo>
                    <a:pt x="79" y="87"/>
                    <a:pt x="77" y="44"/>
                    <a:pt x="37" y="43"/>
                  </a:cubicBezTo>
                  <a:cubicBezTo>
                    <a:pt x="101" y="631"/>
                    <a:pt x="97" y="1225"/>
                    <a:pt x="5" y="1808"/>
                  </a:cubicBezTo>
                  <a:lnTo>
                    <a:pt x="0" y="1840"/>
                  </a:lnTo>
                  <a:cubicBezTo>
                    <a:pt x="46" y="1839"/>
                    <a:pt x="113" y="1825"/>
                    <a:pt x="162" y="1823"/>
                  </a:cubicBezTo>
                  <a:cubicBezTo>
                    <a:pt x="301" y="1827"/>
                    <a:pt x="298" y="1845"/>
                    <a:pt x="529" y="1842"/>
                  </a:cubicBezTo>
                  <a:cubicBezTo>
                    <a:pt x="582" y="1837"/>
                    <a:pt x="597" y="1829"/>
                    <a:pt x="614" y="1829"/>
                  </a:cubicBezTo>
                  <a:cubicBezTo>
                    <a:pt x="597" y="1758"/>
                    <a:pt x="481" y="1798"/>
                    <a:pt x="421" y="1778"/>
                  </a:cubicBezTo>
                  <a:cubicBezTo>
                    <a:pt x="321" y="1768"/>
                    <a:pt x="304" y="1708"/>
                    <a:pt x="272" y="1664"/>
                  </a:cubicBezTo>
                  <a:cubicBezTo>
                    <a:pt x="258" y="1639"/>
                    <a:pt x="237" y="1608"/>
                    <a:pt x="237" y="1566"/>
                  </a:cubicBezTo>
                  <a:cubicBezTo>
                    <a:pt x="230" y="1513"/>
                    <a:pt x="240" y="1484"/>
                    <a:pt x="239" y="1432"/>
                  </a:cubicBezTo>
                  <a:cubicBezTo>
                    <a:pt x="243" y="1393"/>
                    <a:pt x="287" y="1401"/>
                    <a:pt x="315" y="1404"/>
                  </a:cubicBezTo>
                  <a:cubicBezTo>
                    <a:pt x="402" y="1413"/>
                    <a:pt x="547" y="1399"/>
                    <a:pt x="586" y="1387"/>
                  </a:cubicBezTo>
                  <a:cubicBezTo>
                    <a:pt x="641" y="1371"/>
                    <a:pt x="642" y="1337"/>
                    <a:pt x="605" y="1286"/>
                  </a:cubicBezTo>
                  <a:cubicBezTo>
                    <a:pt x="597" y="1261"/>
                    <a:pt x="598" y="1245"/>
                    <a:pt x="609" y="1223"/>
                  </a:cubicBezTo>
                  <a:cubicBezTo>
                    <a:pt x="625" y="1206"/>
                    <a:pt x="644" y="1195"/>
                    <a:pt x="630" y="1174"/>
                  </a:cubicBezTo>
                  <a:cubicBezTo>
                    <a:pt x="630" y="1174"/>
                    <a:pt x="504" y="1147"/>
                    <a:pt x="590" y="1133"/>
                  </a:cubicBezTo>
                  <a:cubicBezTo>
                    <a:pt x="679" y="1118"/>
                    <a:pt x="650" y="1082"/>
                    <a:pt x="650" y="1082"/>
                  </a:cubicBezTo>
                  <a:cubicBezTo>
                    <a:pt x="650" y="1082"/>
                    <a:pt x="635" y="1045"/>
                    <a:pt x="621" y="1018"/>
                  </a:cubicBezTo>
                  <a:cubicBezTo>
                    <a:pt x="611" y="998"/>
                    <a:pt x="695" y="991"/>
                    <a:pt x="704" y="959"/>
                  </a:cubicBezTo>
                  <a:cubicBezTo>
                    <a:pt x="724" y="932"/>
                    <a:pt x="661" y="871"/>
                    <a:pt x="639" y="841"/>
                  </a:cubicBezTo>
                  <a:close/>
                </a:path>
              </a:pathLst>
            </a:custGeom>
            <a:solidFill>
              <a:srgbClr val="2F469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lnSpc>
                  <a:spcPct val="90000"/>
                </a:lnSpc>
                <a:buFont typeface="Wingdings" pitchFamily="2" charset="2"/>
                <a:buNone/>
                <a:defRPr/>
              </a:pPr>
              <a:endParaRPr lang="fr-FR"/>
            </a:p>
          </p:txBody>
        </p:sp>
        <p:sp>
          <p:nvSpPr>
            <p:cNvPr id="19" name="Freeform 20"/>
            <p:cNvSpPr>
              <a:spLocks noChangeAspect="1"/>
            </p:cNvSpPr>
            <p:nvPr/>
          </p:nvSpPr>
          <p:spPr bwMode="auto">
            <a:xfrm>
              <a:off x="1352" y="681"/>
              <a:ext cx="1829" cy="3153"/>
            </a:xfrm>
            <a:custGeom>
              <a:avLst/>
              <a:gdLst/>
              <a:ahLst/>
              <a:cxnLst>
                <a:cxn ang="0">
                  <a:pos x="1974" y="2106"/>
                </a:cxn>
                <a:cxn ang="0">
                  <a:pos x="0" y="3449"/>
                </a:cxn>
                <a:cxn ang="0">
                  <a:pos x="1972" y="0"/>
                </a:cxn>
                <a:cxn ang="0">
                  <a:pos x="1980" y="347"/>
                </a:cxn>
                <a:cxn ang="0">
                  <a:pos x="1982" y="392"/>
                </a:cxn>
                <a:cxn ang="0">
                  <a:pos x="1923" y="324"/>
                </a:cxn>
                <a:cxn ang="0">
                  <a:pos x="1878" y="384"/>
                </a:cxn>
                <a:cxn ang="0">
                  <a:pos x="1858" y="411"/>
                </a:cxn>
                <a:cxn ang="0">
                  <a:pos x="1823" y="348"/>
                </a:cxn>
                <a:cxn ang="0">
                  <a:pos x="1766" y="359"/>
                </a:cxn>
                <a:cxn ang="0">
                  <a:pos x="1702" y="494"/>
                </a:cxn>
                <a:cxn ang="0">
                  <a:pos x="1680" y="420"/>
                </a:cxn>
                <a:cxn ang="0">
                  <a:pos x="1605" y="427"/>
                </a:cxn>
                <a:cxn ang="0">
                  <a:pos x="1609" y="499"/>
                </a:cxn>
                <a:cxn ang="0">
                  <a:pos x="1520" y="498"/>
                </a:cxn>
                <a:cxn ang="0">
                  <a:pos x="1513" y="560"/>
                </a:cxn>
                <a:cxn ang="0">
                  <a:pos x="1407" y="521"/>
                </a:cxn>
                <a:cxn ang="0">
                  <a:pos x="1521" y="578"/>
                </a:cxn>
                <a:cxn ang="0">
                  <a:pos x="1453" y="612"/>
                </a:cxn>
                <a:cxn ang="0">
                  <a:pos x="1441" y="603"/>
                </a:cxn>
                <a:cxn ang="0">
                  <a:pos x="1404" y="640"/>
                </a:cxn>
                <a:cxn ang="0">
                  <a:pos x="1448" y="632"/>
                </a:cxn>
                <a:cxn ang="0">
                  <a:pos x="1433" y="703"/>
                </a:cxn>
                <a:cxn ang="0">
                  <a:pos x="1392" y="719"/>
                </a:cxn>
                <a:cxn ang="0">
                  <a:pos x="1410" y="785"/>
                </a:cxn>
                <a:cxn ang="0">
                  <a:pos x="1321" y="761"/>
                </a:cxn>
                <a:cxn ang="0">
                  <a:pos x="1255" y="760"/>
                </a:cxn>
                <a:cxn ang="0">
                  <a:pos x="1205" y="829"/>
                </a:cxn>
                <a:cxn ang="0">
                  <a:pos x="1350" y="845"/>
                </a:cxn>
                <a:cxn ang="0">
                  <a:pos x="1308" y="881"/>
                </a:cxn>
                <a:cxn ang="0">
                  <a:pos x="1308" y="953"/>
                </a:cxn>
                <a:cxn ang="0">
                  <a:pos x="1358" y="951"/>
                </a:cxn>
                <a:cxn ang="0">
                  <a:pos x="1319" y="1061"/>
                </a:cxn>
                <a:cxn ang="0">
                  <a:pos x="1324" y="1115"/>
                </a:cxn>
                <a:cxn ang="0">
                  <a:pos x="1283" y="1185"/>
                </a:cxn>
                <a:cxn ang="0">
                  <a:pos x="1257" y="1226"/>
                </a:cxn>
                <a:cxn ang="0">
                  <a:pos x="1285" y="1267"/>
                </a:cxn>
                <a:cxn ang="0">
                  <a:pos x="1314" y="1311"/>
                </a:cxn>
                <a:cxn ang="0">
                  <a:pos x="1363" y="1376"/>
                </a:cxn>
                <a:cxn ang="0">
                  <a:pos x="1438" y="1413"/>
                </a:cxn>
                <a:cxn ang="0">
                  <a:pos x="1494" y="1379"/>
                </a:cxn>
                <a:cxn ang="0">
                  <a:pos x="1513" y="1471"/>
                </a:cxn>
                <a:cxn ang="0">
                  <a:pos x="1605" y="1474"/>
                </a:cxn>
                <a:cxn ang="0">
                  <a:pos x="1584" y="1525"/>
                </a:cxn>
                <a:cxn ang="0">
                  <a:pos x="1618" y="1559"/>
                </a:cxn>
                <a:cxn ang="0">
                  <a:pos x="1644" y="1602"/>
                </a:cxn>
                <a:cxn ang="0">
                  <a:pos x="1700" y="1594"/>
                </a:cxn>
                <a:cxn ang="0">
                  <a:pos x="1729" y="1535"/>
                </a:cxn>
                <a:cxn ang="0">
                  <a:pos x="1794" y="1574"/>
                </a:cxn>
                <a:cxn ang="0">
                  <a:pos x="1808" y="1711"/>
                </a:cxn>
                <a:cxn ang="0">
                  <a:pos x="1870" y="1688"/>
                </a:cxn>
                <a:cxn ang="0">
                  <a:pos x="1839" y="1844"/>
                </a:cxn>
                <a:cxn ang="0">
                  <a:pos x="1446" y="2092"/>
                </a:cxn>
                <a:cxn ang="0">
                  <a:pos x="1654" y="2103"/>
                </a:cxn>
                <a:cxn ang="0">
                  <a:pos x="1974" y="2105"/>
                </a:cxn>
              </a:cxnLst>
              <a:rect l="0" t="0" r="r" b="b"/>
              <a:pathLst>
                <a:path w="2011" h="3449">
                  <a:moveTo>
                    <a:pt x="1974" y="2106"/>
                  </a:moveTo>
                  <a:lnTo>
                    <a:pt x="1974" y="2106"/>
                  </a:lnTo>
                  <a:cubicBezTo>
                    <a:pt x="1903" y="2543"/>
                    <a:pt x="1782" y="2987"/>
                    <a:pt x="1602" y="3449"/>
                  </a:cubicBezTo>
                  <a:lnTo>
                    <a:pt x="0" y="3449"/>
                  </a:lnTo>
                  <a:lnTo>
                    <a:pt x="0" y="0"/>
                  </a:lnTo>
                  <a:lnTo>
                    <a:pt x="1972" y="0"/>
                  </a:lnTo>
                  <a:cubicBezTo>
                    <a:pt x="1988" y="113"/>
                    <a:pt x="1999" y="197"/>
                    <a:pt x="2011" y="309"/>
                  </a:cubicBezTo>
                  <a:cubicBezTo>
                    <a:pt x="2011" y="309"/>
                    <a:pt x="1977" y="320"/>
                    <a:pt x="1980" y="347"/>
                  </a:cubicBezTo>
                  <a:cubicBezTo>
                    <a:pt x="1984" y="378"/>
                    <a:pt x="1997" y="385"/>
                    <a:pt x="1997" y="385"/>
                  </a:cubicBezTo>
                  <a:lnTo>
                    <a:pt x="1982" y="392"/>
                  </a:lnTo>
                  <a:cubicBezTo>
                    <a:pt x="1982" y="392"/>
                    <a:pt x="1966" y="368"/>
                    <a:pt x="1966" y="369"/>
                  </a:cubicBezTo>
                  <a:cubicBezTo>
                    <a:pt x="1966" y="346"/>
                    <a:pt x="1976" y="311"/>
                    <a:pt x="1923" y="324"/>
                  </a:cubicBezTo>
                  <a:cubicBezTo>
                    <a:pt x="1904" y="365"/>
                    <a:pt x="1952" y="373"/>
                    <a:pt x="1939" y="401"/>
                  </a:cubicBezTo>
                  <a:cubicBezTo>
                    <a:pt x="1883" y="404"/>
                    <a:pt x="1923" y="359"/>
                    <a:pt x="1878" y="384"/>
                  </a:cubicBezTo>
                  <a:cubicBezTo>
                    <a:pt x="1881" y="371"/>
                    <a:pt x="1871" y="336"/>
                    <a:pt x="1857" y="339"/>
                  </a:cubicBezTo>
                  <a:cubicBezTo>
                    <a:pt x="1851" y="358"/>
                    <a:pt x="1836" y="391"/>
                    <a:pt x="1858" y="411"/>
                  </a:cubicBezTo>
                  <a:cubicBezTo>
                    <a:pt x="1851" y="416"/>
                    <a:pt x="1830" y="413"/>
                    <a:pt x="1825" y="406"/>
                  </a:cubicBezTo>
                  <a:cubicBezTo>
                    <a:pt x="1819" y="396"/>
                    <a:pt x="1840" y="379"/>
                    <a:pt x="1823" y="348"/>
                  </a:cubicBezTo>
                  <a:cubicBezTo>
                    <a:pt x="1771" y="371"/>
                    <a:pt x="1819" y="421"/>
                    <a:pt x="1776" y="440"/>
                  </a:cubicBezTo>
                  <a:cubicBezTo>
                    <a:pt x="1729" y="434"/>
                    <a:pt x="1803" y="394"/>
                    <a:pt x="1766" y="359"/>
                  </a:cubicBezTo>
                  <a:cubicBezTo>
                    <a:pt x="1723" y="369"/>
                    <a:pt x="1707" y="413"/>
                    <a:pt x="1724" y="439"/>
                  </a:cubicBezTo>
                  <a:cubicBezTo>
                    <a:pt x="1723" y="462"/>
                    <a:pt x="1705" y="474"/>
                    <a:pt x="1702" y="494"/>
                  </a:cubicBezTo>
                  <a:cubicBezTo>
                    <a:pt x="1681" y="491"/>
                    <a:pt x="1672" y="483"/>
                    <a:pt x="1670" y="475"/>
                  </a:cubicBezTo>
                  <a:cubicBezTo>
                    <a:pt x="1667" y="460"/>
                    <a:pt x="1708" y="453"/>
                    <a:pt x="1680" y="420"/>
                  </a:cubicBezTo>
                  <a:cubicBezTo>
                    <a:pt x="1635" y="427"/>
                    <a:pt x="1665" y="500"/>
                    <a:pt x="1629" y="461"/>
                  </a:cubicBezTo>
                  <a:cubicBezTo>
                    <a:pt x="1626" y="444"/>
                    <a:pt x="1614" y="429"/>
                    <a:pt x="1605" y="427"/>
                  </a:cubicBezTo>
                  <a:cubicBezTo>
                    <a:pt x="1588" y="439"/>
                    <a:pt x="1580" y="459"/>
                    <a:pt x="1591" y="476"/>
                  </a:cubicBezTo>
                  <a:lnTo>
                    <a:pt x="1609" y="499"/>
                  </a:lnTo>
                  <a:cubicBezTo>
                    <a:pt x="1607" y="499"/>
                    <a:pt x="1617" y="513"/>
                    <a:pt x="1615" y="512"/>
                  </a:cubicBezTo>
                  <a:cubicBezTo>
                    <a:pt x="1585" y="488"/>
                    <a:pt x="1545" y="471"/>
                    <a:pt x="1520" y="498"/>
                  </a:cubicBezTo>
                  <a:cubicBezTo>
                    <a:pt x="1523" y="523"/>
                    <a:pt x="1545" y="525"/>
                    <a:pt x="1579" y="533"/>
                  </a:cubicBezTo>
                  <a:cubicBezTo>
                    <a:pt x="1536" y="537"/>
                    <a:pt x="1527" y="552"/>
                    <a:pt x="1513" y="560"/>
                  </a:cubicBezTo>
                  <a:cubicBezTo>
                    <a:pt x="1508" y="532"/>
                    <a:pt x="1475" y="527"/>
                    <a:pt x="1444" y="523"/>
                  </a:cubicBezTo>
                  <a:cubicBezTo>
                    <a:pt x="1426" y="527"/>
                    <a:pt x="1415" y="515"/>
                    <a:pt x="1407" y="521"/>
                  </a:cubicBezTo>
                  <a:cubicBezTo>
                    <a:pt x="1420" y="553"/>
                    <a:pt x="1451" y="578"/>
                    <a:pt x="1490" y="586"/>
                  </a:cubicBezTo>
                  <a:cubicBezTo>
                    <a:pt x="1507" y="584"/>
                    <a:pt x="1509" y="584"/>
                    <a:pt x="1521" y="578"/>
                  </a:cubicBezTo>
                  <a:cubicBezTo>
                    <a:pt x="1544" y="588"/>
                    <a:pt x="1542" y="592"/>
                    <a:pt x="1548" y="608"/>
                  </a:cubicBezTo>
                  <a:cubicBezTo>
                    <a:pt x="1514" y="623"/>
                    <a:pt x="1487" y="604"/>
                    <a:pt x="1453" y="612"/>
                  </a:cubicBezTo>
                  <a:cubicBezTo>
                    <a:pt x="1453" y="614"/>
                    <a:pt x="1445" y="614"/>
                    <a:pt x="1444" y="611"/>
                  </a:cubicBezTo>
                  <a:cubicBezTo>
                    <a:pt x="1445" y="611"/>
                    <a:pt x="1440" y="603"/>
                    <a:pt x="1441" y="603"/>
                  </a:cubicBezTo>
                  <a:cubicBezTo>
                    <a:pt x="1426" y="575"/>
                    <a:pt x="1387" y="586"/>
                    <a:pt x="1366" y="592"/>
                  </a:cubicBezTo>
                  <a:cubicBezTo>
                    <a:pt x="1363" y="614"/>
                    <a:pt x="1386" y="632"/>
                    <a:pt x="1404" y="640"/>
                  </a:cubicBezTo>
                  <a:cubicBezTo>
                    <a:pt x="1429" y="649"/>
                    <a:pt x="1438" y="641"/>
                    <a:pt x="1438" y="641"/>
                  </a:cubicBezTo>
                  <a:lnTo>
                    <a:pt x="1448" y="632"/>
                  </a:lnTo>
                  <a:cubicBezTo>
                    <a:pt x="1459" y="672"/>
                    <a:pt x="1473" y="674"/>
                    <a:pt x="1494" y="690"/>
                  </a:cubicBezTo>
                  <a:cubicBezTo>
                    <a:pt x="1471" y="698"/>
                    <a:pt x="1462" y="705"/>
                    <a:pt x="1433" y="703"/>
                  </a:cubicBezTo>
                  <a:cubicBezTo>
                    <a:pt x="1400" y="652"/>
                    <a:pt x="1301" y="630"/>
                    <a:pt x="1305" y="654"/>
                  </a:cubicBezTo>
                  <a:cubicBezTo>
                    <a:pt x="1319" y="706"/>
                    <a:pt x="1392" y="719"/>
                    <a:pt x="1392" y="719"/>
                  </a:cubicBezTo>
                  <a:cubicBezTo>
                    <a:pt x="1392" y="719"/>
                    <a:pt x="1354" y="733"/>
                    <a:pt x="1360" y="746"/>
                  </a:cubicBezTo>
                  <a:cubicBezTo>
                    <a:pt x="1367" y="758"/>
                    <a:pt x="1417" y="766"/>
                    <a:pt x="1410" y="785"/>
                  </a:cubicBezTo>
                  <a:cubicBezTo>
                    <a:pt x="1358" y="762"/>
                    <a:pt x="1348" y="771"/>
                    <a:pt x="1383" y="817"/>
                  </a:cubicBezTo>
                  <a:cubicBezTo>
                    <a:pt x="1339" y="819"/>
                    <a:pt x="1349" y="772"/>
                    <a:pt x="1321" y="761"/>
                  </a:cubicBezTo>
                  <a:cubicBezTo>
                    <a:pt x="1301" y="775"/>
                    <a:pt x="1313" y="806"/>
                    <a:pt x="1313" y="806"/>
                  </a:cubicBezTo>
                  <a:cubicBezTo>
                    <a:pt x="1303" y="798"/>
                    <a:pt x="1277" y="754"/>
                    <a:pt x="1255" y="760"/>
                  </a:cubicBezTo>
                  <a:cubicBezTo>
                    <a:pt x="1248" y="765"/>
                    <a:pt x="1248" y="789"/>
                    <a:pt x="1265" y="805"/>
                  </a:cubicBezTo>
                  <a:cubicBezTo>
                    <a:pt x="1244" y="809"/>
                    <a:pt x="1210" y="806"/>
                    <a:pt x="1205" y="829"/>
                  </a:cubicBezTo>
                  <a:cubicBezTo>
                    <a:pt x="1239" y="855"/>
                    <a:pt x="1276" y="855"/>
                    <a:pt x="1329" y="849"/>
                  </a:cubicBezTo>
                  <a:cubicBezTo>
                    <a:pt x="1329" y="849"/>
                    <a:pt x="1339" y="848"/>
                    <a:pt x="1350" y="845"/>
                  </a:cubicBezTo>
                  <a:cubicBezTo>
                    <a:pt x="1360" y="842"/>
                    <a:pt x="1375" y="856"/>
                    <a:pt x="1375" y="856"/>
                  </a:cubicBezTo>
                  <a:cubicBezTo>
                    <a:pt x="1349" y="862"/>
                    <a:pt x="1360" y="870"/>
                    <a:pt x="1308" y="881"/>
                  </a:cubicBezTo>
                  <a:cubicBezTo>
                    <a:pt x="1274" y="897"/>
                    <a:pt x="1247" y="918"/>
                    <a:pt x="1247" y="953"/>
                  </a:cubicBezTo>
                  <a:cubicBezTo>
                    <a:pt x="1268" y="963"/>
                    <a:pt x="1294" y="973"/>
                    <a:pt x="1308" y="953"/>
                  </a:cubicBezTo>
                  <a:cubicBezTo>
                    <a:pt x="1331" y="920"/>
                    <a:pt x="1324" y="946"/>
                    <a:pt x="1340" y="945"/>
                  </a:cubicBezTo>
                  <a:lnTo>
                    <a:pt x="1358" y="951"/>
                  </a:lnTo>
                  <a:cubicBezTo>
                    <a:pt x="1344" y="986"/>
                    <a:pt x="1264" y="985"/>
                    <a:pt x="1279" y="1011"/>
                  </a:cubicBezTo>
                  <a:cubicBezTo>
                    <a:pt x="1295" y="1035"/>
                    <a:pt x="1319" y="1061"/>
                    <a:pt x="1319" y="1061"/>
                  </a:cubicBezTo>
                  <a:cubicBezTo>
                    <a:pt x="1319" y="1061"/>
                    <a:pt x="1263" y="1032"/>
                    <a:pt x="1247" y="1053"/>
                  </a:cubicBezTo>
                  <a:cubicBezTo>
                    <a:pt x="1232" y="1071"/>
                    <a:pt x="1265" y="1102"/>
                    <a:pt x="1324" y="1115"/>
                  </a:cubicBezTo>
                  <a:cubicBezTo>
                    <a:pt x="1304" y="1128"/>
                    <a:pt x="1233" y="1115"/>
                    <a:pt x="1276" y="1160"/>
                  </a:cubicBezTo>
                  <a:cubicBezTo>
                    <a:pt x="1225" y="1181"/>
                    <a:pt x="1242" y="1196"/>
                    <a:pt x="1283" y="1185"/>
                  </a:cubicBezTo>
                  <a:lnTo>
                    <a:pt x="1303" y="1188"/>
                  </a:lnTo>
                  <a:cubicBezTo>
                    <a:pt x="1291" y="1196"/>
                    <a:pt x="1254" y="1213"/>
                    <a:pt x="1257" y="1226"/>
                  </a:cubicBezTo>
                  <a:cubicBezTo>
                    <a:pt x="1259" y="1243"/>
                    <a:pt x="1300" y="1222"/>
                    <a:pt x="1307" y="1235"/>
                  </a:cubicBezTo>
                  <a:cubicBezTo>
                    <a:pt x="1310" y="1254"/>
                    <a:pt x="1287" y="1262"/>
                    <a:pt x="1285" y="1267"/>
                  </a:cubicBezTo>
                  <a:cubicBezTo>
                    <a:pt x="1314" y="1286"/>
                    <a:pt x="1331" y="1241"/>
                    <a:pt x="1358" y="1267"/>
                  </a:cubicBezTo>
                  <a:cubicBezTo>
                    <a:pt x="1348" y="1286"/>
                    <a:pt x="1305" y="1282"/>
                    <a:pt x="1314" y="1311"/>
                  </a:cubicBezTo>
                  <a:cubicBezTo>
                    <a:pt x="1330" y="1323"/>
                    <a:pt x="1357" y="1318"/>
                    <a:pt x="1373" y="1329"/>
                  </a:cubicBezTo>
                  <a:cubicBezTo>
                    <a:pt x="1373" y="1329"/>
                    <a:pt x="1351" y="1371"/>
                    <a:pt x="1363" y="1376"/>
                  </a:cubicBezTo>
                  <a:cubicBezTo>
                    <a:pt x="1386" y="1388"/>
                    <a:pt x="1408" y="1351"/>
                    <a:pt x="1416" y="1349"/>
                  </a:cubicBezTo>
                  <a:cubicBezTo>
                    <a:pt x="1410" y="1396"/>
                    <a:pt x="1450" y="1380"/>
                    <a:pt x="1438" y="1413"/>
                  </a:cubicBezTo>
                  <a:cubicBezTo>
                    <a:pt x="1438" y="1430"/>
                    <a:pt x="1436" y="1454"/>
                    <a:pt x="1454" y="1463"/>
                  </a:cubicBezTo>
                  <a:cubicBezTo>
                    <a:pt x="1491" y="1452"/>
                    <a:pt x="1495" y="1423"/>
                    <a:pt x="1494" y="1379"/>
                  </a:cubicBezTo>
                  <a:cubicBezTo>
                    <a:pt x="1494" y="1364"/>
                    <a:pt x="1537" y="1389"/>
                    <a:pt x="1537" y="1389"/>
                  </a:cubicBezTo>
                  <a:cubicBezTo>
                    <a:pt x="1563" y="1410"/>
                    <a:pt x="1492" y="1426"/>
                    <a:pt x="1513" y="1471"/>
                  </a:cubicBezTo>
                  <a:cubicBezTo>
                    <a:pt x="1573" y="1479"/>
                    <a:pt x="1573" y="1428"/>
                    <a:pt x="1621" y="1419"/>
                  </a:cubicBezTo>
                  <a:cubicBezTo>
                    <a:pt x="1643" y="1433"/>
                    <a:pt x="1612" y="1457"/>
                    <a:pt x="1605" y="1474"/>
                  </a:cubicBezTo>
                  <a:cubicBezTo>
                    <a:pt x="1575" y="1491"/>
                    <a:pt x="1538" y="1471"/>
                    <a:pt x="1509" y="1530"/>
                  </a:cubicBezTo>
                  <a:cubicBezTo>
                    <a:pt x="1551" y="1546"/>
                    <a:pt x="1570" y="1533"/>
                    <a:pt x="1584" y="1525"/>
                  </a:cubicBezTo>
                  <a:cubicBezTo>
                    <a:pt x="1597" y="1516"/>
                    <a:pt x="1596" y="1511"/>
                    <a:pt x="1606" y="1507"/>
                  </a:cubicBezTo>
                  <a:cubicBezTo>
                    <a:pt x="1607" y="1523"/>
                    <a:pt x="1603" y="1553"/>
                    <a:pt x="1618" y="1559"/>
                  </a:cubicBezTo>
                  <a:cubicBezTo>
                    <a:pt x="1632" y="1558"/>
                    <a:pt x="1633" y="1553"/>
                    <a:pt x="1645" y="1546"/>
                  </a:cubicBezTo>
                  <a:cubicBezTo>
                    <a:pt x="1657" y="1558"/>
                    <a:pt x="1626" y="1589"/>
                    <a:pt x="1644" y="1602"/>
                  </a:cubicBezTo>
                  <a:cubicBezTo>
                    <a:pt x="1661" y="1599"/>
                    <a:pt x="1667" y="1583"/>
                    <a:pt x="1667" y="1583"/>
                  </a:cubicBezTo>
                  <a:cubicBezTo>
                    <a:pt x="1677" y="1597"/>
                    <a:pt x="1689" y="1597"/>
                    <a:pt x="1700" y="1594"/>
                  </a:cubicBezTo>
                  <a:cubicBezTo>
                    <a:pt x="1706" y="1579"/>
                    <a:pt x="1707" y="1545"/>
                    <a:pt x="1688" y="1533"/>
                  </a:cubicBezTo>
                  <a:cubicBezTo>
                    <a:pt x="1697" y="1522"/>
                    <a:pt x="1720" y="1543"/>
                    <a:pt x="1729" y="1535"/>
                  </a:cubicBezTo>
                  <a:cubicBezTo>
                    <a:pt x="1748" y="1557"/>
                    <a:pt x="1707" y="1600"/>
                    <a:pt x="1737" y="1618"/>
                  </a:cubicBezTo>
                  <a:cubicBezTo>
                    <a:pt x="1766" y="1615"/>
                    <a:pt x="1765" y="1586"/>
                    <a:pt x="1794" y="1574"/>
                  </a:cubicBezTo>
                  <a:cubicBezTo>
                    <a:pt x="1789" y="1604"/>
                    <a:pt x="1824" y="1626"/>
                    <a:pt x="1779" y="1648"/>
                  </a:cubicBezTo>
                  <a:cubicBezTo>
                    <a:pt x="1779" y="1677"/>
                    <a:pt x="1834" y="1669"/>
                    <a:pt x="1808" y="1711"/>
                  </a:cubicBezTo>
                  <a:cubicBezTo>
                    <a:pt x="1818" y="1728"/>
                    <a:pt x="1831" y="1721"/>
                    <a:pt x="1843" y="1718"/>
                  </a:cubicBezTo>
                  <a:lnTo>
                    <a:pt x="1870" y="1688"/>
                  </a:lnTo>
                  <a:cubicBezTo>
                    <a:pt x="1862" y="1712"/>
                    <a:pt x="1860" y="1750"/>
                    <a:pt x="1867" y="1777"/>
                  </a:cubicBezTo>
                  <a:cubicBezTo>
                    <a:pt x="1858" y="1800"/>
                    <a:pt x="1879" y="1825"/>
                    <a:pt x="1839" y="1844"/>
                  </a:cubicBezTo>
                  <a:cubicBezTo>
                    <a:pt x="1828" y="1900"/>
                    <a:pt x="1827" y="1956"/>
                    <a:pt x="1763" y="1992"/>
                  </a:cubicBezTo>
                  <a:cubicBezTo>
                    <a:pt x="1726" y="2060"/>
                    <a:pt x="1497" y="2024"/>
                    <a:pt x="1446" y="2092"/>
                  </a:cubicBezTo>
                  <a:cubicBezTo>
                    <a:pt x="1459" y="2104"/>
                    <a:pt x="1576" y="2100"/>
                    <a:pt x="1591" y="2096"/>
                  </a:cubicBezTo>
                  <a:cubicBezTo>
                    <a:pt x="1613" y="2085"/>
                    <a:pt x="1631" y="2104"/>
                    <a:pt x="1654" y="2103"/>
                  </a:cubicBezTo>
                  <a:cubicBezTo>
                    <a:pt x="1705" y="2103"/>
                    <a:pt x="1767" y="2086"/>
                    <a:pt x="1809" y="2103"/>
                  </a:cubicBezTo>
                  <a:cubicBezTo>
                    <a:pt x="1869" y="2103"/>
                    <a:pt x="1920" y="2105"/>
                    <a:pt x="1974" y="2105"/>
                  </a:cubicBezTo>
                  <a:lnTo>
                    <a:pt x="1974" y="2106"/>
                  </a:lnTo>
                  <a:close/>
                </a:path>
              </a:pathLst>
            </a:custGeom>
            <a:solidFill>
              <a:srgbClr val="2F469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lnSpc>
                  <a:spcPct val="90000"/>
                </a:lnSpc>
                <a:buFont typeface="Wingdings" pitchFamily="2" charset="2"/>
                <a:buNone/>
                <a:defRPr/>
              </a:pPr>
              <a:endParaRPr lang="fr-FR"/>
            </a:p>
          </p:txBody>
        </p:sp>
        <p:sp>
          <p:nvSpPr>
            <p:cNvPr id="20" name="Freeform 21"/>
            <p:cNvSpPr>
              <a:spLocks noChangeAspect="1" noEditPoints="1"/>
            </p:cNvSpPr>
            <p:nvPr/>
          </p:nvSpPr>
          <p:spPr bwMode="auto">
            <a:xfrm>
              <a:off x="3235" y="2755"/>
              <a:ext cx="578" cy="577"/>
            </a:xfrm>
            <a:custGeom>
              <a:avLst/>
              <a:gdLst/>
              <a:ahLst/>
              <a:cxnLst>
                <a:cxn ang="0">
                  <a:pos x="321" y="621"/>
                </a:cxn>
                <a:cxn ang="0">
                  <a:pos x="321" y="621"/>
                </a:cxn>
                <a:cxn ang="0">
                  <a:pos x="639" y="307"/>
                </a:cxn>
                <a:cxn ang="0">
                  <a:pos x="321" y="0"/>
                </a:cxn>
                <a:cxn ang="0">
                  <a:pos x="0" y="307"/>
                </a:cxn>
                <a:cxn ang="0">
                  <a:pos x="321" y="621"/>
                </a:cxn>
                <a:cxn ang="0">
                  <a:pos x="321" y="621"/>
                </a:cxn>
                <a:cxn ang="0">
                  <a:pos x="162" y="307"/>
                </a:cxn>
                <a:cxn ang="0">
                  <a:pos x="162" y="307"/>
                </a:cxn>
                <a:cxn ang="0">
                  <a:pos x="321" y="125"/>
                </a:cxn>
                <a:cxn ang="0">
                  <a:pos x="477" y="307"/>
                </a:cxn>
                <a:cxn ang="0">
                  <a:pos x="321" y="495"/>
                </a:cxn>
                <a:cxn ang="0">
                  <a:pos x="162" y="307"/>
                </a:cxn>
              </a:cxnLst>
              <a:rect l="0" t="0" r="r" b="b"/>
              <a:pathLst>
                <a:path w="639" h="621">
                  <a:moveTo>
                    <a:pt x="321" y="621"/>
                  </a:moveTo>
                  <a:lnTo>
                    <a:pt x="321" y="621"/>
                  </a:lnTo>
                  <a:cubicBezTo>
                    <a:pt x="512" y="621"/>
                    <a:pt x="639" y="480"/>
                    <a:pt x="639" y="307"/>
                  </a:cubicBezTo>
                  <a:cubicBezTo>
                    <a:pt x="639" y="124"/>
                    <a:pt x="511" y="0"/>
                    <a:pt x="321" y="0"/>
                  </a:cubicBezTo>
                  <a:cubicBezTo>
                    <a:pt x="130" y="0"/>
                    <a:pt x="0" y="121"/>
                    <a:pt x="0" y="307"/>
                  </a:cubicBezTo>
                  <a:cubicBezTo>
                    <a:pt x="0" y="489"/>
                    <a:pt x="132" y="621"/>
                    <a:pt x="321" y="621"/>
                  </a:cubicBezTo>
                  <a:lnTo>
                    <a:pt x="321" y="621"/>
                  </a:lnTo>
                  <a:close/>
                  <a:moveTo>
                    <a:pt x="162" y="307"/>
                  </a:moveTo>
                  <a:lnTo>
                    <a:pt x="162" y="307"/>
                  </a:lnTo>
                  <a:cubicBezTo>
                    <a:pt x="162" y="198"/>
                    <a:pt x="214" y="125"/>
                    <a:pt x="321" y="125"/>
                  </a:cubicBezTo>
                  <a:cubicBezTo>
                    <a:pt x="425" y="125"/>
                    <a:pt x="477" y="192"/>
                    <a:pt x="477" y="307"/>
                  </a:cubicBezTo>
                  <a:cubicBezTo>
                    <a:pt x="477" y="413"/>
                    <a:pt x="426" y="495"/>
                    <a:pt x="321" y="495"/>
                  </a:cubicBezTo>
                  <a:cubicBezTo>
                    <a:pt x="220" y="495"/>
                    <a:pt x="162" y="415"/>
                    <a:pt x="162" y="307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lnSpc>
                  <a:spcPct val="90000"/>
                </a:lnSpc>
                <a:buFont typeface="Wingdings" pitchFamily="2" charset="2"/>
                <a:buNone/>
                <a:defRPr/>
              </a:pPr>
              <a:endParaRPr lang="fr-FR"/>
            </a:p>
          </p:txBody>
        </p:sp>
        <p:sp>
          <p:nvSpPr>
            <p:cNvPr id="21" name="Freeform 22"/>
            <p:cNvSpPr>
              <a:spLocks noChangeAspect="1"/>
            </p:cNvSpPr>
            <p:nvPr/>
          </p:nvSpPr>
          <p:spPr bwMode="auto">
            <a:xfrm>
              <a:off x="3887" y="2755"/>
              <a:ext cx="417" cy="577"/>
            </a:xfrm>
            <a:custGeom>
              <a:avLst/>
              <a:gdLst/>
              <a:ahLst/>
              <a:cxnLst>
                <a:cxn ang="0">
                  <a:pos x="377" y="128"/>
                </a:cxn>
                <a:cxn ang="0">
                  <a:pos x="377" y="128"/>
                </a:cxn>
                <a:cxn ang="0">
                  <a:pos x="270" y="114"/>
                </a:cxn>
                <a:cxn ang="0">
                  <a:pos x="163" y="160"/>
                </a:cxn>
                <a:cxn ang="0">
                  <a:pos x="290" y="260"/>
                </a:cxn>
                <a:cxn ang="0">
                  <a:pos x="441" y="443"/>
                </a:cxn>
                <a:cxn ang="0">
                  <a:pos x="187" y="621"/>
                </a:cxn>
                <a:cxn ang="0">
                  <a:pos x="11" y="594"/>
                </a:cxn>
                <a:cxn ang="0">
                  <a:pos x="11" y="469"/>
                </a:cxn>
                <a:cxn ang="0">
                  <a:pos x="193" y="506"/>
                </a:cxn>
                <a:cxn ang="0">
                  <a:pos x="279" y="448"/>
                </a:cxn>
                <a:cxn ang="0">
                  <a:pos x="153" y="349"/>
                </a:cxn>
                <a:cxn ang="0">
                  <a:pos x="0" y="160"/>
                </a:cxn>
                <a:cxn ang="0">
                  <a:pos x="243" y="0"/>
                </a:cxn>
                <a:cxn ang="0">
                  <a:pos x="377" y="10"/>
                </a:cxn>
                <a:cxn ang="0">
                  <a:pos x="377" y="128"/>
                </a:cxn>
              </a:cxnLst>
              <a:rect l="0" t="0" r="r" b="b"/>
              <a:pathLst>
                <a:path w="441" h="621">
                  <a:moveTo>
                    <a:pt x="377" y="128"/>
                  </a:moveTo>
                  <a:lnTo>
                    <a:pt x="377" y="128"/>
                  </a:lnTo>
                  <a:cubicBezTo>
                    <a:pt x="341" y="122"/>
                    <a:pt x="306" y="114"/>
                    <a:pt x="270" y="114"/>
                  </a:cubicBezTo>
                  <a:cubicBezTo>
                    <a:pt x="207" y="114"/>
                    <a:pt x="163" y="129"/>
                    <a:pt x="163" y="160"/>
                  </a:cubicBezTo>
                  <a:cubicBezTo>
                    <a:pt x="163" y="195"/>
                    <a:pt x="223" y="224"/>
                    <a:pt x="290" y="260"/>
                  </a:cubicBezTo>
                  <a:cubicBezTo>
                    <a:pt x="353" y="294"/>
                    <a:pt x="441" y="340"/>
                    <a:pt x="441" y="443"/>
                  </a:cubicBezTo>
                  <a:cubicBezTo>
                    <a:pt x="441" y="557"/>
                    <a:pt x="340" y="621"/>
                    <a:pt x="187" y="621"/>
                  </a:cubicBezTo>
                  <a:cubicBezTo>
                    <a:pt x="117" y="621"/>
                    <a:pt x="69" y="607"/>
                    <a:pt x="11" y="594"/>
                  </a:cubicBezTo>
                  <a:lnTo>
                    <a:pt x="11" y="469"/>
                  </a:lnTo>
                  <a:cubicBezTo>
                    <a:pt x="56" y="482"/>
                    <a:pt x="128" y="506"/>
                    <a:pt x="193" y="506"/>
                  </a:cubicBezTo>
                  <a:cubicBezTo>
                    <a:pt x="236" y="506"/>
                    <a:pt x="279" y="487"/>
                    <a:pt x="279" y="448"/>
                  </a:cubicBezTo>
                  <a:cubicBezTo>
                    <a:pt x="279" y="412"/>
                    <a:pt x="227" y="391"/>
                    <a:pt x="153" y="349"/>
                  </a:cubicBezTo>
                  <a:cubicBezTo>
                    <a:pt x="86" y="316"/>
                    <a:pt x="0" y="247"/>
                    <a:pt x="0" y="160"/>
                  </a:cubicBezTo>
                  <a:cubicBezTo>
                    <a:pt x="0" y="57"/>
                    <a:pt x="104" y="0"/>
                    <a:pt x="243" y="0"/>
                  </a:cubicBezTo>
                  <a:cubicBezTo>
                    <a:pt x="288" y="0"/>
                    <a:pt x="333" y="4"/>
                    <a:pt x="377" y="10"/>
                  </a:cubicBezTo>
                  <a:lnTo>
                    <a:pt x="377" y="128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lnSpc>
                  <a:spcPct val="90000"/>
                </a:lnSpc>
                <a:buFont typeface="Wingdings" pitchFamily="2" charset="2"/>
                <a:buNone/>
                <a:defRPr/>
              </a:pPr>
              <a:endParaRPr lang="fr-FR"/>
            </a:p>
          </p:txBody>
        </p:sp>
        <p:sp>
          <p:nvSpPr>
            <p:cNvPr id="22" name="Freeform 23"/>
            <p:cNvSpPr>
              <a:spLocks noChangeAspect="1"/>
            </p:cNvSpPr>
            <p:nvPr/>
          </p:nvSpPr>
          <p:spPr bwMode="auto">
            <a:xfrm>
              <a:off x="1769" y="2562"/>
              <a:ext cx="214" cy="748"/>
            </a:xfrm>
            <a:custGeom>
              <a:avLst/>
              <a:gdLst/>
              <a:ahLst/>
              <a:cxnLst>
                <a:cxn ang="0">
                  <a:pos x="18" y="817"/>
                </a:cxn>
                <a:cxn ang="0">
                  <a:pos x="18" y="817"/>
                </a:cxn>
                <a:cxn ang="0">
                  <a:pos x="24" y="606"/>
                </a:cxn>
                <a:cxn ang="0">
                  <a:pos x="24" y="287"/>
                </a:cxn>
                <a:cxn ang="0">
                  <a:pos x="0" y="0"/>
                </a:cxn>
                <a:cxn ang="0">
                  <a:pos x="211" y="0"/>
                </a:cxn>
                <a:cxn ang="0">
                  <a:pos x="205" y="232"/>
                </a:cxn>
                <a:cxn ang="0">
                  <a:pos x="205" y="530"/>
                </a:cxn>
                <a:cxn ang="0">
                  <a:pos x="229" y="817"/>
                </a:cxn>
                <a:cxn ang="0">
                  <a:pos x="18" y="817"/>
                </a:cxn>
              </a:cxnLst>
              <a:rect l="0" t="0" r="r" b="b"/>
              <a:pathLst>
                <a:path w="229" h="817">
                  <a:moveTo>
                    <a:pt x="18" y="817"/>
                  </a:moveTo>
                  <a:lnTo>
                    <a:pt x="18" y="817"/>
                  </a:lnTo>
                  <a:cubicBezTo>
                    <a:pt x="22" y="750"/>
                    <a:pt x="24" y="699"/>
                    <a:pt x="24" y="606"/>
                  </a:cubicBezTo>
                  <a:lnTo>
                    <a:pt x="24" y="287"/>
                  </a:lnTo>
                  <a:cubicBezTo>
                    <a:pt x="24" y="172"/>
                    <a:pt x="17" y="85"/>
                    <a:pt x="0" y="0"/>
                  </a:cubicBezTo>
                  <a:lnTo>
                    <a:pt x="211" y="0"/>
                  </a:lnTo>
                  <a:cubicBezTo>
                    <a:pt x="211" y="59"/>
                    <a:pt x="205" y="140"/>
                    <a:pt x="205" y="232"/>
                  </a:cubicBezTo>
                  <a:lnTo>
                    <a:pt x="205" y="530"/>
                  </a:lnTo>
                  <a:cubicBezTo>
                    <a:pt x="205" y="614"/>
                    <a:pt x="218" y="739"/>
                    <a:pt x="229" y="817"/>
                  </a:cubicBezTo>
                  <a:lnTo>
                    <a:pt x="18" y="817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lnSpc>
                  <a:spcPct val="90000"/>
                </a:lnSpc>
                <a:buFont typeface="Wingdings" pitchFamily="2" charset="2"/>
                <a:buNone/>
                <a:defRPr/>
              </a:pPr>
              <a:endParaRPr lang="fr-FR"/>
            </a:p>
          </p:txBody>
        </p:sp>
        <p:sp>
          <p:nvSpPr>
            <p:cNvPr id="23" name="Freeform 24"/>
            <p:cNvSpPr>
              <a:spLocks noChangeAspect="1" noEditPoints="1"/>
            </p:cNvSpPr>
            <p:nvPr/>
          </p:nvSpPr>
          <p:spPr bwMode="auto">
            <a:xfrm>
              <a:off x="2090" y="2755"/>
              <a:ext cx="610" cy="791"/>
            </a:xfrm>
            <a:custGeom>
              <a:avLst/>
              <a:gdLst/>
              <a:ahLst/>
              <a:cxnLst>
                <a:cxn ang="0">
                  <a:pos x="210" y="851"/>
                </a:cxn>
                <a:cxn ang="0">
                  <a:pos x="210" y="851"/>
                </a:cxn>
                <a:cxn ang="0">
                  <a:pos x="198" y="632"/>
                </a:cxn>
                <a:cxn ang="0">
                  <a:pos x="198" y="564"/>
                </a:cxn>
                <a:cxn ang="0">
                  <a:pos x="385" y="621"/>
                </a:cxn>
                <a:cxn ang="0">
                  <a:pos x="662" y="322"/>
                </a:cxn>
                <a:cxn ang="0">
                  <a:pos x="378" y="0"/>
                </a:cxn>
                <a:cxn ang="0">
                  <a:pos x="174" y="98"/>
                </a:cxn>
                <a:cxn ang="0">
                  <a:pos x="153" y="15"/>
                </a:cxn>
                <a:cxn ang="0">
                  <a:pos x="0" y="26"/>
                </a:cxn>
                <a:cxn ang="0">
                  <a:pos x="36" y="323"/>
                </a:cxn>
                <a:cxn ang="0">
                  <a:pos x="36" y="564"/>
                </a:cxn>
                <a:cxn ang="0">
                  <a:pos x="12" y="863"/>
                </a:cxn>
                <a:cxn ang="0">
                  <a:pos x="210" y="851"/>
                </a:cxn>
                <a:cxn ang="0">
                  <a:pos x="210" y="851"/>
                </a:cxn>
                <a:cxn ang="0">
                  <a:pos x="186" y="323"/>
                </a:cxn>
                <a:cxn ang="0">
                  <a:pos x="186" y="323"/>
                </a:cxn>
                <a:cxn ang="0">
                  <a:pos x="338" y="125"/>
                </a:cxn>
                <a:cxn ang="0">
                  <a:pos x="500" y="323"/>
                </a:cxn>
                <a:cxn ang="0">
                  <a:pos x="345" y="495"/>
                </a:cxn>
                <a:cxn ang="0">
                  <a:pos x="186" y="323"/>
                </a:cxn>
              </a:cxnLst>
              <a:rect l="0" t="0" r="r" b="b"/>
              <a:pathLst>
                <a:path w="662" h="863">
                  <a:moveTo>
                    <a:pt x="210" y="851"/>
                  </a:moveTo>
                  <a:lnTo>
                    <a:pt x="210" y="851"/>
                  </a:lnTo>
                  <a:cubicBezTo>
                    <a:pt x="198" y="763"/>
                    <a:pt x="198" y="664"/>
                    <a:pt x="198" y="632"/>
                  </a:cubicBezTo>
                  <a:lnTo>
                    <a:pt x="198" y="564"/>
                  </a:lnTo>
                  <a:cubicBezTo>
                    <a:pt x="242" y="589"/>
                    <a:pt x="288" y="621"/>
                    <a:pt x="385" y="621"/>
                  </a:cubicBezTo>
                  <a:cubicBezTo>
                    <a:pt x="550" y="621"/>
                    <a:pt x="662" y="495"/>
                    <a:pt x="662" y="322"/>
                  </a:cubicBezTo>
                  <a:cubicBezTo>
                    <a:pt x="662" y="134"/>
                    <a:pt x="546" y="0"/>
                    <a:pt x="378" y="0"/>
                  </a:cubicBezTo>
                  <a:cubicBezTo>
                    <a:pt x="261" y="0"/>
                    <a:pt x="213" y="56"/>
                    <a:pt x="174" y="98"/>
                  </a:cubicBezTo>
                  <a:cubicBezTo>
                    <a:pt x="166" y="67"/>
                    <a:pt x="162" y="41"/>
                    <a:pt x="153" y="15"/>
                  </a:cubicBezTo>
                  <a:lnTo>
                    <a:pt x="0" y="26"/>
                  </a:lnTo>
                  <a:cubicBezTo>
                    <a:pt x="19" y="127"/>
                    <a:pt x="36" y="220"/>
                    <a:pt x="36" y="323"/>
                  </a:cubicBezTo>
                  <a:lnTo>
                    <a:pt x="36" y="564"/>
                  </a:lnTo>
                  <a:cubicBezTo>
                    <a:pt x="36" y="648"/>
                    <a:pt x="18" y="808"/>
                    <a:pt x="12" y="863"/>
                  </a:cubicBezTo>
                  <a:lnTo>
                    <a:pt x="210" y="851"/>
                  </a:lnTo>
                  <a:lnTo>
                    <a:pt x="210" y="851"/>
                  </a:lnTo>
                  <a:close/>
                  <a:moveTo>
                    <a:pt x="186" y="323"/>
                  </a:moveTo>
                  <a:lnTo>
                    <a:pt x="186" y="323"/>
                  </a:lnTo>
                  <a:cubicBezTo>
                    <a:pt x="186" y="206"/>
                    <a:pt x="236" y="125"/>
                    <a:pt x="338" y="125"/>
                  </a:cubicBezTo>
                  <a:cubicBezTo>
                    <a:pt x="433" y="125"/>
                    <a:pt x="500" y="207"/>
                    <a:pt x="500" y="323"/>
                  </a:cubicBezTo>
                  <a:cubicBezTo>
                    <a:pt x="500" y="426"/>
                    <a:pt x="448" y="495"/>
                    <a:pt x="345" y="495"/>
                  </a:cubicBezTo>
                  <a:cubicBezTo>
                    <a:pt x="244" y="495"/>
                    <a:pt x="186" y="437"/>
                    <a:pt x="186" y="323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lnSpc>
                  <a:spcPct val="90000"/>
                </a:lnSpc>
                <a:buFont typeface="Wingdings" pitchFamily="2" charset="2"/>
                <a:buNone/>
                <a:defRPr/>
              </a:pPr>
              <a:endParaRPr lang="fr-FR"/>
            </a:p>
          </p:txBody>
        </p:sp>
        <p:sp>
          <p:nvSpPr>
            <p:cNvPr id="24" name="Freeform 25"/>
            <p:cNvSpPr>
              <a:spLocks noChangeAspect="1"/>
            </p:cNvSpPr>
            <p:nvPr/>
          </p:nvSpPr>
          <p:spPr bwMode="auto">
            <a:xfrm>
              <a:off x="2775" y="2755"/>
              <a:ext cx="396" cy="577"/>
            </a:xfrm>
            <a:custGeom>
              <a:avLst/>
              <a:gdLst/>
              <a:ahLst/>
              <a:cxnLst>
                <a:cxn ang="0">
                  <a:pos x="364" y="126"/>
                </a:cxn>
                <a:cxn ang="0">
                  <a:pos x="364" y="126"/>
                </a:cxn>
                <a:cxn ang="0">
                  <a:pos x="270" y="114"/>
                </a:cxn>
                <a:cxn ang="0">
                  <a:pos x="162" y="160"/>
                </a:cxn>
                <a:cxn ang="0">
                  <a:pos x="289" y="260"/>
                </a:cxn>
                <a:cxn ang="0">
                  <a:pos x="440" y="443"/>
                </a:cxn>
                <a:cxn ang="0">
                  <a:pos x="186" y="621"/>
                </a:cxn>
                <a:cxn ang="0">
                  <a:pos x="11" y="594"/>
                </a:cxn>
                <a:cxn ang="0">
                  <a:pos x="11" y="469"/>
                </a:cxn>
                <a:cxn ang="0">
                  <a:pos x="192" y="506"/>
                </a:cxn>
                <a:cxn ang="0">
                  <a:pos x="278" y="448"/>
                </a:cxn>
                <a:cxn ang="0">
                  <a:pos x="152" y="349"/>
                </a:cxn>
                <a:cxn ang="0">
                  <a:pos x="0" y="160"/>
                </a:cxn>
                <a:cxn ang="0">
                  <a:pos x="242" y="0"/>
                </a:cxn>
                <a:cxn ang="0">
                  <a:pos x="387" y="12"/>
                </a:cxn>
                <a:cxn ang="0">
                  <a:pos x="364" y="126"/>
                </a:cxn>
              </a:cxnLst>
              <a:rect l="0" t="0" r="r" b="b"/>
              <a:pathLst>
                <a:path w="440" h="621">
                  <a:moveTo>
                    <a:pt x="364" y="126"/>
                  </a:moveTo>
                  <a:lnTo>
                    <a:pt x="364" y="126"/>
                  </a:lnTo>
                  <a:cubicBezTo>
                    <a:pt x="328" y="120"/>
                    <a:pt x="306" y="114"/>
                    <a:pt x="270" y="114"/>
                  </a:cubicBezTo>
                  <a:cubicBezTo>
                    <a:pt x="206" y="114"/>
                    <a:pt x="162" y="129"/>
                    <a:pt x="162" y="160"/>
                  </a:cubicBezTo>
                  <a:cubicBezTo>
                    <a:pt x="162" y="195"/>
                    <a:pt x="222" y="224"/>
                    <a:pt x="289" y="260"/>
                  </a:cubicBezTo>
                  <a:cubicBezTo>
                    <a:pt x="353" y="294"/>
                    <a:pt x="440" y="340"/>
                    <a:pt x="440" y="443"/>
                  </a:cubicBezTo>
                  <a:cubicBezTo>
                    <a:pt x="440" y="557"/>
                    <a:pt x="339" y="621"/>
                    <a:pt x="186" y="621"/>
                  </a:cubicBezTo>
                  <a:cubicBezTo>
                    <a:pt x="116" y="621"/>
                    <a:pt x="68" y="607"/>
                    <a:pt x="11" y="594"/>
                  </a:cubicBezTo>
                  <a:lnTo>
                    <a:pt x="11" y="469"/>
                  </a:lnTo>
                  <a:cubicBezTo>
                    <a:pt x="55" y="482"/>
                    <a:pt x="127" y="506"/>
                    <a:pt x="192" y="506"/>
                  </a:cubicBezTo>
                  <a:cubicBezTo>
                    <a:pt x="235" y="506"/>
                    <a:pt x="278" y="487"/>
                    <a:pt x="278" y="448"/>
                  </a:cubicBezTo>
                  <a:cubicBezTo>
                    <a:pt x="278" y="412"/>
                    <a:pt x="227" y="391"/>
                    <a:pt x="152" y="349"/>
                  </a:cubicBezTo>
                  <a:cubicBezTo>
                    <a:pt x="85" y="316"/>
                    <a:pt x="0" y="247"/>
                    <a:pt x="0" y="160"/>
                  </a:cubicBezTo>
                  <a:cubicBezTo>
                    <a:pt x="0" y="57"/>
                    <a:pt x="103" y="0"/>
                    <a:pt x="242" y="0"/>
                  </a:cubicBezTo>
                  <a:cubicBezTo>
                    <a:pt x="288" y="0"/>
                    <a:pt x="342" y="6"/>
                    <a:pt x="387" y="12"/>
                  </a:cubicBezTo>
                  <a:lnTo>
                    <a:pt x="364" y="126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lnSpc>
                  <a:spcPct val="90000"/>
                </a:lnSpc>
                <a:buFont typeface="Wingdings" pitchFamily="2" charset="2"/>
                <a:buNone/>
                <a:defRPr/>
              </a:pPr>
              <a:endParaRPr lang="fr-FR"/>
            </a:p>
          </p:txBody>
        </p:sp>
      </p:grpSp>
      <p:pic>
        <p:nvPicPr>
          <p:cNvPr id="25" name="Picture 32" descr="Public Affairs_white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34150" y="6559550"/>
            <a:ext cx="1900238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6312" name="Rectangle 8"/>
          <p:cNvSpPr>
            <a:spLocks noGrp="1" noChangeArrowheads="1"/>
          </p:cNvSpPr>
          <p:nvPr>
            <p:ph type="ctrTitle"/>
          </p:nvPr>
        </p:nvSpPr>
        <p:spPr>
          <a:xfrm>
            <a:off x="142875" y="2682875"/>
            <a:ext cx="4430713" cy="1481138"/>
          </a:xfrm>
        </p:spPr>
        <p:txBody>
          <a:bodyPr>
            <a:spAutoFit/>
          </a:bodyPr>
          <a:lstStyle>
            <a:lvl1pPr algn="ctr">
              <a:defRPr sz="3600"/>
            </a:lvl1pPr>
          </a:lstStyle>
          <a:p>
            <a:r>
              <a:rPr lang="en-US"/>
              <a:t>Titelmasterformat durch Klicken bearbeiten</a:t>
            </a:r>
          </a:p>
        </p:txBody>
      </p:sp>
      <p:sp>
        <p:nvSpPr>
          <p:cNvPr id="226313" name="Rectangle 9"/>
          <p:cNvSpPr>
            <a:spLocks noGrp="1" noChangeArrowheads="1"/>
          </p:cNvSpPr>
          <p:nvPr>
            <p:ph type="subTitle" idx="1"/>
          </p:nvPr>
        </p:nvSpPr>
        <p:spPr>
          <a:xfrm>
            <a:off x="4578350" y="4683125"/>
            <a:ext cx="4391025" cy="1152525"/>
          </a:xfrm>
        </p:spPr>
        <p:txBody>
          <a:bodyPr>
            <a:spAutoFit/>
          </a:bodyPr>
          <a:lstStyle>
            <a:lvl1pPr marL="0" indent="0">
              <a:buFont typeface="Wingdings" pitchFamily="2" charset="2"/>
              <a:buNone/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Formatvorlage des Untertitelmasters durch Klicken bearbeiten</a:t>
            </a:r>
          </a:p>
        </p:txBody>
      </p:sp>
      <p:sp>
        <p:nvSpPr>
          <p:cNvPr id="26" name="Rectangle 2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8686800" y="6565900"/>
            <a:ext cx="300038" cy="182563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F580CF98-BD68-43E4-A57B-B39D10E35D78}" type="slidenum">
              <a:rPr lang="en-US"/>
              <a:pPr>
                <a:defRPr/>
              </a:pPr>
              <a:t>‹N›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ftr" sz="quarter" idx="10"/>
          </p:nvPr>
        </p:nvSpPr>
        <p:spPr>
          <a:xfrm>
            <a:off x="2327275" y="6565900"/>
            <a:ext cx="617538" cy="182563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Ipsos Template 2012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30902FB-D312-4E3E-A383-2ADC2BC0DD03}" type="slidenum">
              <a:rPr lang="en-US"/>
              <a:pPr>
                <a:defRPr/>
              </a:pPr>
              <a:t>‹N›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835775" y="87313"/>
            <a:ext cx="2160588" cy="6378575"/>
          </a:xfrm>
        </p:spPr>
        <p:txBody>
          <a:bodyPr vert="eaVert"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352425" y="87313"/>
            <a:ext cx="6330950" cy="6378575"/>
          </a:xfr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ftr" sz="quarter" idx="10"/>
          </p:nvPr>
        </p:nvSpPr>
        <p:spPr>
          <a:xfrm>
            <a:off x="2327275" y="6565900"/>
            <a:ext cx="617538" cy="182563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Ipsos Template 2012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A7B962D-EBB7-491B-9CD4-6AFFA0A7080A}" type="slidenum">
              <a:rPr lang="en-US"/>
              <a:pPr>
                <a:defRPr/>
              </a:pPr>
              <a:t>‹N›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it-IT" smtClean="0"/>
              <a:t>Fare clic per modificare lo stile del sottotitolo dello schema</a:t>
            </a:r>
            <a:endParaRPr lang="it-IT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818CE16-4AFE-466A-A243-D311A858B92D}" type="slidenum">
              <a:rPr lang="en-US"/>
              <a:pPr>
                <a:defRPr/>
              </a:pPr>
              <a:t>‹N›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it-IT" noProof="0" smtClean="0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it-IT" smtClean="0"/>
              <a:t>Fare clic per modificare lo stile del sottotitolo dello schema</a:t>
            </a:r>
            <a:endParaRPr lang="it-IT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5449BF9-8376-46B9-88D7-D9066DE079E9}" type="slidenum">
              <a:rPr lang="en-US"/>
              <a:pPr>
                <a:defRPr/>
              </a:pPr>
              <a:t>‹N›</a:t>
            </a:fld>
            <a:endParaRPr 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it-IT" smtClean="0"/>
              <a:t>Fare clic per modificare lo stile del sottotitolo dello schema</a:t>
            </a:r>
            <a:endParaRPr lang="it-IT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352425" y="977900"/>
            <a:ext cx="3792538" cy="54879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297363" y="977900"/>
            <a:ext cx="3792537" cy="54879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CEE7C2A-7738-43EC-9D07-2033B66474B4}" type="slidenum">
              <a:rPr lang="en-US"/>
              <a:pPr>
                <a:defRPr/>
              </a:pPr>
              <a:t>‹N›</a:t>
            </a:fld>
            <a:endParaRPr 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it-IT" smtClean="0"/>
              <a:t>Fare clic per modificare lo stile del sottotitolo dello schema</a:t>
            </a:r>
            <a:endParaRPr lang="it-IT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ftr" sz="quarter" idx="10"/>
          </p:nvPr>
        </p:nvSpPr>
        <p:spPr>
          <a:xfrm>
            <a:off x="2327275" y="6565900"/>
            <a:ext cx="617538" cy="182563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Ipsos Template 2012</a:t>
            </a:r>
          </a:p>
        </p:txBody>
      </p:sp>
      <p:sp>
        <p:nvSpPr>
          <p:cNvPr id="8" name="Rectangle 5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39D60C6-2E05-44BC-80F5-775CBBD16E94}" type="slidenum">
              <a:rPr lang="en-US"/>
              <a:pPr>
                <a:defRPr/>
              </a:pPr>
              <a:t>‹N›</a:t>
            </a:fld>
            <a:endParaRPr 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it-IT" smtClean="0"/>
              <a:t>Fare clic per modificare lo stile del sottotitolo dello schema</a:t>
            </a:r>
            <a:endParaRPr lang="it-IT"/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ftr" sz="quarter" idx="10"/>
          </p:nvPr>
        </p:nvSpPr>
        <p:spPr>
          <a:xfrm>
            <a:off x="2327275" y="6565900"/>
            <a:ext cx="617538" cy="182563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Ipsos Template 2012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9B92E33-AA03-4489-A652-72D61103C84E}" type="slidenum">
              <a:rPr lang="en-US"/>
              <a:pPr>
                <a:defRPr/>
              </a:pPr>
              <a:t>‹N›</a:t>
            </a:fld>
            <a:endParaRPr lang="en-US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Pag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 noChangeAspect="1"/>
          </p:cNvGrpSpPr>
          <p:nvPr/>
        </p:nvGrpSpPr>
        <p:grpSpPr bwMode="auto">
          <a:xfrm>
            <a:off x="381000" y="381000"/>
            <a:ext cx="1079500" cy="968375"/>
            <a:chOff x="1352" y="681"/>
            <a:chExt cx="3519" cy="3153"/>
          </a:xfrm>
        </p:grpSpPr>
        <p:sp>
          <p:nvSpPr>
            <p:cNvPr id="5" name="Freeform 3"/>
            <p:cNvSpPr>
              <a:spLocks noChangeAspect="1"/>
            </p:cNvSpPr>
            <p:nvPr/>
          </p:nvSpPr>
          <p:spPr bwMode="auto">
            <a:xfrm>
              <a:off x="1352" y="681"/>
              <a:ext cx="3519" cy="3153"/>
            </a:xfrm>
            <a:custGeom>
              <a:avLst/>
              <a:gdLst>
                <a:gd name="T0" fmla="*/ 0 w 3862"/>
                <a:gd name="T1" fmla="*/ 3449 h 3449"/>
                <a:gd name="T2" fmla="*/ 0 w 3862"/>
                <a:gd name="T3" fmla="*/ 3449 h 3449"/>
                <a:gd name="T4" fmla="*/ 0 w 3862"/>
                <a:gd name="T5" fmla="*/ 0 h 3449"/>
                <a:gd name="T6" fmla="*/ 3696 w 3862"/>
                <a:gd name="T7" fmla="*/ 0 h 3449"/>
                <a:gd name="T8" fmla="*/ 3327 w 3862"/>
                <a:gd name="T9" fmla="*/ 3449 h 3449"/>
                <a:gd name="T10" fmla="*/ 0 w 3862"/>
                <a:gd name="T11" fmla="*/ 3449 h 3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62" h="3449">
                  <a:moveTo>
                    <a:pt x="0" y="3449"/>
                  </a:moveTo>
                  <a:lnTo>
                    <a:pt x="0" y="3449"/>
                  </a:lnTo>
                  <a:lnTo>
                    <a:pt x="0" y="0"/>
                  </a:lnTo>
                  <a:lnTo>
                    <a:pt x="3696" y="0"/>
                  </a:lnTo>
                  <a:cubicBezTo>
                    <a:pt x="3862" y="1150"/>
                    <a:pt x="3797" y="2241"/>
                    <a:pt x="3327" y="3449"/>
                  </a:cubicBezTo>
                  <a:lnTo>
                    <a:pt x="0" y="3449"/>
                  </a:lnTo>
                  <a:close/>
                </a:path>
              </a:pathLst>
            </a:custGeom>
            <a:solidFill>
              <a:srgbClr val="009D9C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algn="l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i="0">
                <a:solidFill>
                  <a:srgbClr val="1F497D"/>
                </a:solidFill>
                <a:latin typeface="Calibri"/>
                <a:cs typeface="Arial" pitchFamily="34" charset="0"/>
              </a:endParaRPr>
            </a:p>
          </p:txBody>
        </p:sp>
        <p:sp>
          <p:nvSpPr>
            <p:cNvPr id="6" name="Freeform 4"/>
            <p:cNvSpPr>
              <a:spLocks noChangeAspect="1"/>
            </p:cNvSpPr>
            <p:nvPr/>
          </p:nvSpPr>
          <p:spPr bwMode="auto">
            <a:xfrm>
              <a:off x="2708" y="1844"/>
              <a:ext cx="78" cy="52"/>
            </a:xfrm>
            <a:custGeom>
              <a:avLst/>
              <a:gdLst>
                <a:gd name="T0" fmla="*/ 16 w 81"/>
                <a:gd name="T1" fmla="*/ 40 h 66"/>
                <a:gd name="T2" fmla="*/ 16 w 81"/>
                <a:gd name="T3" fmla="*/ 40 h 66"/>
                <a:gd name="T4" fmla="*/ 0 w 81"/>
                <a:gd name="T5" fmla="*/ 54 h 66"/>
                <a:gd name="T6" fmla="*/ 79 w 81"/>
                <a:gd name="T7" fmla="*/ 22 h 66"/>
                <a:gd name="T8" fmla="*/ 81 w 81"/>
                <a:gd name="T9" fmla="*/ 0 h 66"/>
                <a:gd name="T10" fmla="*/ 16 w 81"/>
                <a:gd name="T11" fmla="*/ 4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1" h="66">
                  <a:moveTo>
                    <a:pt x="16" y="40"/>
                  </a:moveTo>
                  <a:lnTo>
                    <a:pt x="16" y="40"/>
                  </a:lnTo>
                  <a:lnTo>
                    <a:pt x="0" y="54"/>
                  </a:lnTo>
                  <a:cubicBezTo>
                    <a:pt x="35" y="66"/>
                    <a:pt x="72" y="42"/>
                    <a:pt x="79" y="22"/>
                  </a:cubicBezTo>
                  <a:lnTo>
                    <a:pt x="81" y="0"/>
                  </a:lnTo>
                  <a:cubicBezTo>
                    <a:pt x="54" y="6"/>
                    <a:pt x="27" y="19"/>
                    <a:pt x="16" y="40"/>
                  </a:cubicBez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algn="l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i="0">
                <a:solidFill>
                  <a:srgbClr val="1F497D"/>
                </a:solidFill>
                <a:latin typeface="Calibri"/>
                <a:cs typeface="Arial" pitchFamily="34" charset="0"/>
              </a:endParaRPr>
            </a:p>
          </p:txBody>
        </p:sp>
        <p:sp>
          <p:nvSpPr>
            <p:cNvPr id="7" name="Freeform 5"/>
            <p:cNvSpPr>
              <a:spLocks noChangeAspect="1"/>
            </p:cNvSpPr>
            <p:nvPr/>
          </p:nvSpPr>
          <p:spPr bwMode="auto">
            <a:xfrm>
              <a:off x="2868" y="1973"/>
              <a:ext cx="67" cy="52"/>
            </a:xfrm>
            <a:custGeom>
              <a:avLst/>
              <a:gdLst>
                <a:gd name="T0" fmla="*/ 27 w 81"/>
                <a:gd name="T1" fmla="*/ 1 h 63"/>
                <a:gd name="T2" fmla="*/ 27 w 81"/>
                <a:gd name="T3" fmla="*/ 1 h 63"/>
                <a:gd name="T4" fmla="*/ 0 w 81"/>
                <a:gd name="T5" fmla="*/ 0 h 63"/>
                <a:gd name="T6" fmla="*/ 33 w 81"/>
                <a:gd name="T7" fmla="*/ 58 h 63"/>
                <a:gd name="T8" fmla="*/ 53 w 81"/>
                <a:gd name="T9" fmla="*/ 63 h 63"/>
                <a:gd name="T10" fmla="*/ 27 w 81"/>
                <a:gd name="T11" fmla="*/ 1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1" h="63">
                  <a:moveTo>
                    <a:pt x="27" y="1"/>
                  </a:moveTo>
                  <a:lnTo>
                    <a:pt x="27" y="1"/>
                  </a:lnTo>
                  <a:lnTo>
                    <a:pt x="0" y="0"/>
                  </a:lnTo>
                  <a:cubicBezTo>
                    <a:pt x="0" y="24"/>
                    <a:pt x="8" y="43"/>
                    <a:pt x="33" y="58"/>
                  </a:cubicBezTo>
                  <a:lnTo>
                    <a:pt x="53" y="63"/>
                  </a:lnTo>
                  <a:cubicBezTo>
                    <a:pt x="81" y="39"/>
                    <a:pt x="44" y="15"/>
                    <a:pt x="27" y="1"/>
                  </a:cubicBez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algn="l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i="0">
                <a:solidFill>
                  <a:srgbClr val="1F497D"/>
                </a:solidFill>
                <a:latin typeface="Calibri"/>
                <a:cs typeface="Arial" pitchFamily="34" charset="0"/>
              </a:endParaRPr>
            </a:p>
          </p:txBody>
        </p:sp>
        <p:sp>
          <p:nvSpPr>
            <p:cNvPr id="8" name="Freeform 6"/>
            <p:cNvSpPr>
              <a:spLocks noChangeAspect="1"/>
            </p:cNvSpPr>
            <p:nvPr/>
          </p:nvSpPr>
          <p:spPr bwMode="auto">
            <a:xfrm>
              <a:off x="2620" y="1415"/>
              <a:ext cx="88" cy="72"/>
            </a:xfrm>
            <a:custGeom>
              <a:avLst/>
              <a:gdLst>
                <a:gd name="T0" fmla="*/ 20 w 96"/>
                <a:gd name="T1" fmla="*/ 50 h 79"/>
                <a:gd name="T2" fmla="*/ 20 w 96"/>
                <a:gd name="T3" fmla="*/ 50 h 79"/>
                <a:gd name="T4" fmla="*/ 0 w 96"/>
                <a:gd name="T5" fmla="*/ 64 h 79"/>
                <a:gd name="T6" fmla="*/ 89 w 96"/>
                <a:gd name="T7" fmla="*/ 27 h 79"/>
                <a:gd name="T8" fmla="*/ 96 w 96"/>
                <a:gd name="T9" fmla="*/ 0 h 79"/>
                <a:gd name="T10" fmla="*/ 20 w 96"/>
                <a:gd name="T11" fmla="*/ 5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6" h="79">
                  <a:moveTo>
                    <a:pt x="20" y="50"/>
                  </a:moveTo>
                  <a:lnTo>
                    <a:pt x="20" y="50"/>
                  </a:lnTo>
                  <a:lnTo>
                    <a:pt x="0" y="64"/>
                  </a:lnTo>
                  <a:cubicBezTo>
                    <a:pt x="41" y="79"/>
                    <a:pt x="75" y="57"/>
                    <a:pt x="89" y="27"/>
                  </a:cubicBezTo>
                  <a:lnTo>
                    <a:pt x="96" y="0"/>
                  </a:lnTo>
                  <a:cubicBezTo>
                    <a:pt x="63" y="8"/>
                    <a:pt x="38" y="8"/>
                    <a:pt x="20" y="50"/>
                  </a:cubicBez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algn="l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i="0">
                <a:solidFill>
                  <a:srgbClr val="1F497D"/>
                </a:solidFill>
                <a:latin typeface="Calibri"/>
                <a:cs typeface="Arial" pitchFamily="34" charset="0"/>
              </a:endParaRPr>
            </a:p>
          </p:txBody>
        </p:sp>
        <p:sp>
          <p:nvSpPr>
            <p:cNvPr id="9" name="Freeform 7"/>
            <p:cNvSpPr>
              <a:spLocks noChangeAspect="1"/>
            </p:cNvSpPr>
            <p:nvPr/>
          </p:nvSpPr>
          <p:spPr bwMode="auto">
            <a:xfrm>
              <a:off x="2568" y="1565"/>
              <a:ext cx="72" cy="72"/>
            </a:xfrm>
            <a:custGeom>
              <a:avLst/>
              <a:gdLst>
                <a:gd name="T0" fmla="*/ 77 w 77"/>
                <a:gd name="T1" fmla="*/ 22 h 77"/>
                <a:gd name="T2" fmla="*/ 77 w 77"/>
                <a:gd name="T3" fmla="*/ 22 h 77"/>
                <a:gd name="T4" fmla="*/ 71 w 77"/>
                <a:gd name="T5" fmla="*/ 0 h 77"/>
                <a:gd name="T6" fmla="*/ 0 w 77"/>
                <a:gd name="T7" fmla="*/ 44 h 77"/>
                <a:gd name="T8" fmla="*/ 0 w 77"/>
                <a:gd name="T9" fmla="*/ 62 h 77"/>
                <a:gd name="T10" fmla="*/ 77 w 77"/>
                <a:gd name="T11" fmla="*/ 22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7" h="77">
                  <a:moveTo>
                    <a:pt x="77" y="22"/>
                  </a:moveTo>
                  <a:lnTo>
                    <a:pt x="77" y="22"/>
                  </a:lnTo>
                  <a:lnTo>
                    <a:pt x="71" y="0"/>
                  </a:lnTo>
                  <a:cubicBezTo>
                    <a:pt x="38" y="7"/>
                    <a:pt x="14" y="19"/>
                    <a:pt x="0" y="44"/>
                  </a:cubicBezTo>
                  <a:lnTo>
                    <a:pt x="0" y="62"/>
                  </a:lnTo>
                  <a:cubicBezTo>
                    <a:pt x="42" y="77"/>
                    <a:pt x="64" y="40"/>
                    <a:pt x="77" y="22"/>
                  </a:cubicBez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algn="l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i="0">
                <a:solidFill>
                  <a:srgbClr val="1F497D"/>
                </a:solidFill>
                <a:latin typeface="Calibri"/>
                <a:cs typeface="Arial" pitchFamily="34" charset="0"/>
              </a:endParaRPr>
            </a:p>
          </p:txBody>
        </p:sp>
        <p:sp>
          <p:nvSpPr>
            <p:cNvPr id="10" name="Freeform 8"/>
            <p:cNvSpPr>
              <a:spLocks noChangeAspect="1"/>
            </p:cNvSpPr>
            <p:nvPr/>
          </p:nvSpPr>
          <p:spPr bwMode="auto">
            <a:xfrm>
              <a:off x="2547" y="1725"/>
              <a:ext cx="88" cy="62"/>
            </a:xfrm>
            <a:custGeom>
              <a:avLst/>
              <a:gdLst>
                <a:gd name="T0" fmla="*/ 0 w 90"/>
                <a:gd name="T1" fmla="*/ 52 h 74"/>
                <a:gd name="T2" fmla="*/ 0 w 90"/>
                <a:gd name="T3" fmla="*/ 52 h 74"/>
                <a:gd name="T4" fmla="*/ 14 w 90"/>
                <a:gd name="T5" fmla="*/ 60 h 74"/>
                <a:gd name="T6" fmla="*/ 73 w 90"/>
                <a:gd name="T7" fmla="*/ 23 h 74"/>
                <a:gd name="T8" fmla="*/ 90 w 90"/>
                <a:gd name="T9" fmla="*/ 8 h 74"/>
                <a:gd name="T10" fmla="*/ 0 w 90"/>
                <a:gd name="T11" fmla="*/ 52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0" h="74">
                  <a:moveTo>
                    <a:pt x="0" y="52"/>
                  </a:moveTo>
                  <a:lnTo>
                    <a:pt x="0" y="52"/>
                  </a:lnTo>
                  <a:lnTo>
                    <a:pt x="14" y="60"/>
                  </a:lnTo>
                  <a:cubicBezTo>
                    <a:pt x="59" y="74"/>
                    <a:pt x="62" y="38"/>
                    <a:pt x="73" y="23"/>
                  </a:cubicBezTo>
                  <a:lnTo>
                    <a:pt x="90" y="8"/>
                  </a:lnTo>
                  <a:cubicBezTo>
                    <a:pt x="48" y="0"/>
                    <a:pt x="11" y="31"/>
                    <a:pt x="0" y="52"/>
                  </a:cubicBez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algn="l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i="0">
                <a:solidFill>
                  <a:srgbClr val="1F497D"/>
                </a:solidFill>
                <a:latin typeface="Calibri"/>
                <a:cs typeface="Arial" pitchFamily="34" charset="0"/>
              </a:endParaRPr>
            </a:p>
          </p:txBody>
        </p:sp>
        <p:sp>
          <p:nvSpPr>
            <p:cNvPr id="11" name="Freeform 9"/>
            <p:cNvSpPr>
              <a:spLocks noChangeAspect="1"/>
            </p:cNvSpPr>
            <p:nvPr/>
          </p:nvSpPr>
          <p:spPr bwMode="auto">
            <a:xfrm>
              <a:off x="2775" y="1177"/>
              <a:ext cx="83" cy="72"/>
            </a:xfrm>
            <a:custGeom>
              <a:avLst/>
              <a:gdLst>
                <a:gd name="T0" fmla="*/ 16 w 88"/>
                <a:gd name="T1" fmla="*/ 4 h 72"/>
                <a:gd name="T2" fmla="*/ 16 w 88"/>
                <a:gd name="T3" fmla="*/ 4 h 72"/>
                <a:gd name="T4" fmla="*/ 0 w 88"/>
                <a:gd name="T5" fmla="*/ 12 h 72"/>
                <a:gd name="T6" fmla="*/ 86 w 88"/>
                <a:gd name="T7" fmla="*/ 49 h 72"/>
                <a:gd name="T8" fmla="*/ 88 w 88"/>
                <a:gd name="T9" fmla="*/ 22 h 72"/>
                <a:gd name="T10" fmla="*/ 16 w 88"/>
                <a:gd name="T11" fmla="*/ 4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8" h="72">
                  <a:moveTo>
                    <a:pt x="16" y="4"/>
                  </a:moveTo>
                  <a:lnTo>
                    <a:pt x="16" y="4"/>
                  </a:lnTo>
                  <a:lnTo>
                    <a:pt x="0" y="12"/>
                  </a:lnTo>
                  <a:cubicBezTo>
                    <a:pt x="4" y="40"/>
                    <a:pt x="70" y="72"/>
                    <a:pt x="86" y="49"/>
                  </a:cubicBezTo>
                  <a:lnTo>
                    <a:pt x="88" y="22"/>
                  </a:lnTo>
                  <a:cubicBezTo>
                    <a:pt x="67" y="8"/>
                    <a:pt x="45" y="0"/>
                    <a:pt x="16" y="4"/>
                  </a:cubicBez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algn="l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i="0">
                <a:solidFill>
                  <a:srgbClr val="1F497D"/>
                </a:solidFill>
                <a:latin typeface="Calibri"/>
                <a:cs typeface="Arial" pitchFamily="34" charset="0"/>
              </a:endParaRPr>
            </a:p>
          </p:txBody>
        </p:sp>
        <p:sp>
          <p:nvSpPr>
            <p:cNvPr id="12" name="Freeform 10"/>
            <p:cNvSpPr>
              <a:spLocks noChangeAspect="1"/>
            </p:cNvSpPr>
            <p:nvPr/>
          </p:nvSpPr>
          <p:spPr bwMode="auto">
            <a:xfrm>
              <a:off x="2956" y="1110"/>
              <a:ext cx="72" cy="88"/>
            </a:xfrm>
            <a:custGeom>
              <a:avLst/>
              <a:gdLst>
                <a:gd name="T0" fmla="*/ 46 w 86"/>
                <a:gd name="T1" fmla="*/ 7 h 92"/>
                <a:gd name="T2" fmla="*/ 46 w 86"/>
                <a:gd name="T3" fmla="*/ 7 h 92"/>
                <a:gd name="T4" fmla="*/ 21 w 86"/>
                <a:gd name="T5" fmla="*/ 0 h 92"/>
                <a:gd name="T6" fmla="*/ 14 w 86"/>
                <a:gd name="T7" fmla="*/ 66 h 92"/>
                <a:gd name="T8" fmla="*/ 27 w 86"/>
                <a:gd name="T9" fmla="*/ 92 h 92"/>
                <a:gd name="T10" fmla="*/ 46 w 86"/>
                <a:gd name="T11" fmla="*/ 7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6" h="92">
                  <a:moveTo>
                    <a:pt x="46" y="7"/>
                  </a:moveTo>
                  <a:lnTo>
                    <a:pt x="46" y="7"/>
                  </a:lnTo>
                  <a:lnTo>
                    <a:pt x="21" y="0"/>
                  </a:lnTo>
                  <a:cubicBezTo>
                    <a:pt x="7" y="19"/>
                    <a:pt x="0" y="33"/>
                    <a:pt x="14" y="66"/>
                  </a:cubicBezTo>
                  <a:lnTo>
                    <a:pt x="27" y="92"/>
                  </a:lnTo>
                  <a:cubicBezTo>
                    <a:pt x="57" y="63"/>
                    <a:pt x="86" y="36"/>
                    <a:pt x="46" y="7"/>
                  </a:cubicBez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algn="l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i="0">
                <a:solidFill>
                  <a:srgbClr val="1F497D"/>
                </a:solidFill>
                <a:latin typeface="Calibri"/>
                <a:cs typeface="Arial" pitchFamily="34" charset="0"/>
              </a:endParaRPr>
            </a:p>
          </p:txBody>
        </p:sp>
        <p:sp>
          <p:nvSpPr>
            <p:cNvPr id="13" name="Freeform 11"/>
            <p:cNvSpPr>
              <a:spLocks noChangeAspect="1" noEditPoints="1"/>
            </p:cNvSpPr>
            <p:nvPr/>
          </p:nvSpPr>
          <p:spPr bwMode="auto">
            <a:xfrm>
              <a:off x="3148" y="929"/>
              <a:ext cx="668" cy="1680"/>
            </a:xfrm>
            <a:custGeom>
              <a:avLst/>
              <a:gdLst>
                <a:gd name="T0" fmla="*/ 451 w 724"/>
                <a:gd name="T1" fmla="*/ 808 h 1845"/>
                <a:gd name="T2" fmla="*/ 451 w 724"/>
                <a:gd name="T3" fmla="*/ 808 h 1845"/>
                <a:gd name="T4" fmla="*/ 326 w 724"/>
                <a:gd name="T5" fmla="*/ 776 h 1845"/>
                <a:gd name="T6" fmla="*/ 477 w 724"/>
                <a:gd name="T7" fmla="*/ 746 h 1845"/>
                <a:gd name="T8" fmla="*/ 493 w 724"/>
                <a:gd name="T9" fmla="*/ 773 h 1845"/>
                <a:gd name="T10" fmla="*/ 451 w 724"/>
                <a:gd name="T11" fmla="*/ 808 h 1845"/>
                <a:gd name="T12" fmla="*/ 451 w 724"/>
                <a:gd name="T13" fmla="*/ 808 h 1845"/>
                <a:gd name="T14" fmla="*/ 639 w 724"/>
                <a:gd name="T15" fmla="*/ 841 h 1845"/>
                <a:gd name="T16" fmla="*/ 639 w 724"/>
                <a:gd name="T17" fmla="*/ 841 h 1845"/>
                <a:gd name="T18" fmla="*/ 601 w 724"/>
                <a:gd name="T19" fmla="*/ 701 h 1845"/>
                <a:gd name="T20" fmla="*/ 634 w 724"/>
                <a:gd name="T21" fmla="*/ 646 h 1845"/>
                <a:gd name="T22" fmla="*/ 627 w 724"/>
                <a:gd name="T23" fmla="*/ 477 h 1845"/>
                <a:gd name="T24" fmla="*/ 641 w 724"/>
                <a:gd name="T25" fmla="*/ 463 h 1845"/>
                <a:gd name="T26" fmla="*/ 627 w 724"/>
                <a:gd name="T27" fmla="*/ 414 h 1845"/>
                <a:gd name="T28" fmla="*/ 615 w 724"/>
                <a:gd name="T29" fmla="*/ 342 h 1845"/>
                <a:gd name="T30" fmla="*/ 590 w 724"/>
                <a:gd name="T31" fmla="*/ 286 h 1845"/>
                <a:gd name="T32" fmla="*/ 602 w 724"/>
                <a:gd name="T33" fmla="*/ 260 h 1845"/>
                <a:gd name="T34" fmla="*/ 560 w 724"/>
                <a:gd name="T35" fmla="*/ 236 h 1845"/>
                <a:gd name="T36" fmla="*/ 523 w 724"/>
                <a:gd name="T37" fmla="*/ 213 h 1845"/>
                <a:gd name="T38" fmla="*/ 514 w 724"/>
                <a:gd name="T39" fmla="*/ 180 h 1845"/>
                <a:gd name="T40" fmla="*/ 483 w 724"/>
                <a:gd name="T41" fmla="*/ 195 h 1845"/>
                <a:gd name="T42" fmla="*/ 476 w 724"/>
                <a:gd name="T43" fmla="*/ 154 h 1845"/>
                <a:gd name="T44" fmla="*/ 434 w 724"/>
                <a:gd name="T45" fmla="*/ 171 h 1845"/>
                <a:gd name="T46" fmla="*/ 411 w 724"/>
                <a:gd name="T47" fmla="*/ 119 h 1845"/>
                <a:gd name="T48" fmla="*/ 389 w 724"/>
                <a:gd name="T49" fmla="*/ 124 h 1845"/>
                <a:gd name="T50" fmla="*/ 356 w 724"/>
                <a:gd name="T51" fmla="*/ 150 h 1845"/>
                <a:gd name="T52" fmla="*/ 356 w 724"/>
                <a:gd name="T53" fmla="*/ 101 h 1845"/>
                <a:gd name="T54" fmla="*/ 341 w 724"/>
                <a:gd name="T55" fmla="*/ 93 h 1845"/>
                <a:gd name="T56" fmla="*/ 314 w 724"/>
                <a:gd name="T57" fmla="*/ 81 h 1845"/>
                <a:gd name="T58" fmla="*/ 276 w 724"/>
                <a:gd name="T59" fmla="*/ 97 h 1845"/>
                <a:gd name="T60" fmla="*/ 292 w 724"/>
                <a:gd name="T61" fmla="*/ 51 h 1845"/>
                <a:gd name="T62" fmla="*/ 244 w 724"/>
                <a:gd name="T63" fmla="*/ 106 h 1845"/>
                <a:gd name="T64" fmla="*/ 216 w 724"/>
                <a:gd name="T65" fmla="*/ 112 h 1845"/>
                <a:gd name="T66" fmla="*/ 266 w 724"/>
                <a:gd name="T67" fmla="*/ 43 h 1845"/>
                <a:gd name="T68" fmla="*/ 214 w 724"/>
                <a:gd name="T69" fmla="*/ 91 h 1845"/>
                <a:gd name="T70" fmla="*/ 173 w 724"/>
                <a:gd name="T71" fmla="*/ 98 h 1845"/>
                <a:gd name="T72" fmla="*/ 186 w 724"/>
                <a:gd name="T73" fmla="*/ 38 h 1845"/>
                <a:gd name="T74" fmla="*/ 173 w 724"/>
                <a:gd name="T75" fmla="*/ 69 h 1845"/>
                <a:gd name="T76" fmla="*/ 166 w 724"/>
                <a:gd name="T77" fmla="*/ 36 h 1845"/>
                <a:gd name="T78" fmla="*/ 142 w 724"/>
                <a:gd name="T79" fmla="*/ 114 h 1845"/>
                <a:gd name="T80" fmla="*/ 126 w 724"/>
                <a:gd name="T81" fmla="*/ 39 h 1845"/>
                <a:gd name="T82" fmla="*/ 80 w 724"/>
                <a:gd name="T83" fmla="*/ 112 h 1845"/>
                <a:gd name="T84" fmla="*/ 56 w 724"/>
                <a:gd name="T85" fmla="*/ 117 h 1845"/>
                <a:gd name="T86" fmla="*/ 37 w 724"/>
                <a:gd name="T87" fmla="*/ 43 h 1845"/>
                <a:gd name="T88" fmla="*/ 5 w 724"/>
                <a:gd name="T89" fmla="*/ 1808 h 1845"/>
                <a:gd name="T90" fmla="*/ 0 w 724"/>
                <a:gd name="T91" fmla="*/ 1840 h 1845"/>
                <a:gd name="T92" fmla="*/ 162 w 724"/>
                <a:gd name="T93" fmla="*/ 1823 h 1845"/>
                <a:gd name="T94" fmla="*/ 529 w 724"/>
                <a:gd name="T95" fmla="*/ 1842 h 1845"/>
                <a:gd name="T96" fmla="*/ 614 w 724"/>
                <a:gd name="T97" fmla="*/ 1829 h 1845"/>
                <a:gd name="T98" fmla="*/ 421 w 724"/>
                <a:gd name="T99" fmla="*/ 1778 h 1845"/>
                <a:gd name="T100" fmla="*/ 272 w 724"/>
                <a:gd name="T101" fmla="*/ 1664 h 1845"/>
                <a:gd name="T102" fmla="*/ 237 w 724"/>
                <a:gd name="T103" fmla="*/ 1566 h 1845"/>
                <a:gd name="T104" fmla="*/ 239 w 724"/>
                <a:gd name="T105" fmla="*/ 1432 h 1845"/>
                <a:gd name="T106" fmla="*/ 315 w 724"/>
                <a:gd name="T107" fmla="*/ 1404 h 1845"/>
                <a:gd name="T108" fmla="*/ 586 w 724"/>
                <a:gd name="T109" fmla="*/ 1387 h 1845"/>
                <a:gd name="T110" fmla="*/ 605 w 724"/>
                <a:gd name="T111" fmla="*/ 1286 h 1845"/>
                <a:gd name="T112" fmla="*/ 609 w 724"/>
                <a:gd name="T113" fmla="*/ 1223 h 1845"/>
                <a:gd name="T114" fmla="*/ 630 w 724"/>
                <a:gd name="T115" fmla="*/ 1174 h 1845"/>
                <a:gd name="T116" fmla="*/ 590 w 724"/>
                <a:gd name="T117" fmla="*/ 1133 h 1845"/>
                <a:gd name="T118" fmla="*/ 650 w 724"/>
                <a:gd name="T119" fmla="*/ 1082 h 1845"/>
                <a:gd name="T120" fmla="*/ 621 w 724"/>
                <a:gd name="T121" fmla="*/ 1018 h 1845"/>
                <a:gd name="T122" fmla="*/ 704 w 724"/>
                <a:gd name="T123" fmla="*/ 959 h 1845"/>
                <a:gd name="T124" fmla="*/ 639 w 724"/>
                <a:gd name="T125" fmla="*/ 841 h 18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24" h="1845">
                  <a:moveTo>
                    <a:pt x="451" y="808"/>
                  </a:moveTo>
                  <a:lnTo>
                    <a:pt x="451" y="808"/>
                  </a:lnTo>
                  <a:cubicBezTo>
                    <a:pt x="397" y="820"/>
                    <a:pt x="315" y="783"/>
                    <a:pt x="326" y="776"/>
                  </a:cubicBezTo>
                  <a:cubicBezTo>
                    <a:pt x="353" y="757"/>
                    <a:pt x="416" y="725"/>
                    <a:pt x="477" y="746"/>
                  </a:cubicBezTo>
                  <a:cubicBezTo>
                    <a:pt x="488" y="750"/>
                    <a:pt x="492" y="760"/>
                    <a:pt x="493" y="773"/>
                  </a:cubicBezTo>
                  <a:cubicBezTo>
                    <a:pt x="496" y="804"/>
                    <a:pt x="471" y="805"/>
                    <a:pt x="451" y="808"/>
                  </a:cubicBezTo>
                  <a:lnTo>
                    <a:pt x="451" y="808"/>
                  </a:lnTo>
                  <a:close/>
                  <a:moveTo>
                    <a:pt x="639" y="841"/>
                  </a:moveTo>
                  <a:lnTo>
                    <a:pt x="639" y="841"/>
                  </a:lnTo>
                  <a:cubicBezTo>
                    <a:pt x="610" y="803"/>
                    <a:pt x="557" y="751"/>
                    <a:pt x="601" y="701"/>
                  </a:cubicBezTo>
                  <a:cubicBezTo>
                    <a:pt x="624" y="684"/>
                    <a:pt x="631" y="670"/>
                    <a:pt x="634" y="646"/>
                  </a:cubicBezTo>
                  <a:cubicBezTo>
                    <a:pt x="644" y="560"/>
                    <a:pt x="639" y="524"/>
                    <a:pt x="627" y="477"/>
                  </a:cubicBezTo>
                  <a:cubicBezTo>
                    <a:pt x="629" y="473"/>
                    <a:pt x="638" y="478"/>
                    <a:pt x="641" y="463"/>
                  </a:cubicBezTo>
                  <a:cubicBezTo>
                    <a:pt x="650" y="422"/>
                    <a:pt x="627" y="414"/>
                    <a:pt x="627" y="414"/>
                  </a:cubicBezTo>
                  <a:cubicBezTo>
                    <a:pt x="645" y="399"/>
                    <a:pt x="643" y="342"/>
                    <a:pt x="615" y="342"/>
                  </a:cubicBezTo>
                  <a:cubicBezTo>
                    <a:pt x="631" y="317"/>
                    <a:pt x="617" y="277"/>
                    <a:pt x="590" y="286"/>
                  </a:cubicBezTo>
                  <a:cubicBezTo>
                    <a:pt x="590" y="286"/>
                    <a:pt x="604" y="278"/>
                    <a:pt x="602" y="260"/>
                  </a:cubicBezTo>
                  <a:cubicBezTo>
                    <a:pt x="599" y="224"/>
                    <a:pt x="547" y="259"/>
                    <a:pt x="560" y="236"/>
                  </a:cubicBezTo>
                  <a:cubicBezTo>
                    <a:pt x="567" y="223"/>
                    <a:pt x="538" y="180"/>
                    <a:pt x="523" y="213"/>
                  </a:cubicBezTo>
                  <a:cubicBezTo>
                    <a:pt x="515" y="207"/>
                    <a:pt x="529" y="187"/>
                    <a:pt x="514" y="180"/>
                  </a:cubicBezTo>
                  <a:cubicBezTo>
                    <a:pt x="504" y="181"/>
                    <a:pt x="495" y="188"/>
                    <a:pt x="483" y="195"/>
                  </a:cubicBezTo>
                  <a:cubicBezTo>
                    <a:pt x="479" y="181"/>
                    <a:pt x="494" y="174"/>
                    <a:pt x="476" y="154"/>
                  </a:cubicBezTo>
                  <a:cubicBezTo>
                    <a:pt x="452" y="138"/>
                    <a:pt x="451" y="162"/>
                    <a:pt x="434" y="171"/>
                  </a:cubicBezTo>
                  <a:cubicBezTo>
                    <a:pt x="404" y="164"/>
                    <a:pt x="476" y="146"/>
                    <a:pt x="411" y="119"/>
                  </a:cubicBezTo>
                  <a:cubicBezTo>
                    <a:pt x="395" y="159"/>
                    <a:pt x="396" y="130"/>
                    <a:pt x="389" y="124"/>
                  </a:cubicBezTo>
                  <a:cubicBezTo>
                    <a:pt x="384" y="121"/>
                    <a:pt x="375" y="131"/>
                    <a:pt x="356" y="150"/>
                  </a:cubicBezTo>
                  <a:cubicBezTo>
                    <a:pt x="366" y="124"/>
                    <a:pt x="388" y="92"/>
                    <a:pt x="356" y="101"/>
                  </a:cubicBezTo>
                  <a:cubicBezTo>
                    <a:pt x="320" y="117"/>
                    <a:pt x="341" y="96"/>
                    <a:pt x="341" y="93"/>
                  </a:cubicBezTo>
                  <a:cubicBezTo>
                    <a:pt x="372" y="79"/>
                    <a:pt x="312" y="45"/>
                    <a:pt x="314" y="81"/>
                  </a:cubicBezTo>
                  <a:cubicBezTo>
                    <a:pt x="313" y="105"/>
                    <a:pt x="261" y="126"/>
                    <a:pt x="276" y="97"/>
                  </a:cubicBezTo>
                  <a:cubicBezTo>
                    <a:pt x="286" y="60"/>
                    <a:pt x="331" y="116"/>
                    <a:pt x="292" y="51"/>
                  </a:cubicBezTo>
                  <a:cubicBezTo>
                    <a:pt x="268" y="78"/>
                    <a:pt x="248" y="96"/>
                    <a:pt x="244" y="106"/>
                  </a:cubicBezTo>
                  <a:cubicBezTo>
                    <a:pt x="225" y="181"/>
                    <a:pt x="236" y="113"/>
                    <a:pt x="216" y="112"/>
                  </a:cubicBezTo>
                  <a:cubicBezTo>
                    <a:pt x="242" y="94"/>
                    <a:pt x="276" y="63"/>
                    <a:pt x="266" y="43"/>
                  </a:cubicBezTo>
                  <a:cubicBezTo>
                    <a:pt x="237" y="41"/>
                    <a:pt x="172" y="87"/>
                    <a:pt x="214" y="91"/>
                  </a:cubicBezTo>
                  <a:cubicBezTo>
                    <a:pt x="211" y="106"/>
                    <a:pt x="187" y="123"/>
                    <a:pt x="173" y="98"/>
                  </a:cubicBezTo>
                  <a:cubicBezTo>
                    <a:pt x="196" y="92"/>
                    <a:pt x="235" y="15"/>
                    <a:pt x="186" y="38"/>
                  </a:cubicBezTo>
                  <a:cubicBezTo>
                    <a:pt x="181" y="42"/>
                    <a:pt x="181" y="56"/>
                    <a:pt x="173" y="69"/>
                  </a:cubicBezTo>
                  <a:cubicBezTo>
                    <a:pt x="161" y="58"/>
                    <a:pt x="170" y="42"/>
                    <a:pt x="166" y="36"/>
                  </a:cubicBezTo>
                  <a:cubicBezTo>
                    <a:pt x="127" y="0"/>
                    <a:pt x="141" y="93"/>
                    <a:pt x="142" y="114"/>
                  </a:cubicBezTo>
                  <a:cubicBezTo>
                    <a:pt x="92" y="82"/>
                    <a:pt x="139" y="91"/>
                    <a:pt x="126" y="39"/>
                  </a:cubicBezTo>
                  <a:cubicBezTo>
                    <a:pt x="84" y="47"/>
                    <a:pt x="73" y="64"/>
                    <a:pt x="80" y="112"/>
                  </a:cubicBezTo>
                  <a:cubicBezTo>
                    <a:pt x="74" y="123"/>
                    <a:pt x="63" y="149"/>
                    <a:pt x="56" y="117"/>
                  </a:cubicBezTo>
                  <a:cubicBezTo>
                    <a:pt x="79" y="87"/>
                    <a:pt x="77" y="44"/>
                    <a:pt x="37" y="43"/>
                  </a:cubicBezTo>
                  <a:cubicBezTo>
                    <a:pt x="101" y="631"/>
                    <a:pt x="97" y="1225"/>
                    <a:pt x="5" y="1808"/>
                  </a:cubicBezTo>
                  <a:lnTo>
                    <a:pt x="0" y="1840"/>
                  </a:lnTo>
                  <a:cubicBezTo>
                    <a:pt x="46" y="1839"/>
                    <a:pt x="113" y="1825"/>
                    <a:pt x="162" y="1823"/>
                  </a:cubicBezTo>
                  <a:cubicBezTo>
                    <a:pt x="301" y="1827"/>
                    <a:pt x="298" y="1845"/>
                    <a:pt x="529" y="1842"/>
                  </a:cubicBezTo>
                  <a:cubicBezTo>
                    <a:pt x="582" y="1837"/>
                    <a:pt x="597" y="1829"/>
                    <a:pt x="614" y="1829"/>
                  </a:cubicBezTo>
                  <a:cubicBezTo>
                    <a:pt x="597" y="1758"/>
                    <a:pt x="481" y="1798"/>
                    <a:pt x="421" y="1778"/>
                  </a:cubicBezTo>
                  <a:cubicBezTo>
                    <a:pt x="321" y="1768"/>
                    <a:pt x="304" y="1708"/>
                    <a:pt x="272" y="1664"/>
                  </a:cubicBezTo>
                  <a:cubicBezTo>
                    <a:pt x="258" y="1639"/>
                    <a:pt x="237" y="1608"/>
                    <a:pt x="237" y="1566"/>
                  </a:cubicBezTo>
                  <a:cubicBezTo>
                    <a:pt x="230" y="1513"/>
                    <a:pt x="240" y="1484"/>
                    <a:pt x="239" y="1432"/>
                  </a:cubicBezTo>
                  <a:cubicBezTo>
                    <a:pt x="243" y="1393"/>
                    <a:pt x="287" y="1401"/>
                    <a:pt x="315" y="1404"/>
                  </a:cubicBezTo>
                  <a:cubicBezTo>
                    <a:pt x="402" y="1413"/>
                    <a:pt x="547" y="1399"/>
                    <a:pt x="586" y="1387"/>
                  </a:cubicBezTo>
                  <a:cubicBezTo>
                    <a:pt x="641" y="1371"/>
                    <a:pt x="642" y="1337"/>
                    <a:pt x="605" y="1286"/>
                  </a:cubicBezTo>
                  <a:cubicBezTo>
                    <a:pt x="597" y="1261"/>
                    <a:pt x="598" y="1245"/>
                    <a:pt x="609" y="1223"/>
                  </a:cubicBezTo>
                  <a:cubicBezTo>
                    <a:pt x="625" y="1206"/>
                    <a:pt x="644" y="1195"/>
                    <a:pt x="630" y="1174"/>
                  </a:cubicBezTo>
                  <a:cubicBezTo>
                    <a:pt x="630" y="1174"/>
                    <a:pt x="504" y="1147"/>
                    <a:pt x="590" y="1133"/>
                  </a:cubicBezTo>
                  <a:cubicBezTo>
                    <a:pt x="679" y="1118"/>
                    <a:pt x="650" y="1082"/>
                    <a:pt x="650" y="1082"/>
                  </a:cubicBezTo>
                  <a:cubicBezTo>
                    <a:pt x="650" y="1082"/>
                    <a:pt x="635" y="1045"/>
                    <a:pt x="621" y="1018"/>
                  </a:cubicBezTo>
                  <a:cubicBezTo>
                    <a:pt x="611" y="998"/>
                    <a:pt x="695" y="991"/>
                    <a:pt x="704" y="959"/>
                  </a:cubicBezTo>
                  <a:cubicBezTo>
                    <a:pt x="724" y="932"/>
                    <a:pt x="661" y="871"/>
                    <a:pt x="639" y="841"/>
                  </a:cubicBez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algn="l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i="0">
                <a:solidFill>
                  <a:srgbClr val="1F497D"/>
                </a:solidFill>
                <a:latin typeface="Calibri"/>
                <a:cs typeface="Arial" pitchFamily="34" charset="0"/>
              </a:endParaRPr>
            </a:p>
          </p:txBody>
        </p:sp>
        <p:sp>
          <p:nvSpPr>
            <p:cNvPr id="14" name="Freeform 12"/>
            <p:cNvSpPr>
              <a:spLocks noChangeAspect="1"/>
            </p:cNvSpPr>
            <p:nvPr/>
          </p:nvSpPr>
          <p:spPr bwMode="auto">
            <a:xfrm>
              <a:off x="1352" y="681"/>
              <a:ext cx="1827" cy="3153"/>
            </a:xfrm>
            <a:custGeom>
              <a:avLst/>
              <a:gdLst>
                <a:gd name="T0" fmla="*/ 1974 w 2011"/>
                <a:gd name="T1" fmla="*/ 2106 h 3449"/>
                <a:gd name="T2" fmla="*/ 0 w 2011"/>
                <a:gd name="T3" fmla="*/ 3449 h 3449"/>
                <a:gd name="T4" fmla="*/ 1972 w 2011"/>
                <a:gd name="T5" fmla="*/ 0 h 3449"/>
                <a:gd name="T6" fmla="*/ 1980 w 2011"/>
                <a:gd name="T7" fmla="*/ 347 h 3449"/>
                <a:gd name="T8" fmla="*/ 1982 w 2011"/>
                <a:gd name="T9" fmla="*/ 392 h 3449"/>
                <a:gd name="T10" fmla="*/ 1923 w 2011"/>
                <a:gd name="T11" fmla="*/ 324 h 3449"/>
                <a:gd name="T12" fmla="*/ 1878 w 2011"/>
                <a:gd name="T13" fmla="*/ 384 h 3449"/>
                <a:gd name="T14" fmla="*/ 1858 w 2011"/>
                <a:gd name="T15" fmla="*/ 411 h 3449"/>
                <a:gd name="T16" fmla="*/ 1823 w 2011"/>
                <a:gd name="T17" fmla="*/ 348 h 3449"/>
                <a:gd name="T18" fmla="*/ 1766 w 2011"/>
                <a:gd name="T19" fmla="*/ 359 h 3449"/>
                <a:gd name="T20" fmla="*/ 1702 w 2011"/>
                <a:gd name="T21" fmla="*/ 494 h 3449"/>
                <a:gd name="T22" fmla="*/ 1680 w 2011"/>
                <a:gd name="T23" fmla="*/ 420 h 3449"/>
                <a:gd name="T24" fmla="*/ 1605 w 2011"/>
                <a:gd name="T25" fmla="*/ 427 h 3449"/>
                <a:gd name="T26" fmla="*/ 1609 w 2011"/>
                <a:gd name="T27" fmla="*/ 499 h 3449"/>
                <a:gd name="T28" fmla="*/ 1520 w 2011"/>
                <a:gd name="T29" fmla="*/ 498 h 3449"/>
                <a:gd name="T30" fmla="*/ 1513 w 2011"/>
                <a:gd name="T31" fmla="*/ 560 h 3449"/>
                <a:gd name="T32" fmla="*/ 1407 w 2011"/>
                <a:gd name="T33" fmla="*/ 521 h 3449"/>
                <a:gd name="T34" fmla="*/ 1521 w 2011"/>
                <a:gd name="T35" fmla="*/ 578 h 3449"/>
                <a:gd name="T36" fmla="*/ 1453 w 2011"/>
                <a:gd name="T37" fmla="*/ 612 h 3449"/>
                <a:gd name="T38" fmla="*/ 1441 w 2011"/>
                <a:gd name="T39" fmla="*/ 603 h 3449"/>
                <a:gd name="T40" fmla="*/ 1404 w 2011"/>
                <a:gd name="T41" fmla="*/ 640 h 3449"/>
                <a:gd name="T42" fmla="*/ 1448 w 2011"/>
                <a:gd name="T43" fmla="*/ 632 h 3449"/>
                <a:gd name="T44" fmla="*/ 1433 w 2011"/>
                <a:gd name="T45" fmla="*/ 703 h 3449"/>
                <a:gd name="T46" fmla="*/ 1392 w 2011"/>
                <a:gd name="T47" fmla="*/ 719 h 3449"/>
                <a:gd name="T48" fmla="*/ 1410 w 2011"/>
                <a:gd name="T49" fmla="*/ 785 h 3449"/>
                <a:gd name="T50" fmla="*/ 1321 w 2011"/>
                <a:gd name="T51" fmla="*/ 761 h 3449"/>
                <a:gd name="T52" fmla="*/ 1255 w 2011"/>
                <a:gd name="T53" fmla="*/ 760 h 3449"/>
                <a:gd name="T54" fmla="*/ 1205 w 2011"/>
                <a:gd name="T55" fmla="*/ 829 h 3449"/>
                <a:gd name="T56" fmla="*/ 1350 w 2011"/>
                <a:gd name="T57" fmla="*/ 845 h 3449"/>
                <a:gd name="T58" fmla="*/ 1308 w 2011"/>
                <a:gd name="T59" fmla="*/ 881 h 3449"/>
                <a:gd name="T60" fmla="*/ 1308 w 2011"/>
                <a:gd name="T61" fmla="*/ 953 h 3449"/>
                <a:gd name="T62" fmla="*/ 1358 w 2011"/>
                <a:gd name="T63" fmla="*/ 951 h 3449"/>
                <a:gd name="T64" fmla="*/ 1319 w 2011"/>
                <a:gd name="T65" fmla="*/ 1061 h 3449"/>
                <a:gd name="T66" fmla="*/ 1324 w 2011"/>
                <a:gd name="T67" fmla="*/ 1115 h 3449"/>
                <a:gd name="T68" fmla="*/ 1283 w 2011"/>
                <a:gd name="T69" fmla="*/ 1185 h 3449"/>
                <a:gd name="T70" fmla="*/ 1257 w 2011"/>
                <a:gd name="T71" fmla="*/ 1226 h 3449"/>
                <a:gd name="T72" fmla="*/ 1285 w 2011"/>
                <a:gd name="T73" fmla="*/ 1267 h 3449"/>
                <a:gd name="T74" fmla="*/ 1314 w 2011"/>
                <a:gd name="T75" fmla="*/ 1311 h 3449"/>
                <a:gd name="T76" fmla="*/ 1363 w 2011"/>
                <a:gd name="T77" fmla="*/ 1376 h 3449"/>
                <a:gd name="T78" fmla="*/ 1438 w 2011"/>
                <a:gd name="T79" fmla="*/ 1413 h 3449"/>
                <a:gd name="T80" fmla="*/ 1494 w 2011"/>
                <a:gd name="T81" fmla="*/ 1379 h 3449"/>
                <a:gd name="T82" fmla="*/ 1513 w 2011"/>
                <a:gd name="T83" fmla="*/ 1471 h 3449"/>
                <a:gd name="T84" fmla="*/ 1605 w 2011"/>
                <a:gd name="T85" fmla="*/ 1474 h 3449"/>
                <a:gd name="T86" fmla="*/ 1584 w 2011"/>
                <a:gd name="T87" fmla="*/ 1525 h 3449"/>
                <a:gd name="T88" fmla="*/ 1618 w 2011"/>
                <a:gd name="T89" fmla="*/ 1559 h 3449"/>
                <a:gd name="T90" fmla="*/ 1644 w 2011"/>
                <a:gd name="T91" fmla="*/ 1602 h 3449"/>
                <a:gd name="T92" fmla="*/ 1700 w 2011"/>
                <a:gd name="T93" fmla="*/ 1594 h 3449"/>
                <a:gd name="T94" fmla="*/ 1729 w 2011"/>
                <a:gd name="T95" fmla="*/ 1535 h 3449"/>
                <a:gd name="T96" fmla="*/ 1794 w 2011"/>
                <a:gd name="T97" fmla="*/ 1574 h 3449"/>
                <a:gd name="T98" fmla="*/ 1808 w 2011"/>
                <a:gd name="T99" fmla="*/ 1711 h 3449"/>
                <a:gd name="T100" fmla="*/ 1870 w 2011"/>
                <a:gd name="T101" fmla="*/ 1688 h 3449"/>
                <a:gd name="T102" fmla="*/ 1839 w 2011"/>
                <a:gd name="T103" fmla="*/ 1844 h 3449"/>
                <a:gd name="T104" fmla="*/ 1446 w 2011"/>
                <a:gd name="T105" fmla="*/ 2092 h 3449"/>
                <a:gd name="T106" fmla="*/ 1654 w 2011"/>
                <a:gd name="T107" fmla="*/ 2103 h 3449"/>
                <a:gd name="T108" fmla="*/ 1974 w 2011"/>
                <a:gd name="T109" fmla="*/ 2105 h 3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011" h="3449">
                  <a:moveTo>
                    <a:pt x="1974" y="2106"/>
                  </a:moveTo>
                  <a:lnTo>
                    <a:pt x="1974" y="2106"/>
                  </a:lnTo>
                  <a:cubicBezTo>
                    <a:pt x="1903" y="2543"/>
                    <a:pt x="1782" y="2987"/>
                    <a:pt x="1602" y="3449"/>
                  </a:cubicBezTo>
                  <a:lnTo>
                    <a:pt x="0" y="3449"/>
                  </a:lnTo>
                  <a:lnTo>
                    <a:pt x="0" y="0"/>
                  </a:lnTo>
                  <a:lnTo>
                    <a:pt x="1972" y="0"/>
                  </a:lnTo>
                  <a:cubicBezTo>
                    <a:pt x="1988" y="113"/>
                    <a:pt x="1999" y="197"/>
                    <a:pt x="2011" y="309"/>
                  </a:cubicBezTo>
                  <a:cubicBezTo>
                    <a:pt x="2011" y="309"/>
                    <a:pt x="1977" y="320"/>
                    <a:pt x="1980" y="347"/>
                  </a:cubicBezTo>
                  <a:cubicBezTo>
                    <a:pt x="1984" y="378"/>
                    <a:pt x="1997" y="385"/>
                    <a:pt x="1997" y="385"/>
                  </a:cubicBezTo>
                  <a:lnTo>
                    <a:pt x="1982" y="392"/>
                  </a:lnTo>
                  <a:cubicBezTo>
                    <a:pt x="1982" y="392"/>
                    <a:pt x="1966" y="368"/>
                    <a:pt x="1966" y="369"/>
                  </a:cubicBezTo>
                  <a:cubicBezTo>
                    <a:pt x="1966" y="346"/>
                    <a:pt x="1976" y="311"/>
                    <a:pt x="1923" y="324"/>
                  </a:cubicBezTo>
                  <a:cubicBezTo>
                    <a:pt x="1904" y="365"/>
                    <a:pt x="1952" y="373"/>
                    <a:pt x="1939" y="401"/>
                  </a:cubicBezTo>
                  <a:cubicBezTo>
                    <a:pt x="1883" y="404"/>
                    <a:pt x="1923" y="359"/>
                    <a:pt x="1878" y="384"/>
                  </a:cubicBezTo>
                  <a:cubicBezTo>
                    <a:pt x="1881" y="371"/>
                    <a:pt x="1871" y="336"/>
                    <a:pt x="1857" y="339"/>
                  </a:cubicBezTo>
                  <a:cubicBezTo>
                    <a:pt x="1851" y="358"/>
                    <a:pt x="1836" y="391"/>
                    <a:pt x="1858" y="411"/>
                  </a:cubicBezTo>
                  <a:cubicBezTo>
                    <a:pt x="1851" y="416"/>
                    <a:pt x="1830" y="413"/>
                    <a:pt x="1825" y="406"/>
                  </a:cubicBezTo>
                  <a:cubicBezTo>
                    <a:pt x="1819" y="396"/>
                    <a:pt x="1840" y="379"/>
                    <a:pt x="1823" y="348"/>
                  </a:cubicBezTo>
                  <a:cubicBezTo>
                    <a:pt x="1771" y="371"/>
                    <a:pt x="1819" y="421"/>
                    <a:pt x="1776" y="440"/>
                  </a:cubicBezTo>
                  <a:cubicBezTo>
                    <a:pt x="1729" y="434"/>
                    <a:pt x="1803" y="394"/>
                    <a:pt x="1766" y="359"/>
                  </a:cubicBezTo>
                  <a:cubicBezTo>
                    <a:pt x="1723" y="369"/>
                    <a:pt x="1707" y="413"/>
                    <a:pt x="1724" y="439"/>
                  </a:cubicBezTo>
                  <a:cubicBezTo>
                    <a:pt x="1723" y="462"/>
                    <a:pt x="1705" y="474"/>
                    <a:pt x="1702" y="494"/>
                  </a:cubicBezTo>
                  <a:cubicBezTo>
                    <a:pt x="1681" y="491"/>
                    <a:pt x="1672" y="483"/>
                    <a:pt x="1670" y="475"/>
                  </a:cubicBezTo>
                  <a:cubicBezTo>
                    <a:pt x="1667" y="460"/>
                    <a:pt x="1708" y="453"/>
                    <a:pt x="1680" y="420"/>
                  </a:cubicBezTo>
                  <a:cubicBezTo>
                    <a:pt x="1635" y="427"/>
                    <a:pt x="1665" y="500"/>
                    <a:pt x="1629" y="461"/>
                  </a:cubicBezTo>
                  <a:cubicBezTo>
                    <a:pt x="1626" y="444"/>
                    <a:pt x="1614" y="429"/>
                    <a:pt x="1605" y="427"/>
                  </a:cubicBezTo>
                  <a:cubicBezTo>
                    <a:pt x="1588" y="439"/>
                    <a:pt x="1580" y="459"/>
                    <a:pt x="1591" y="476"/>
                  </a:cubicBezTo>
                  <a:lnTo>
                    <a:pt x="1609" y="499"/>
                  </a:lnTo>
                  <a:cubicBezTo>
                    <a:pt x="1607" y="499"/>
                    <a:pt x="1617" y="513"/>
                    <a:pt x="1615" y="512"/>
                  </a:cubicBezTo>
                  <a:cubicBezTo>
                    <a:pt x="1585" y="488"/>
                    <a:pt x="1545" y="471"/>
                    <a:pt x="1520" y="498"/>
                  </a:cubicBezTo>
                  <a:cubicBezTo>
                    <a:pt x="1523" y="523"/>
                    <a:pt x="1545" y="525"/>
                    <a:pt x="1579" y="533"/>
                  </a:cubicBezTo>
                  <a:cubicBezTo>
                    <a:pt x="1536" y="537"/>
                    <a:pt x="1527" y="552"/>
                    <a:pt x="1513" y="560"/>
                  </a:cubicBezTo>
                  <a:cubicBezTo>
                    <a:pt x="1508" y="532"/>
                    <a:pt x="1475" y="527"/>
                    <a:pt x="1444" y="523"/>
                  </a:cubicBezTo>
                  <a:cubicBezTo>
                    <a:pt x="1426" y="527"/>
                    <a:pt x="1415" y="515"/>
                    <a:pt x="1407" y="521"/>
                  </a:cubicBezTo>
                  <a:cubicBezTo>
                    <a:pt x="1420" y="553"/>
                    <a:pt x="1451" y="578"/>
                    <a:pt x="1490" y="586"/>
                  </a:cubicBezTo>
                  <a:cubicBezTo>
                    <a:pt x="1507" y="584"/>
                    <a:pt x="1509" y="584"/>
                    <a:pt x="1521" y="578"/>
                  </a:cubicBezTo>
                  <a:cubicBezTo>
                    <a:pt x="1544" y="588"/>
                    <a:pt x="1542" y="592"/>
                    <a:pt x="1548" y="608"/>
                  </a:cubicBezTo>
                  <a:cubicBezTo>
                    <a:pt x="1514" y="623"/>
                    <a:pt x="1487" y="604"/>
                    <a:pt x="1453" y="612"/>
                  </a:cubicBezTo>
                  <a:cubicBezTo>
                    <a:pt x="1453" y="614"/>
                    <a:pt x="1445" y="614"/>
                    <a:pt x="1444" y="611"/>
                  </a:cubicBezTo>
                  <a:cubicBezTo>
                    <a:pt x="1445" y="611"/>
                    <a:pt x="1440" y="603"/>
                    <a:pt x="1441" y="603"/>
                  </a:cubicBezTo>
                  <a:cubicBezTo>
                    <a:pt x="1426" y="575"/>
                    <a:pt x="1387" y="586"/>
                    <a:pt x="1366" y="592"/>
                  </a:cubicBezTo>
                  <a:cubicBezTo>
                    <a:pt x="1363" y="614"/>
                    <a:pt x="1386" y="632"/>
                    <a:pt x="1404" y="640"/>
                  </a:cubicBezTo>
                  <a:cubicBezTo>
                    <a:pt x="1429" y="649"/>
                    <a:pt x="1438" y="641"/>
                    <a:pt x="1438" y="641"/>
                  </a:cubicBezTo>
                  <a:lnTo>
                    <a:pt x="1448" y="632"/>
                  </a:lnTo>
                  <a:cubicBezTo>
                    <a:pt x="1459" y="672"/>
                    <a:pt x="1473" y="674"/>
                    <a:pt x="1494" y="690"/>
                  </a:cubicBezTo>
                  <a:cubicBezTo>
                    <a:pt x="1471" y="698"/>
                    <a:pt x="1462" y="705"/>
                    <a:pt x="1433" y="703"/>
                  </a:cubicBezTo>
                  <a:cubicBezTo>
                    <a:pt x="1400" y="652"/>
                    <a:pt x="1301" y="630"/>
                    <a:pt x="1305" y="654"/>
                  </a:cubicBezTo>
                  <a:cubicBezTo>
                    <a:pt x="1319" y="706"/>
                    <a:pt x="1392" y="719"/>
                    <a:pt x="1392" y="719"/>
                  </a:cubicBezTo>
                  <a:cubicBezTo>
                    <a:pt x="1392" y="719"/>
                    <a:pt x="1354" y="733"/>
                    <a:pt x="1360" y="746"/>
                  </a:cubicBezTo>
                  <a:cubicBezTo>
                    <a:pt x="1367" y="758"/>
                    <a:pt x="1417" y="766"/>
                    <a:pt x="1410" y="785"/>
                  </a:cubicBezTo>
                  <a:cubicBezTo>
                    <a:pt x="1358" y="762"/>
                    <a:pt x="1348" y="771"/>
                    <a:pt x="1383" y="817"/>
                  </a:cubicBezTo>
                  <a:cubicBezTo>
                    <a:pt x="1339" y="819"/>
                    <a:pt x="1349" y="772"/>
                    <a:pt x="1321" y="761"/>
                  </a:cubicBezTo>
                  <a:cubicBezTo>
                    <a:pt x="1301" y="775"/>
                    <a:pt x="1313" y="806"/>
                    <a:pt x="1313" y="806"/>
                  </a:cubicBezTo>
                  <a:cubicBezTo>
                    <a:pt x="1303" y="798"/>
                    <a:pt x="1277" y="754"/>
                    <a:pt x="1255" y="760"/>
                  </a:cubicBezTo>
                  <a:cubicBezTo>
                    <a:pt x="1248" y="765"/>
                    <a:pt x="1248" y="789"/>
                    <a:pt x="1265" y="805"/>
                  </a:cubicBezTo>
                  <a:cubicBezTo>
                    <a:pt x="1244" y="809"/>
                    <a:pt x="1210" y="806"/>
                    <a:pt x="1205" y="829"/>
                  </a:cubicBezTo>
                  <a:cubicBezTo>
                    <a:pt x="1239" y="855"/>
                    <a:pt x="1276" y="855"/>
                    <a:pt x="1329" y="849"/>
                  </a:cubicBezTo>
                  <a:cubicBezTo>
                    <a:pt x="1329" y="849"/>
                    <a:pt x="1339" y="848"/>
                    <a:pt x="1350" y="845"/>
                  </a:cubicBezTo>
                  <a:cubicBezTo>
                    <a:pt x="1360" y="842"/>
                    <a:pt x="1375" y="856"/>
                    <a:pt x="1375" y="856"/>
                  </a:cubicBezTo>
                  <a:cubicBezTo>
                    <a:pt x="1349" y="862"/>
                    <a:pt x="1360" y="870"/>
                    <a:pt x="1308" y="881"/>
                  </a:cubicBezTo>
                  <a:cubicBezTo>
                    <a:pt x="1274" y="897"/>
                    <a:pt x="1247" y="918"/>
                    <a:pt x="1247" y="953"/>
                  </a:cubicBezTo>
                  <a:cubicBezTo>
                    <a:pt x="1268" y="963"/>
                    <a:pt x="1294" y="973"/>
                    <a:pt x="1308" y="953"/>
                  </a:cubicBezTo>
                  <a:cubicBezTo>
                    <a:pt x="1331" y="920"/>
                    <a:pt x="1324" y="946"/>
                    <a:pt x="1340" y="945"/>
                  </a:cubicBezTo>
                  <a:lnTo>
                    <a:pt x="1358" y="951"/>
                  </a:lnTo>
                  <a:cubicBezTo>
                    <a:pt x="1344" y="986"/>
                    <a:pt x="1264" y="985"/>
                    <a:pt x="1279" y="1011"/>
                  </a:cubicBezTo>
                  <a:cubicBezTo>
                    <a:pt x="1295" y="1035"/>
                    <a:pt x="1319" y="1061"/>
                    <a:pt x="1319" y="1061"/>
                  </a:cubicBezTo>
                  <a:cubicBezTo>
                    <a:pt x="1319" y="1061"/>
                    <a:pt x="1263" y="1032"/>
                    <a:pt x="1247" y="1053"/>
                  </a:cubicBezTo>
                  <a:cubicBezTo>
                    <a:pt x="1232" y="1071"/>
                    <a:pt x="1265" y="1102"/>
                    <a:pt x="1324" y="1115"/>
                  </a:cubicBezTo>
                  <a:cubicBezTo>
                    <a:pt x="1304" y="1128"/>
                    <a:pt x="1233" y="1115"/>
                    <a:pt x="1276" y="1160"/>
                  </a:cubicBezTo>
                  <a:cubicBezTo>
                    <a:pt x="1225" y="1181"/>
                    <a:pt x="1242" y="1196"/>
                    <a:pt x="1283" y="1185"/>
                  </a:cubicBezTo>
                  <a:lnTo>
                    <a:pt x="1303" y="1188"/>
                  </a:lnTo>
                  <a:cubicBezTo>
                    <a:pt x="1291" y="1196"/>
                    <a:pt x="1254" y="1213"/>
                    <a:pt x="1257" y="1226"/>
                  </a:cubicBezTo>
                  <a:cubicBezTo>
                    <a:pt x="1259" y="1243"/>
                    <a:pt x="1300" y="1222"/>
                    <a:pt x="1307" y="1235"/>
                  </a:cubicBezTo>
                  <a:cubicBezTo>
                    <a:pt x="1310" y="1254"/>
                    <a:pt x="1287" y="1262"/>
                    <a:pt x="1285" y="1267"/>
                  </a:cubicBezTo>
                  <a:cubicBezTo>
                    <a:pt x="1314" y="1286"/>
                    <a:pt x="1331" y="1241"/>
                    <a:pt x="1358" y="1267"/>
                  </a:cubicBezTo>
                  <a:cubicBezTo>
                    <a:pt x="1348" y="1286"/>
                    <a:pt x="1305" y="1282"/>
                    <a:pt x="1314" y="1311"/>
                  </a:cubicBezTo>
                  <a:cubicBezTo>
                    <a:pt x="1330" y="1323"/>
                    <a:pt x="1357" y="1318"/>
                    <a:pt x="1373" y="1329"/>
                  </a:cubicBezTo>
                  <a:cubicBezTo>
                    <a:pt x="1373" y="1329"/>
                    <a:pt x="1351" y="1371"/>
                    <a:pt x="1363" y="1376"/>
                  </a:cubicBezTo>
                  <a:cubicBezTo>
                    <a:pt x="1386" y="1388"/>
                    <a:pt x="1408" y="1351"/>
                    <a:pt x="1416" y="1349"/>
                  </a:cubicBezTo>
                  <a:cubicBezTo>
                    <a:pt x="1410" y="1396"/>
                    <a:pt x="1450" y="1380"/>
                    <a:pt x="1438" y="1413"/>
                  </a:cubicBezTo>
                  <a:cubicBezTo>
                    <a:pt x="1438" y="1430"/>
                    <a:pt x="1436" y="1454"/>
                    <a:pt x="1454" y="1463"/>
                  </a:cubicBezTo>
                  <a:cubicBezTo>
                    <a:pt x="1491" y="1452"/>
                    <a:pt x="1495" y="1423"/>
                    <a:pt x="1494" y="1379"/>
                  </a:cubicBezTo>
                  <a:cubicBezTo>
                    <a:pt x="1494" y="1364"/>
                    <a:pt x="1537" y="1389"/>
                    <a:pt x="1537" y="1389"/>
                  </a:cubicBezTo>
                  <a:cubicBezTo>
                    <a:pt x="1563" y="1410"/>
                    <a:pt x="1492" y="1426"/>
                    <a:pt x="1513" y="1471"/>
                  </a:cubicBezTo>
                  <a:cubicBezTo>
                    <a:pt x="1573" y="1479"/>
                    <a:pt x="1573" y="1428"/>
                    <a:pt x="1621" y="1419"/>
                  </a:cubicBezTo>
                  <a:cubicBezTo>
                    <a:pt x="1643" y="1433"/>
                    <a:pt x="1612" y="1457"/>
                    <a:pt x="1605" y="1474"/>
                  </a:cubicBezTo>
                  <a:cubicBezTo>
                    <a:pt x="1575" y="1491"/>
                    <a:pt x="1538" y="1471"/>
                    <a:pt x="1509" y="1530"/>
                  </a:cubicBezTo>
                  <a:cubicBezTo>
                    <a:pt x="1551" y="1546"/>
                    <a:pt x="1570" y="1533"/>
                    <a:pt x="1584" y="1525"/>
                  </a:cubicBezTo>
                  <a:cubicBezTo>
                    <a:pt x="1597" y="1516"/>
                    <a:pt x="1596" y="1511"/>
                    <a:pt x="1606" y="1507"/>
                  </a:cubicBezTo>
                  <a:cubicBezTo>
                    <a:pt x="1607" y="1523"/>
                    <a:pt x="1603" y="1553"/>
                    <a:pt x="1618" y="1559"/>
                  </a:cubicBezTo>
                  <a:cubicBezTo>
                    <a:pt x="1632" y="1558"/>
                    <a:pt x="1633" y="1553"/>
                    <a:pt x="1645" y="1546"/>
                  </a:cubicBezTo>
                  <a:cubicBezTo>
                    <a:pt x="1657" y="1558"/>
                    <a:pt x="1626" y="1589"/>
                    <a:pt x="1644" y="1602"/>
                  </a:cubicBezTo>
                  <a:cubicBezTo>
                    <a:pt x="1661" y="1599"/>
                    <a:pt x="1667" y="1583"/>
                    <a:pt x="1667" y="1583"/>
                  </a:cubicBezTo>
                  <a:cubicBezTo>
                    <a:pt x="1677" y="1597"/>
                    <a:pt x="1689" y="1597"/>
                    <a:pt x="1700" y="1594"/>
                  </a:cubicBezTo>
                  <a:cubicBezTo>
                    <a:pt x="1706" y="1579"/>
                    <a:pt x="1707" y="1545"/>
                    <a:pt x="1688" y="1533"/>
                  </a:cubicBezTo>
                  <a:cubicBezTo>
                    <a:pt x="1697" y="1522"/>
                    <a:pt x="1720" y="1543"/>
                    <a:pt x="1729" y="1535"/>
                  </a:cubicBezTo>
                  <a:cubicBezTo>
                    <a:pt x="1748" y="1557"/>
                    <a:pt x="1707" y="1600"/>
                    <a:pt x="1737" y="1618"/>
                  </a:cubicBezTo>
                  <a:cubicBezTo>
                    <a:pt x="1766" y="1615"/>
                    <a:pt x="1765" y="1586"/>
                    <a:pt x="1794" y="1574"/>
                  </a:cubicBezTo>
                  <a:cubicBezTo>
                    <a:pt x="1789" y="1604"/>
                    <a:pt x="1824" y="1626"/>
                    <a:pt x="1779" y="1648"/>
                  </a:cubicBezTo>
                  <a:cubicBezTo>
                    <a:pt x="1779" y="1677"/>
                    <a:pt x="1834" y="1669"/>
                    <a:pt x="1808" y="1711"/>
                  </a:cubicBezTo>
                  <a:cubicBezTo>
                    <a:pt x="1818" y="1728"/>
                    <a:pt x="1831" y="1721"/>
                    <a:pt x="1843" y="1718"/>
                  </a:cubicBezTo>
                  <a:lnTo>
                    <a:pt x="1870" y="1688"/>
                  </a:lnTo>
                  <a:cubicBezTo>
                    <a:pt x="1862" y="1712"/>
                    <a:pt x="1860" y="1750"/>
                    <a:pt x="1867" y="1777"/>
                  </a:cubicBezTo>
                  <a:cubicBezTo>
                    <a:pt x="1858" y="1800"/>
                    <a:pt x="1879" y="1825"/>
                    <a:pt x="1839" y="1844"/>
                  </a:cubicBezTo>
                  <a:cubicBezTo>
                    <a:pt x="1828" y="1900"/>
                    <a:pt x="1827" y="1956"/>
                    <a:pt x="1763" y="1992"/>
                  </a:cubicBezTo>
                  <a:cubicBezTo>
                    <a:pt x="1726" y="2060"/>
                    <a:pt x="1497" y="2024"/>
                    <a:pt x="1446" y="2092"/>
                  </a:cubicBezTo>
                  <a:cubicBezTo>
                    <a:pt x="1459" y="2104"/>
                    <a:pt x="1576" y="2100"/>
                    <a:pt x="1591" y="2096"/>
                  </a:cubicBezTo>
                  <a:cubicBezTo>
                    <a:pt x="1613" y="2085"/>
                    <a:pt x="1631" y="2104"/>
                    <a:pt x="1654" y="2103"/>
                  </a:cubicBezTo>
                  <a:cubicBezTo>
                    <a:pt x="1705" y="2103"/>
                    <a:pt x="1767" y="2086"/>
                    <a:pt x="1809" y="2103"/>
                  </a:cubicBezTo>
                  <a:cubicBezTo>
                    <a:pt x="1869" y="2103"/>
                    <a:pt x="1920" y="2105"/>
                    <a:pt x="1974" y="2105"/>
                  </a:cubicBezTo>
                  <a:lnTo>
                    <a:pt x="1974" y="2106"/>
                  </a:ln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algn="l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i="0">
                <a:solidFill>
                  <a:srgbClr val="1F497D"/>
                </a:solidFill>
                <a:latin typeface="Calibri"/>
                <a:cs typeface="Arial" pitchFamily="34" charset="0"/>
              </a:endParaRPr>
            </a:p>
          </p:txBody>
        </p:sp>
        <p:sp>
          <p:nvSpPr>
            <p:cNvPr id="15" name="Freeform 13"/>
            <p:cNvSpPr>
              <a:spLocks noChangeAspect="1" noEditPoints="1"/>
            </p:cNvSpPr>
            <p:nvPr/>
          </p:nvSpPr>
          <p:spPr bwMode="auto">
            <a:xfrm>
              <a:off x="3236" y="2759"/>
              <a:ext cx="580" cy="569"/>
            </a:xfrm>
            <a:custGeom>
              <a:avLst/>
              <a:gdLst>
                <a:gd name="T0" fmla="*/ 321 w 639"/>
                <a:gd name="T1" fmla="*/ 621 h 621"/>
                <a:gd name="T2" fmla="*/ 321 w 639"/>
                <a:gd name="T3" fmla="*/ 621 h 621"/>
                <a:gd name="T4" fmla="*/ 639 w 639"/>
                <a:gd name="T5" fmla="*/ 307 h 621"/>
                <a:gd name="T6" fmla="*/ 321 w 639"/>
                <a:gd name="T7" fmla="*/ 0 h 621"/>
                <a:gd name="T8" fmla="*/ 0 w 639"/>
                <a:gd name="T9" fmla="*/ 307 h 621"/>
                <a:gd name="T10" fmla="*/ 321 w 639"/>
                <a:gd name="T11" fmla="*/ 621 h 621"/>
                <a:gd name="T12" fmla="*/ 321 w 639"/>
                <a:gd name="T13" fmla="*/ 621 h 621"/>
                <a:gd name="T14" fmla="*/ 162 w 639"/>
                <a:gd name="T15" fmla="*/ 307 h 621"/>
                <a:gd name="T16" fmla="*/ 162 w 639"/>
                <a:gd name="T17" fmla="*/ 307 h 621"/>
                <a:gd name="T18" fmla="*/ 321 w 639"/>
                <a:gd name="T19" fmla="*/ 125 h 621"/>
                <a:gd name="T20" fmla="*/ 477 w 639"/>
                <a:gd name="T21" fmla="*/ 307 h 621"/>
                <a:gd name="T22" fmla="*/ 321 w 639"/>
                <a:gd name="T23" fmla="*/ 495 h 621"/>
                <a:gd name="T24" fmla="*/ 162 w 639"/>
                <a:gd name="T25" fmla="*/ 307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39" h="621">
                  <a:moveTo>
                    <a:pt x="321" y="621"/>
                  </a:moveTo>
                  <a:lnTo>
                    <a:pt x="321" y="621"/>
                  </a:lnTo>
                  <a:cubicBezTo>
                    <a:pt x="512" y="621"/>
                    <a:pt x="639" y="480"/>
                    <a:pt x="639" y="307"/>
                  </a:cubicBezTo>
                  <a:cubicBezTo>
                    <a:pt x="639" y="124"/>
                    <a:pt x="511" y="0"/>
                    <a:pt x="321" y="0"/>
                  </a:cubicBezTo>
                  <a:cubicBezTo>
                    <a:pt x="130" y="0"/>
                    <a:pt x="0" y="121"/>
                    <a:pt x="0" y="307"/>
                  </a:cubicBezTo>
                  <a:cubicBezTo>
                    <a:pt x="0" y="489"/>
                    <a:pt x="132" y="621"/>
                    <a:pt x="321" y="621"/>
                  </a:cubicBezTo>
                  <a:lnTo>
                    <a:pt x="321" y="621"/>
                  </a:lnTo>
                  <a:close/>
                  <a:moveTo>
                    <a:pt x="162" y="307"/>
                  </a:moveTo>
                  <a:lnTo>
                    <a:pt x="162" y="307"/>
                  </a:lnTo>
                  <a:cubicBezTo>
                    <a:pt x="162" y="198"/>
                    <a:pt x="214" y="125"/>
                    <a:pt x="321" y="125"/>
                  </a:cubicBezTo>
                  <a:cubicBezTo>
                    <a:pt x="425" y="125"/>
                    <a:pt x="477" y="192"/>
                    <a:pt x="477" y="307"/>
                  </a:cubicBezTo>
                  <a:cubicBezTo>
                    <a:pt x="477" y="413"/>
                    <a:pt x="426" y="495"/>
                    <a:pt x="321" y="495"/>
                  </a:cubicBezTo>
                  <a:cubicBezTo>
                    <a:pt x="220" y="495"/>
                    <a:pt x="162" y="415"/>
                    <a:pt x="162" y="30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algn="l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i="0">
                <a:solidFill>
                  <a:srgbClr val="1F497D"/>
                </a:solidFill>
                <a:latin typeface="Calibri"/>
                <a:cs typeface="Arial" pitchFamily="34" charset="0"/>
              </a:endParaRPr>
            </a:p>
          </p:txBody>
        </p:sp>
        <p:sp>
          <p:nvSpPr>
            <p:cNvPr id="16" name="Freeform 14"/>
            <p:cNvSpPr>
              <a:spLocks noChangeAspect="1"/>
            </p:cNvSpPr>
            <p:nvPr/>
          </p:nvSpPr>
          <p:spPr bwMode="auto">
            <a:xfrm>
              <a:off x="3893" y="2759"/>
              <a:ext cx="409" cy="569"/>
            </a:xfrm>
            <a:custGeom>
              <a:avLst/>
              <a:gdLst>
                <a:gd name="T0" fmla="*/ 377 w 441"/>
                <a:gd name="T1" fmla="*/ 128 h 621"/>
                <a:gd name="T2" fmla="*/ 377 w 441"/>
                <a:gd name="T3" fmla="*/ 128 h 621"/>
                <a:gd name="T4" fmla="*/ 270 w 441"/>
                <a:gd name="T5" fmla="*/ 114 h 621"/>
                <a:gd name="T6" fmla="*/ 163 w 441"/>
                <a:gd name="T7" fmla="*/ 160 h 621"/>
                <a:gd name="T8" fmla="*/ 290 w 441"/>
                <a:gd name="T9" fmla="*/ 260 h 621"/>
                <a:gd name="T10" fmla="*/ 441 w 441"/>
                <a:gd name="T11" fmla="*/ 443 h 621"/>
                <a:gd name="T12" fmla="*/ 187 w 441"/>
                <a:gd name="T13" fmla="*/ 621 h 621"/>
                <a:gd name="T14" fmla="*/ 11 w 441"/>
                <a:gd name="T15" fmla="*/ 594 h 621"/>
                <a:gd name="T16" fmla="*/ 11 w 441"/>
                <a:gd name="T17" fmla="*/ 469 h 621"/>
                <a:gd name="T18" fmla="*/ 193 w 441"/>
                <a:gd name="T19" fmla="*/ 506 h 621"/>
                <a:gd name="T20" fmla="*/ 279 w 441"/>
                <a:gd name="T21" fmla="*/ 448 h 621"/>
                <a:gd name="T22" fmla="*/ 153 w 441"/>
                <a:gd name="T23" fmla="*/ 349 h 621"/>
                <a:gd name="T24" fmla="*/ 0 w 441"/>
                <a:gd name="T25" fmla="*/ 160 h 621"/>
                <a:gd name="T26" fmla="*/ 243 w 441"/>
                <a:gd name="T27" fmla="*/ 0 h 621"/>
                <a:gd name="T28" fmla="*/ 377 w 441"/>
                <a:gd name="T29" fmla="*/ 10 h 621"/>
                <a:gd name="T30" fmla="*/ 377 w 441"/>
                <a:gd name="T31" fmla="*/ 128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41" h="621">
                  <a:moveTo>
                    <a:pt x="377" y="128"/>
                  </a:moveTo>
                  <a:lnTo>
                    <a:pt x="377" y="128"/>
                  </a:lnTo>
                  <a:cubicBezTo>
                    <a:pt x="341" y="122"/>
                    <a:pt x="306" y="114"/>
                    <a:pt x="270" y="114"/>
                  </a:cubicBezTo>
                  <a:cubicBezTo>
                    <a:pt x="207" y="114"/>
                    <a:pt x="163" y="129"/>
                    <a:pt x="163" y="160"/>
                  </a:cubicBezTo>
                  <a:cubicBezTo>
                    <a:pt x="163" y="195"/>
                    <a:pt x="223" y="224"/>
                    <a:pt x="290" y="260"/>
                  </a:cubicBezTo>
                  <a:cubicBezTo>
                    <a:pt x="353" y="294"/>
                    <a:pt x="441" y="340"/>
                    <a:pt x="441" y="443"/>
                  </a:cubicBezTo>
                  <a:cubicBezTo>
                    <a:pt x="441" y="557"/>
                    <a:pt x="340" y="621"/>
                    <a:pt x="187" y="621"/>
                  </a:cubicBezTo>
                  <a:cubicBezTo>
                    <a:pt x="117" y="621"/>
                    <a:pt x="69" y="607"/>
                    <a:pt x="11" y="594"/>
                  </a:cubicBezTo>
                  <a:lnTo>
                    <a:pt x="11" y="469"/>
                  </a:lnTo>
                  <a:cubicBezTo>
                    <a:pt x="56" y="482"/>
                    <a:pt x="128" y="506"/>
                    <a:pt x="193" y="506"/>
                  </a:cubicBezTo>
                  <a:cubicBezTo>
                    <a:pt x="236" y="506"/>
                    <a:pt x="279" y="487"/>
                    <a:pt x="279" y="448"/>
                  </a:cubicBezTo>
                  <a:cubicBezTo>
                    <a:pt x="279" y="412"/>
                    <a:pt x="227" y="391"/>
                    <a:pt x="153" y="349"/>
                  </a:cubicBezTo>
                  <a:cubicBezTo>
                    <a:pt x="86" y="316"/>
                    <a:pt x="0" y="247"/>
                    <a:pt x="0" y="160"/>
                  </a:cubicBezTo>
                  <a:cubicBezTo>
                    <a:pt x="0" y="57"/>
                    <a:pt x="104" y="0"/>
                    <a:pt x="243" y="0"/>
                  </a:cubicBezTo>
                  <a:cubicBezTo>
                    <a:pt x="288" y="0"/>
                    <a:pt x="333" y="4"/>
                    <a:pt x="377" y="10"/>
                  </a:cubicBezTo>
                  <a:lnTo>
                    <a:pt x="377" y="12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algn="l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i="0">
                <a:solidFill>
                  <a:srgbClr val="1F497D"/>
                </a:solidFill>
                <a:latin typeface="Calibri"/>
                <a:cs typeface="Arial" pitchFamily="34" charset="0"/>
              </a:endParaRPr>
            </a:p>
          </p:txBody>
        </p:sp>
        <p:sp>
          <p:nvSpPr>
            <p:cNvPr id="17" name="Freeform 15"/>
            <p:cNvSpPr>
              <a:spLocks noChangeAspect="1"/>
            </p:cNvSpPr>
            <p:nvPr/>
          </p:nvSpPr>
          <p:spPr bwMode="auto">
            <a:xfrm>
              <a:off x="1771" y="2562"/>
              <a:ext cx="217" cy="744"/>
            </a:xfrm>
            <a:custGeom>
              <a:avLst/>
              <a:gdLst>
                <a:gd name="T0" fmla="*/ 18 w 229"/>
                <a:gd name="T1" fmla="*/ 817 h 817"/>
                <a:gd name="T2" fmla="*/ 18 w 229"/>
                <a:gd name="T3" fmla="*/ 817 h 817"/>
                <a:gd name="T4" fmla="*/ 24 w 229"/>
                <a:gd name="T5" fmla="*/ 606 h 817"/>
                <a:gd name="T6" fmla="*/ 24 w 229"/>
                <a:gd name="T7" fmla="*/ 287 h 817"/>
                <a:gd name="T8" fmla="*/ 0 w 229"/>
                <a:gd name="T9" fmla="*/ 0 h 817"/>
                <a:gd name="T10" fmla="*/ 211 w 229"/>
                <a:gd name="T11" fmla="*/ 0 h 817"/>
                <a:gd name="T12" fmla="*/ 205 w 229"/>
                <a:gd name="T13" fmla="*/ 232 h 817"/>
                <a:gd name="T14" fmla="*/ 205 w 229"/>
                <a:gd name="T15" fmla="*/ 530 h 817"/>
                <a:gd name="T16" fmla="*/ 229 w 229"/>
                <a:gd name="T17" fmla="*/ 817 h 817"/>
                <a:gd name="T18" fmla="*/ 18 w 229"/>
                <a:gd name="T19" fmla="*/ 817 h 8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9" h="817">
                  <a:moveTo>
                    <a:pt x="18" y="817"/>
                  </a:moveTo>
                  <a:lnTo>
                    <a:pt x="18" y="817"/>
                  </a:lnTo>
                  <a:cubicBezTo>
                    <a:pt x="22" y="750"/>
                    <a:pt x="24" y="699"/>
                    <a:pt x="24" y="606"/>
                  </a:cubicBezTo>
                  <a:lnTo>
                    <a:pt x="24" y="287"/>
                  </a:lnTo>
                  <a:cubicBezTo>
                    <a:pt x="24" y="172"/>
                    <a:pt x="17" y="85"/>
                    <a:pt x="0" y="0"/>
                  </a:cubicBezTo>
                  <a:lnTo>
                    <a:pt x="211" y="0"/>
                  </a:lnTo>
                  <a:cubicBezTo>
                    <a:pt x="211" y="59"/>
                    <a:pt x="205" y="140"/>
                    <a:pt x="205" y="232"/>
                  </a:cubicBezTo>
                  <a:lnTo>
                    <a:pt x="205" y="530"/>
                  </a:lnTo>
                  <a:cubicBezTo>
                    <a:pt x="205" y="614"/>
                    <a:pt x="218" y="739"/>
                    <a:pt x="229" y="817"/>
                  </a:cubicBezTo>
                  <a:lnTo>
                    <a:pt x="18" y="81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algn="l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i="0">
                <a:solidFill>
                  <a:srgbClr val="1F497D"/>
                </a:solidFill>
                <a:latin typeface="Calibri"/>
                <a:cs typeface="Arial" pitchFamily="34" charset="0"/>
              </a:endParaRPr>
            </a:p>
          </p:txBody>
        </p:sp>
        <p:sp>
          <p:nvSpPr>
            <p:cNvPr id="18" name="Freeform 16"/>
            <p:cNvSpPr>
              <a:spLocks noChangeAspect="1" noEditPoints="1"/>
            </p:cNvSpPr>
            <p:nvPr/>
          </p:nvSpPr>
          <p:spPr bwMode="auto">
            <a:xfrm>
              <a:off x="2097" y="2759"/>
              <a:ext cx="600" cy="786"/>
            </a:xfrm>
            <a:custGeom>
              <a:avLst/>
              <a:gdLst>
                <a:gd name="T0" fmla="*/ 210 w 662"/>
                <a:gd name="T1" fmla="*/ 851 h 863"/>
                <a:gd name="T2" fmla="*/ 210 w 662"/>
                <a:gd name="T3" fmla="*/ 851 h 863"/>
                <a:gd name="T4" fmla="*/ 198 w 662"/>
                <a:gd name="T5" fmla="*/ 632 h 863"/>
                <a:gd name="T6" fmla="*/ 198 w 662"/>
                <a:gd name="T7" fmla="*/ 564 h 863"/>
                <a:gd name="T8" fmla="*/ 385 w 662"/>
                <a:gd name="T9" fmla="*/ 621 h 863"/>
                <a:gd name="T10" fmla="*/ 662 w 662"/>
                <a:gd name="T11" fmla="*/ 322 h 863"/>
                <a:gd name="T12" fmla="*/ 378 w 662"/>
                <a:gd name="T13" fmla="*/ 0 h 863"/>
                <a:gd name="T14" fmla="*/ 174 w 662"/>
                <a:gd name="T15" fmla="*/ 98 h 863"/>
                <a:gd name="T16" fmla="*/ 153 w 662"/>
                <a:gd name="T17" fmla="*/ 15 h 863"/>
                <a:gd name="T18" fmla="*/ 0 w 662"/>
                <a:gd name="T19" fmla="*/ 26 h 863"/>
                <a:gd name="T20" fmla="*/ 36 w 662"/>
                <a:gd name="T21" fmla="*/ 323 h 863"/>
                <a:gd name="T22" fmla="*/ 36 w 662"/>
                <a:gd name="T23" fmla="*/ 564 h 863"/>
                <a:gd name="T24" fmla="*/ 12 w 662"/>
                <a:gd name="T25" fmla="*/ 863 h 863"/>
                <a:gd name="T26" fmla="*/ 210 w 662"/>
                <a:gd name="T27" fmla="*/ 851 h 863"/>
                <a:gd name="T28" fmla="*/ 210 w 662"/>
                <a:gd name="T29" fmla="*/ 851 h 863"/>
                <a:gd name="T30" fmla="*/ 186 w 662"/>
                <a:gd name="T31" fmla="*/ 323 h 863"/>
                <a:gd name="T32" fmla="*/ 186 w 662"/>
                <a:gd name="T33" fmla="*/ 323 h 863"/>
                <a:gd name="T34" fmla="*/ 338 w 662"/>
                <a:gd name="T35" fmla="*/ 125 h 863"/>
                <a:gd name="T36" fmla="*/ 500 w 662"/>
                <a:gd name="T37" fmla="*/ 323 h 863"/>
                <a:gd name="T38" fmla="*/ 345 w 662"/>
                <a:gd name="T39" fmla="*/ 495 h 863"/>
                <a:gd name="T40" fmla="*/ 186 w 662"/>
                <a:gd name="T41" fmla="*/ 323 h 8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62" h="863">
                  <a:moveTo>
                    <a:pt x="210" y="851"/>
                  </a:moveTo>
                  <a:lnTo>
                    <a:pt x="210" y="851"/>
                  </a:lnTo>
                  <a:cubicBezTo>
                    <a:pt x="198" y="763"/>
                    <a:pt x="198" y="664"/>
                    <a:pt x="198" y="632"/>
                  </a:cubicBezTo>
                  <a:lnTo>
                    <a:pt x="198" y="564"/>
                  </a:lnTo>
                  <a:cubicBezTo>
                    <a:pt x="242" y="589"/>
                    <a:pt x="288" y="621"/>
                    <a:pt x="385" y="621"/>
                  </a:cubicBezTo>
                  <a:cubicBezTo>
                    <a:pt x="550" y="621"/>
                    <a:pt x="662" y="495"/>
                    <a:pt x="662" y="322"/>
                  </a:cubicBezTo>
                  <a:cubicBezTo>
                    <a:pt x="662" y="134"/>
                    <a:pt x="546" y="0"/>
                    <a:pt x="378" y="0"/>
                  </a:cubicBezTo>
                  <a:cubicBezTo>
                    <a:pt x="261" y="0"/>
                    <a:pt x="213" y="56"/>
                    <a:pt x="174" y="98"/>
                  </a:cubicBezTo>
                  <a:cubicBezTo>
                    <a:pt x="166" y="67"/>
                    <a:pt x="162" y="41"/>
                    <a:pt x="153" y="15"/>
                  </a:cubicBezTo>
                  <a:lnTo>
                    <a:pt x="0" y="26"/>
                  </a:lnTo>
                  <a:cubicBezTo>
                    <a:pt x="19" y="127"/>
                    <a:pt x="36" y="220"/>
                    <a:pt x="36" y="323"/>
                  </a:cubicBezTo>
                  <a:lnTo>
                    <a:pt x="36" y="564"/>
                  </a:lnTo>
                  <a:cubicBezTo>
                    <a:pt x="36" y="648"/>
                    <a:pt x="18" y="808"/>
                    <a:pt x="12" y="863"/>
                  </a:cubicBezTo>
                  <a:lnTo>
                    <a:pt x="210" y="851"/>
                  </a:lnTo>
                  <a:lnTo>
                    <a:pt x="210" y="851"/>
                  </a:lnTo>
                  <a:close/>
                  <a:moveTo>
                    <a:pt x="186" y="323"/>
                  </a:moveTo>
                  <a:lnTo>
                    <a:pt x="186" y="323"/>
                  </a:lnTo>
                  <a:cubicBezTo>
                    <a:pt x="186" y="206"/>
                    <a:pt x="236" y="125"/>
                    <a:pt x="338" y="125"/>
                  </a:cubicBezTo>
                  <a:cubicBezTo>
                    <a:pt x="433" y="125"/>
                    <a:pt x="500" y="207"/>
                    <a:pt x="500" y="323"/>
                  </a:cubicBezTo>
                  <a:cubicBezTo>
                    <a:pt x="500" y="426"/>
                    <a:pt x="448" y="495"/>
                    <a:pt x="345" y="495"/>
                  </a:cubicBezTo>
                  <a:cubicBezTo>
                    <a:pt x="244" y="495"/>
                    <a:pt x="186" y="437"/>
                    <a:pt x="186" y="32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algn="l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i="0">
                <a:solidFill>
                  <a:srgbClr val="1F497D"/>
                </a:solidFill>
                <a:latin typeface="Calibri"/>
                <a:cs typeface="Arial" pitchFamily="34" charset="0"/>
              </a:endParaRPr>
            </a:p>
          </p:txBody>
        </p:sp>
        <p:sp>
          <p:nvSpPr>
            <p:cNvPr id="19" name="Freeform 17"/>
            <p:cNvSpPr>
              <a:spLocks noChangeAspect="1"/>
            </p:cNvSpPr>
            <p:nvPr/>
          </p:nvSpPr>
          <p:spPr bwMode="auto">
            <a:xfrm>
              <a:off x="2775" y="2759"/>
              <a:ext cx="393" cy="569"/>
            </a:xfrm>
            <a:custGeom>
              <a:avLst/>
              <a:gdLst>
                <a:gd name="T0" fmla="*/ 364 w 440"/>
                <a:gd name="T1" fmla="*/ 126 h 621"/>
                <a:gd name="T2" fmla="*/ 364 w 440"/>
                <a:gd name="T3" fmla="*/ 126 h 621"/>
                <a:gd name="T4" fmla="*/ 270 w 440"/>
                <a:gd name="T5" fmla="*/ 114 h 621"/>
                <a:gd name="T6" fmla="*/ 162 w 440"/>
                <a:gd name="T7" fmla="*/ 160 h 621"/>
                <a:gd name="T8" fmla="*/ 289 w 440"/>
                <a:gd name="T9" fmla="*/ 260 h 621"/>
                <a:gd name="T10" fmla="*/ 440 w 440"/>
                <a:gd name="T11" fmla="*/ 443 h 621"/>
                <a:gd name="T12" fmla="*/ 186 w 440"/>
                <a:gd name="T13" fmla="*/ 621 h 621"/>
                <a:gd name="T14" fmla="*/ 11 w 440"/>
                <a:gd name="T15" fmla="*/ 594 h 621"/>
                <a:gd name="T16" fmla="*/ 11 w 440"/>
                <a:gd name="T17" fmla="*/ 469 h 621"/>
                <a:gd name="T18" fmla="*/ 192 w 440"/>
                <a:gd name="T19" fmla="*/ 506 h 621"/>
                <a:gd name="T20" fmla="*/ 278 w 440"/>
                <a:gd name="T21" fmla="*/ 448 h 621"/>
                <a:gd name="T22" fmla="*/ 152 w 440"/>
                <a:gd name="T23" fmla="*/ 349 h 621"/>
                <a:gd name="T24" fmla="*/ 0 w 440"/>
                <a:gd name="T25" fmla="*/ 160 h 621"/>
                <a:gd name="T26" fmla="*/ 242 w 440"/>
                <a:gd name="T27" fmla="*/ 0 h 621"/>
                <a:gd name="T28" fmla="*/ 387 w 440"/>
                <a:gd name="T29" fmla="*/ 12 h 621"/>
                <a:gd name="T30" fmla="*/ 364 w 440"/>
                <a:gd name="T31" fmla="*/ 126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40" h="621">
                  <a:moveTo>
                    <a:pt x="364" y="126"/>
                  </a:moveTo>
                  <a:lnTo>
                    <a:pt x="364" y="126"/>
                  </a:lnTo>
                  <a:cubicBezTo>
                    <a:pt x="328" y="120"/>
                    <a:pt x="306" y="114"/>
                    <a:pt x="270" y="114"/>
                  </a:cubicBezTo>
                  <a:cubicBezTo>
                    <a:pt x="206" y="114"/>
                    <a:pt x="162" y="129"/>
                    <a:pt x="162" y="160"/>
                  </a:cubicBezTo>
                  <a:cubicBezTo>
                    <a:pt x="162" y="195"/>
                    <a:pt x="222" y="224"/>
                    <a:pt x="289" y="260"/>
                  </a:cubicBezTo>
                  <a:cubicBezTo>
                    <a:pt x="353" y="294"/>
                    <a:pt x="440" y="340"/>
                    <a:pt x="440" y="443"/>
                  </a:cubicBezTo>
                  <a:cubicBezTo>
                    <a:pt x="440" y="557"/>
                    <a:pt x="339" y="621"/>
                    <a:pt x="186" y="621"/>
                  </a:cubicBezTo>
                  <a:cubicBezTo>
                    <a:pt x="116" y="621"/>
                    <a:pt x="68" y="607"/>
                    <a:pt x="11" y="594"/>
                  </a:cubicBezTo>
                  <a:lnTo>
                    <a:pt x="11" y="469"/>
                  </a:lnTo>
                  <a:cubicBezTo>
                    <a:pt x="55" y="482"/>
                    <a:pt x="127" y="506"/>
                    <a:pt x="192" y="506"/>
                  </a:cubicBezTo>
                  <a:cubicBezTo>
                    <a:pt x="235" y="506"/>
                    <a:pt x="278" y="487"/>
                    <a:pt x="278" y="448"/>
                  </a:cubicBezTo>
                  <a:cubicBezTo>
                    <a:pt x="278" y="412"/>
                    <a:pt x="227" y="391"/>
                    <a:pt x="152" y="349"/>
                  </a:cubicBezTo>
                  <a:cubicBezTo>
                    <a:pt x="85" y="316"/>
                    <a:pt x="0" y="247"/>
                    <a:pt x="0" y="160"/>
                  </a:cubicBezTo>
                  <a:cubicBezTo>
                    <a:pt x="0" y="57"/>
                    <a:pt x="103" y="0"/>
                    <a:pt x="242" y="0"/>
                  </a:cubicBezTo>
                  <a:cubicBezTo>
                    <a:pt x="288" y="0"/>
                    <a:pt x="342" y="6"/>
                    <a:pt x="387" y="12"/>
                  </a:cubicBezTo>
                  <a:lnTo>
                    <a:pt x="364" y="12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algn="l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i="0">
                <a:solidFill>
                  <a:srgbClr val="1F497D"/>
                </a:solidFill>
                <a:latin typeface="Calibri"/>
                <a:cs typeface="Arial" pitchFamily="34" charset="0"/>
              </a:endParaRPr>
            </a:p>
          </p:txBody>
        </p:sp>
      </p:grpSp>
      <p:grpSp>
        <p:nvGrpSpPr>
          <p:cNvPr id="3" name="Group 2"/>
          <p:cNvGrpSpPr>
            <a:grpSpLocks noChangeAspect="1"/>
          </p:cNvGrpSpPr>
          <p:nvPr userDrawn="1"/>
        </p:nvGrpSpPr>
        <p:grpSpPr bwMode="auto">
          <a:xfrm>
            <a:off x="381000" y="381000"/>
            <a:ext cx="1079500" cy="968375"/>
            <a:chOff x="1352" y="681"/>
            <a:chExt cx="3519" cy="3153"/>
          </a:xfrm>
        </p:grpSpPr>
        <p:sp>
          <p:nvSpPr>
            <p:cNvPr id="21" name="Freeform 3"/>
            <p:cNvSpPr>
              <a:spLocks noChangeAspect="1"/>
            </p:cNvSpPr>
            <p:nvPr/>
          </p:nvSpPr>
          <p:spPr bwMode="auto">
            <a:xfrm>
              <a:off x="1352" y="681"/>
              <a:ext cx="3519" cy="3153"/>
            </a:xfrm>
            <a:custGeom>
              <a:avLst/>
              <a:gdLst>
                <a:gd name="T0" fmla="*/ 0 w 3862"/>
                <a:gd name="T1" fmla="*/ 3449 h 3449"/>
                <a:gd name="T2" fmla="*/ 0 w 3862"/>
                <a:gd name="T3" fmla="*/ 3449 h 3449"/>
                <a:gd name="T4" fmla="*/ 0 w 3862"/>
                <a:gd name="T5" fmla="*/ 0 h 3449"/>
                <a:gd name="T6" fmla="*/ 3696 w 3862"/>
                <a:gd name="T7" fmla="*/ 0 h 3449"/>
                <a:gd name="T8" fmla="*/ 3327 w 3862"/>
                <a:gd name="T9" fmla="*/ 3449 h 3449"/>
                <a:gd name="T10" fmla="*/ 0 w 3862"/>
                <a:gd name="T11" fmla="*/ 3449 h 3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62" h="3449">
                  <a:moveTo>
                    <a:pt x="0" y="3449"/>
                  </a:moveTo>
                  <a:lnTo>
                    <a:pt x="0" y="3449"/>
                  </a:lnTo>
                  <a:lnTo>
                    <a:pt x="0" y="0"/>
                  </a:lnTo>
                  <a:lnTo>
                    <a:pt x="3696" y="0"/>
                  </a:lnTo>
                  <a:cubicBezTo>
                    <a:pt x="3862" y="1150"/>
                    <a:pt x="3797" y="2241"/>
                    <a:pt x="3327" y="3449"/>
                  </a:cubicBezTo>
                  <a:lnTo>
                    <a:pt x="0" y="3449"/>
                  </a:lnTo>
                  <a:close/>
                </a:path>
              </a:pathLst>
            </a:custGeom>
            <a:solidFill>
              <a:srgbClr val="009D9C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algn="l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i="0">
                <a:solidFill>
                  <a:srgbClr val="1F497D"/>
                </a:solidFill>
                <a:latin typeface="Calibri"/>
                <a:cs typeface="Arial" pitchFamily="34" charset="0"/>
              </a:endParaRPr>
            </a:p>
          </p:txBody>
        </p:sp>
        <p:sp>
          <p:nvSpPr>
            <p:cNvPr id="22" name="Freeform 4"/>
            <p:cNvSpPr>
              <a:spLocks noChangeAspect="1"/>
            </p:cNvSpPr>
            <p:nvPr/>
          </p:nvSpPr>
          <p:spPr bwMode="auto">
            <a:xfrm>
              <a:off x="2708" y="1844"/>
              <a:ext cx="78" cy="52"/>
            </a:xfrm>
            <a:custGeom>
              <a:avLst/>
              <a:gdLst>
                <a:gd name="T0" fmla="*/ 16 w 81"/>
                <a:gd name="T1" fmla="*/ 40 h 66"/>
                <a:gd name="T2" fmla="*/ 16 w 81"/>
                <a:gd name="T3" fmla="*/ 40 h 66"/>
                <a:gd name="T4" fmla="*/ 0 w 81"/>
                <a:gd name="T5" fmla="*/ 54 h 66"/>
                <a:gd name="T6" fmla="*/ 79 w 81"/>
                <a:gd name="T7" fmla="*/ 22 h 66"/>
                <a:gd name="T8" fmla="*/ 81 w 81"/>
                <a:gd name="T9" fmla="*/ 0 h 66"/>
                <a:gd name="T10" fmla="*/ 16 w 81"/>
                <a:gd name="T11" fmla="*/ 4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1" h="66">
                  <a:moveTo>
                    <a:pt x="16" y="40"/>
                  </a:moveTo>
                  <a:lnTo>
                    <a:pt x="16" y="40"/>
                  </a:lnTo>
                  <a:lnTo>
                    <a:pt x="0" y="54"/>
                  </a:lnTo>
                  <a:cubicBezTo>
                    <a:pt x="35" y="66"/>
                    <a:pt x="72" y="42"/>
                    <a:pt x="79" y="22"/>
                  </a:cubicBezTo>
                  <a:lnTo>
                    <a:pt x="81" y="0"/>
                  </a:lnTo>
                  <a:cubicBezTo>
                    <a:pt x="54" y="6"/>
                    <a:pt x="27" y="19"/>
                    <a:pt x="16" y="40"/>
                  </a:cubicBez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algn="l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i="0">
                <a:solidFill>
                  <a:srgbClr val="1F497D"/>
                </a:solidFill>
                <a:latin typeface="Calibri"/>
                <a:cs typeface="Arial" pitchFamily="34" charset="0"/>
              </a:endParaRPr>
            </a:p>
          </p:txBody>
        </p:sp>
        <p:sp>
          <p:nvSpPr>
            <p:cNvPr id="23" name="Freeform 5"/>
            <p:cNvSpPr>
              <a:spLocks noChangeAspect="1"/>
            </p:cNvSpPr>
            <p:nvPr/>
          </p:nvSpPr>
          <p:spPr bwMode="auto">
            <a:xfrm>
              <a:off x="2868" y="1973"/>
              <a:ext cx="67" cy="52"/>
            </a:xfrm>
            <a:custGeom>
              <a:avLst/>
              <a:gdLst>
                <a:gd name="T0" fmla="*/ 27 w 81"/>
                <a:gd name="T1" fmla="*/ 1 h 63"/>
                <a:gd name="T2" fmla="*/ 27 w 81"/>
                <a:gd name="T3" fmla="*/ 1 h 63"/>
                <a:gd name="T4" fmla="*/ 0 w 81"/>
                <a:gd name="T5" fmla="*/ 0 h 63"/>
                <a:gd name="T6" fmla="*/ 33 w 81"/>
                <a:gd name="T7" fmla="*/ 58 h 63"/>
                <a:gd name="T8" fmla="*/ 53 w 81"/>
                <a:gd name="T9" fmla="*/ 63 h 63"/>
                <a:gd name="T10" fmla="*/ 27 w 81"/>
                <a:gd name="T11" fmla="*/ 1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1" h="63">
                  <a:moveTo>
                    <a:pt x="27" y="1"/>
                  </a:moveTo>
                  <a:lnTo>
                    <a:pt x="27" y="1"/>
                  </a:lnTo>
                  <a:lnTo>
                    <a:pt x="0" y="0"/>
                  </a:lnTo>
                  <a:cubicBezTo>
                    <a:pt x="0" y="24"/>
                    <a:pt x="8" y="43"/>
                    <a:pt x="33" y="58"/>
                  </a:cubicBezTo>
                  <a:lnTo>
                    <a:pt x="53" y="63"/>
                  </a:lnTo>
                  <a:cubicBezTo>
                    <a:pt x="81" y="39"/>
                    <a:pt x="44" y="15"/>
                    <a:pt x="27" y="1"/>
                  </a:cubicBez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algn="l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i="0">
                <a:solidFill>
                  <a:srgbClr val="1F497D"/>
                </a:solidFill>
                <a:latin typeface="Calibri"/>
                <a:cs typeface="Arial" pitchFamily="34" charset="0"/>
              </a:endParaRPr>
            </a:p>
          </p:txBody>
        </p:sp>
        <p:sp>
          <p:nvSpPr>
            <p:cNvPr id="24" name="Freeform 6"/>
            <p:cNvSpPr>
              <a:spLocks noChangeAspect="1"/>
            </p:cNvSpPr>
            <p:nvPr/>
          </p:nvSpPr>
          <p:spPr bwMode="auto">
            <a:xfrm>
              <a:off x="2620" y="1415"/>
              <a:ext cx="88" cy="72"/>
            </a:xfrm>
            <a:custGeom>
              <a:avLst/>
              <a:gdLst>
                <a:gd name="T0" fmla="*/ 20 w 96"/>
                <a:gd name="T1" fmla="*/ 50 h 79"/>
                <a:gd name="T2" fmla="*/ 20 w 96"/>
                <a:gd name="T3" fmla="*/ 50 h 79"/>
                <a:gd name="T4" fmla="*/ 0 w 96"/>
                <a:gd name="T5" fmla="*/ 64 h 79"/>
                <a:gd name="T6" fmla="*/ 89 w 96"/>
                <a:gd name="T7" fmla="*/ 27 h 79"/>
                <a:gd name="T8" fmla="*/ 96 w 96"/>
                <a:gd name="T9" fmla="*/ 0 h 79"/>
                <a:gd name="T10" fmla="*/ 20 w 96"/>
                <a:gd name="T11" fmla="*/ 5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6" h="79">
                  <a:moveTo>
                    <a:pt x="20" y="50"/>
                  </a:moveTo>
                  <a:lnTo>
                    <a:pt x="20" y="50"/>
                  </a:lnTo>
                  <a:lnTo>
                    <a:pt x="0" y="64"/>
                  </a:lnTo>
                  <a:cubicBezTo>
                    <a:pt x="41" y="79"/>
                    <a:pt x="75" y="57"/>
                    <a:pt x="89" y="27"/>
                  </a:cubicBezTo>
                  <a:lnTo>
                    <a:pt x="96" y="0"/>
                  </a:lnTo>
                  <a:cubicBezTo>
                    <a:pt x="63" y="8"/>
                    <a:pt x="38" y="8"/>
                    <a:pt x="20" y="50"/>
                  </a:cubicBez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algn="l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i="0">
                <a:solidFill>
                  <a:srgbClr val="1F497D"/>
                </a:solidFill>
                <a:latin typeface="Calibri"/>
                <a:cs typeface="Arial" pitchFamily="34" charset="0"/>
              </a:endParaRPr>
            </a:p>
          </p:txBody>
        </p:sp>
        <p:sp>
          <p:nvSpPr>
            <p:cNvPr id="25" name="Freeform 7"/>
            <p:cNvSpPr>
              <a:spLocks noChangeAspect="1"/>
            </p:cNvSpPr>
            <p:nvPr/>
          </p:nvSpPr>
          <p:spPr bwMode="auto">
            <a:xfrm>
              <a:off x="2568" y="1565"/>
              <a:ext cx="72" cy="72"/>
            </a:xfrm>
            <a:custGeom>
              <a:avLst/>
              <a:gdLst>
                <a:gd name="T0" fmla="*/ 77 w 77"/>
                <a:gd name="T1" fmla="*/ 22 h 77"/>
                <a:gd name="T2" fmla="*/ 77 w 77"/>
                <a:gd name="T3" fmla="*/ 22 h 77"/>
                <a:gd name="T4" fmla="*/ 71 w 77"/>
                <a:gd name="T5" fmla="*/ 0 h 77"/>
                <a:gd name="T6" fmla="*/ 0 w 77"/>
                <a:gd name="T7" fmla="*/ 44 h 77"/>
                <a:gd name="T8" fmla="*/ 0 w 77"/>
                <a:gd name="T9" fmla="*/ 62 h 77"/>
                <a:gd name="T10" fmla="*/ 77 w 77"/>
                <a:gd name="T11" fmla="*/ 22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7" h="77">
                  <a:moveTo>
                    <a:pt x="77" y="22"/>
                  </a:moveTo>
                  <a:lnTo>
                    <a:pt x="77" y="22"/>
                  </a:lnTo>
                  <a:lnTo>
                    <a:pt x="71" y="0"/>
                  </a:lnTo>
                  <a:cubicBezTo>
                    <a:pt x="38" y="7"/>
                    <a:pt x="14" y="19"/>
                    <a:pt x="0" y="44"/>
                  </a:cubicBezTo>
                  <a:lnTo>
                    <a:pt x="0" y="62"/>
                  </a:lnTo>
                  <a:cubicBezTo>
                    <a:pt x="42" y="77"/>
                    <a:pt x="64" y="40"/>
                    <a:pt x="77" y="22"/>
                  </a:cubicBez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algn="l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i="0">
                <a:solidFill>
                  <a:srgbClr val="1F497D"/>
                </a:solidFill>
                <a:latin typeface="Calibri"/>
                <a:cs typeface="Arial" pitchFamily="34" charset="0"/>
              </a:endParaRPr>
            </a:p>
          </p:txBody>
        </p:sp>
        <p:sp>
          <p:nvSpPr>
            <p:cNvPr id="26" name="Freeform 8"/>
            <p:cNvSpPr>
              <a:spLocks noChangeAspect="1"/>
            </p:cNvSpPr>
            <p:nvPr/>
          </p:nvSpPr>
          <p:spPr bwMode="auto">
            <a:xfrm>
              <a:off x="2547" y="1725"/>
              <a:ext cx="88" cy="62"/>
            </a:xfrm>
            <a:custGeom>
              <a:avLst/>
              <a:gdLst>
                <a:gd name="T0" fmla="*/ 0 w 90"/>
                <a:gd name="T1" fmla="*/ 52 h 74"/>
                <a:gd name="T2" fmla="*/ 0 w 90"/>
                <a:gd name="T3" fmla="*/ 52 h 74"/>
                <a:gd name="T4" fmla="*/ 14 w 90"/>
                <a:gd name="T5" fmla="*/ 60 h 74"/>
                <a:gd name="T6" fmla="*/ 73 w 90"/>
                <a:gd name="T7" fmla="*/ 23 h 74"/>
                <a:gd name="T8" fmla="*/ 90 w 90"/>
                <a:gd name="T9" fmla="*/ 8 h 74"/>
                <a:gd name="T10" fmla="*/ 0 w 90"/>
                <a:gd name="T11" fmla="*/ 52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0" h="74">
                  <a:moveTo>
                    <a:pt x="0" y="52"/>
                  </a:moveTo>
                  <a:lnTo>
                    <a:pt x="0" y="52"/>
                  </a:lnTo>
                  <a:lnTo>
                    <a:pt x="14" y="60"/>
                  </a:lnTo>
                  <a:cubicBezTo>
                    <a:pt x="59" y="74"/>
                    <a:pt x="62" y="38"/>
                    <a:pt x="73" y="23"/>
                  </a:cubicBezTo>
                  <a:lnTo>
                    <a:pt x="90" y="8"/>
                  </a:lnTo>
                  <a:cubicBezTo>
                    <a:pt x="48" y="0"/>
                    <a:pt x="11" y="31"/>
                    <a:pt x="0" y="52"/>
                  </a:cubicBez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algn="l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i="0">
                <a:solidFill>
                  <a:srgbClr val="1F497D"/>
                </a:solidFill>
                <a:latin typeface="Calibri"/>
                <a:cs typeface="Arial" pitchFamily="34" charset="0"/>
              </a:endParaRPr>
            </a:p>
          </p:txBody>
        </p:sp>
        <p:sp>
          <p:nvSpPr>
            <p:cNvPr id="27" name="Freeform 9"/>
            <p:cNvSpPr>
              <a:spLocks noChangeAspect="1"/>
            </p:cNvSpPr>
            <p:nvPr/>
          </p:nvSpPr>
          <p:spPr bwMode="auto">
            <a:xfrm>
              <a:off x="2775" y="1177"/>
              <a:ext cx="83" cy="72"/>
            </a:xfrm>
            <a:custGeom>
              <a:avLst/>
              <a:gdLst>
                <a:gd name="T0" fmla="*/ 16 w 88"/>
                <a:gd name="T1" fmla="*/ 4 h 72"/>
                <a:gd name="T2" fmla="*/ 16 w 88"/>
                <a:gd name="T3" fmla="*/ 4 h 72"/>
                <a:gd name="T4" fmla="*/ 0 w 88"/>
                <a:gd name="T5" fmla="*/ 12 h 72"/>
                <a:gd name="T6" fmla="*/ 86 w 88"/>
                <a:gd name="T7" fmla="*/ 49 h 72"/>
                <a:gd name="T8" fmla="*/ 88 w 88"/>
                <a:gd name="T9" fmla="*/ 22 h 72"/>
                <a:gd name="T10" fmla="*/ 16 w 88"/>
                <a:gd name="T11" fmla="*/ 4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8" h="72">
                  <a:moveTo>
                    <a:pt x="16" y="4"/>
                  </a:moveTo>
                  <a:lnTo>
                    <a:pt x="16" y="4"/>
                  </a:lnTo>
                  <a:lnTo>
                    <a:pt x="0" y="12"/>
                  </a:lnTo>
                  <a:cubicBezTo>
                    <a:pt x="4" y="40"/>
                    <a:pt x="70" y="72"/>
                    <a:pt x="86" y="49"/>
                  </a:cubicBezTo>
                  <a:lnTo>
                    <a:pt x="88" y="22"/>
                  </a:lnTo>
                  <a:cubicBezTo>
                    <a:pt x="67" y="8"/>
                    <a:pt x="45" y="0"/>
                    <a:pt x="16" y="4"/>
                  </a:cubicBez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algn="l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i="0">
                <a:solidFill>
                  <a:srgbClr val="1F497D"/>
                </a:solidFill>
                <a:latin typeface="Calibri"/>
                <a:cs typeface="Arial" pitchFamily="34" charset="0"/>
              </a:endParaRPr>
            </a:p>
          </p:txBody>
        </p:sp>
        <p:sp>
          <p:nvSpPr>
            <p:cNvPr id="30" name="Freeform 10"/>
            <p:cNvSpPr>
              <a:spLocks noChangeAspect="1"/>
            </p:cNvSpPr>
            <p:nvPr/>
          </p:nvSpPr>
          <p:spPr bwMode="auto">
            <a:xfrm>
              <a:off x="2956" y="1110"/>
              <a:ext cx="72" cy="88"/>
            </a:xfrm>
            <a:custGeom>
              <a:avLst/>
              <a:gdLst>
                <a:gd name="T0" fmla="*/ 46 w 86"/>
                <a:gd name="T1" fmla="*/ 7 h 92"/>
                <a:gd name="T2" fmla="*/ 46 w 86"/>
                <a:gd name="T3" fmla="*/ 7 h 92"/>
                <a:gd name="T4" fmla="*/ 21 w 86"/>
                <a:gd name="T5" fmla="*/ 0 h 92"/>
                <a:gd name="T6" fmla="*/ 14 w 86"/>
                <a:gd name="T7" fmla="*/ 66 h 92"/>
                <a:gd name="T8" fmla="*/ 27 w 86"/>
                <a:gd name="T9" fmla="*/ 92 h 92"/>
                <a:gd name="T10" fmla="*/ 46 w 86"/>
                <a:gd name="T11" fmla="*/ 7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6" h="92">
                  <a:moveTo>
                    <a:pt x="46" y="7"/>
                  </a:moveTo>
                  <a:lnTo>
                    <a:pt x="46" y="7"/>
                  </a:lnTo>
                  <a:lnTo>
                    <a:pt x="21" y="0"/>
                  </a:lnTo>
                  <a:cubicBezTo>
                    <a:pt x="7" y="19"/>
                    <a:pt x="0" y="33"/>
                    <a:pt x="14" y="66"/>
                  </a:cubicBezTo>
                  <a:lnTo>
                    <a:pt x="27" y="92"/>
                  </a:lnTo>
                  <a:cubicBezTo>
                    <a:pt x="57" y="63"/>
                    <a:pt x="86" y="36"/>
                    <a:pt x="46" y="7"/>
                  </a:cubicBez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algn="l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i="0">
                <a:solidFill>
                  <a:srgbClr val="1F497D"/>
                </a:solidFill>
                <a:latin typeface="Calibri"/>
                <a:cs typeface="Arial" pitchFamily="34" charset="0"/>
              </a:endParaRPr>
            </a:p>
          </p:txBody>
        </p:sp>
        <p:sp>
          <p:nvSpPr>
            <p:cNvPr id="31" name="Freeform 11"/>
            <p:cNvSpPr>
              <a:spLocks noChangeAspect="1" noEditPoints="1"/>
            </p:cNvSpPr>
            <p:nvPr/>
          </p:nvSpPr>
          <p:spPr bwMode="auto">
            <a:xfrm>
              <a:off x="3148" y="929"/>
              <a:ext cx="668" cy="1680"/>
            </a:xfrm>
            <a:custGeom>
              <a:avLst/>
              <a:gdLst>
                <a:gd name="T0" fmla="*/ 451 w 724"/>
                <a:gd name="T1" fmla="*/ 808 h 1845"/>
                <a:gd name="T2" fmla="*/ 451 w 724"/>
                <a:gd name="T3" fmla="*/ 808 h 1845"/>
                <a:gd name="T4" fmla="*/ 326 w 724"/>
                <a:gd name="T5" fmla="*/ 776 h 1845"/>
                <a:gd name="T6" fmla="*/ 477 w 724"/>
                <a:gd name="T7" fmla="*/ 746 h 1845"/>
                <a:gd name="T8" fmla="*/ 493 w 724"/>
                <a:gd name="T9" fmla="*/ 773 h 1845"/>
                <a:gd name="T10" fmla="*/ 451 w 724"/>
                <a:gd name="T11" fmla="*/ 808 h 1845"/>
                <a:gd name="T12" fmla="*/ 451 w 724"/>
                <a:gd name="T13" fmla="*/ 808 h 1845"/>
                <a:gd name="T14" fmla="*/ 639 w 724"/>
                <a:gd name="T15" fmla="*/ 841 h 1845"/>
                <a:gd name="T16" fmla="*/ 639 w 724"/>
                <a:gd name="T17" fmla="*/ 841 h 1845"/>
                <a:gd name="T18" fmla="*/ 601 w 724"/>
                <a:gd name="T19" fmla="*/ 701 h 1845"/>
                <a:gd name="T20" fmla="*/ 634 w 724"/>
                <a:gd name="T21" fmla="*/ 646 h 1845"/>
                <a:gd name="T22" fmla="*/ 627 w 724"/>
                <a:gd name="T23" fmla="*/ 477 h 1845"/>
                <a:gd name="T24" fmla="*/ 641 w 724"/>
                <a:gd name="T25" fmla="*/ 463 h 1845"/>
                <a:gd name="T26" fmla="*/ 627 w 724"/>
                <a:gd name="T27" fmla="*/ 414 h 1845"/>
                <a:gd name="T28" fmla="*/ 615 w 724"/>
                <a:gd name="T29" fmla="*/ 342 h 1845"/>
                <a:gd name="T30" fmla="*/ 590 w 724"/>
                <a:gd name="T31" fmla="*/ 286 h 1845"/>
                <a:gd name="T32" fmla="*/ 602 w 724"/>
                <a:gd name="T33" fmla="*/ 260 h 1845"/>
                <a:gd name="T34" fmla="*/ 560 w 724"/>
                <a:gd name="T35" fmla="*/ 236 h 1845"/>
                <a:gd name="T36" fmla="*/ 523 w 724"/>
                <a:gd name="T37" fmla="*/ 213 h 1845"/>
                <a:gd name="T38" fmla="*/ 514 w 724"/>
                <a:gd name="T39" fmla="*/ 180 h 1845"/>
                <a:gd name="T40" fmla="*/ 483 w 724"/>
                <a:gd name="T41" fmla="*/ 195 h 1845"/>
                <a:gd name="T42" fmla="*/ 476 w 724"/>
                <a:gd name="T43" fmla="*/ 154 h 1845"/>
                <a:gd name="T44" fmla="*/ 434 w 724"/>
                <a:gd name="T45" fmla="*/ 171 h 1845"/>
                <a:gd name="T46" fmla="*/ 411 w 724"/>
                <a:gd name="T47" fmla="*/ 119 h 1845"/>
                <a:gd name="T48" fmla="*/ 389 w 724"/>
                <a:gd name="T49" fmla="*/ 124 h 1845"/>
                <a:gd name="T50" fmla="*/ 356 w 724"/>
                <a:gd name="T51" fmla="*/ 150 h 1845"/>
                <a:gd name="T52" fmla="*/ 356 w 724"/>
                <a:gd name="T53" fmla="*/ 101 h 1845"/>
                <a:gd name="T54" fmla="*/ 341 w 724"/>
                <a:gd name="T55" fmla="*/ 93 h 1845"/>
                <a:gd name="T56" fmla="*/ 314 w 724"/>
                <a:gd name="T57" fmla="*/ 81 h 1845"/>
                <a:gd name="T58" fmla="*/ 276 w 724"/>
                <a:gd name="T59" fmla="*/ 97 h 1845"/>
                <a:gd name="T60" fmla="*/ 292 w 724"/>
                <a:gd name="T61" fmla="*/ 51 h 1845"/>
                <a:gd name="T62" fmla="*/ 244 w 724"/>
                <a:gd name="T63" fmla="*/ 106 h 1845"/>
                <a:gd name="T64" fmla="*/ 216 w 724"/>
                <a:gd name="T65" fmla="*/ 112 h 1845"/>
                <a:gd name="T66" fmla="*/ 266 w 724"/>
                <a:gd name="T67" fmla="*/ 43 h 1845"/>
                <a:gd name="T68" fmla="*/ 214 w 724"/>
                <a:gd name="T69" fmla="*/ 91 h 1845"/>
                <a:gd name="T70" fmla="*/ 173 w 724"/>
                <a:gd name="T71" fmla="*/ 98 h 1845"/>
                <a:gd name="T72" fmla="*/ 186 w 724"/>
                <a:gd name="T73" fmla="*/ 38 h 1845"/>
                <a:gd name="T74" fmla="*/ 173 w 724"/>
                <a:gd name="T75" fmla="*/ 69 h 1845"/>
                <a:gd name="T76" fmla="*/ 166 w 724"/>
                <a:gd name="T77" fmla="*/ 36 h 1845"/>
                <a:gd name="T78" fmla="*/ 142 w 724"/>
                <a:gd name="T79" fmla="*/ 114 h 1845"/>
                <a:gd name="T80" fmla="*/ 126 w 724"/>
                <a:gd name="T81" fmla="*/ 39 h 1845"/>
                <a:gd name="T82" fmla="*/ 80 w 724"/>
                <a:gd name="T83" fmla="*/ 112 h 1845"/>
                <a:gd name="T84" fmla="*/ 56 w 724"/>
                <a:gd name="T85" fmla="*/ 117 h 1845"/>
                <a:gd name="T86" fmla="*/ 37 w 724"/>
                <a:gd name="T87" fmla="*/ 43 h 1845"/>
                <a:gd name="T88" fmla="*/ 5 w 724"/>
                <a:gd name="T89" fmla="*/ 1808 h 1845"/>
                <a:gd name="T90" fmla="*/ 0 w 724"/>
                <a:gd name="T91" fmla="*/ 1840 h 1845"/>
                <a:gd name="T92" fmla="*/ 162 w 724"/>
                <a:gd name="T93" fmla="*/ 1823 h 1845"/>
                <a:gd name="T94" fmla="*/ 529 w 724"/>
                <a:gd name="T95" fmla="*/ 1842 h 1845"/>
                <a:gd name="T96" fmla="*/ 614 w 724"/>
                <a:gd name="T97" fmla="*/ 1829 h 1845"/>
                <a:gd name="T98" fmla="*/ 421 w 724"/>
                <a:gd name="T99" fmla="*/ 1778 h 1845"/>
                <a:gd name="T100" fmla="*/ 272 w 724"/>
                <a:gd name="T101" fmla="*/ 1664 h 1845"/>
                <a:gd name="T102" fmla="*/ 237 w 724"/>
                <a:gd name="T103" fmla="*/ 1566 h 1845"/>
                <a:gd name="T104" fmla="*/ 239 w 724"/>
                <a:gd name="T105" fmla="*/ 1432 h 1845"/>
                <a:gd name="T106" fmla="*/ 315 w 724"/>
                <a:gd name="T107" fmla="*/ 1404 h 1845"/>
                <a:gd name="T108" fmla="*/ 586 w 724"/>
                <a:gd name="T109" fmla="*/ 1387 h 1845"/>
                <a:gd name="T110" fmla="*/ 605 w 724"/>
                <a:gd name="T111" fmla="*/ 1286 h 1845"/>
                <a:gd name="T112" fmla="*/ 609 w 724"/>
                <a:gd name="T113" fmla="*/ 1223 h 1845"/>
                <a:gd name="T114" fmla="*/ 630 w 724"/>
                <a:gd name="T115" fmla="*/ 1174 h 1845"/>
                <a:gd name="T116" fmla="*/ 590 w 724"/>
                <a:gd name="T117" fmla="*/ 1133 h 1845"/>
                <a:gd name="T118" fmla="*/ 650 w 724"/>
                <a:gd name="T119" fmla="*/ 1082 h 1845"/>
                <a:gd name="T120" fmla="*/ 621 w 724"/>
                <a:gd name="T121" fmla="*/ 1018 h 1845"/>
                <a:gd name="T122" fmla="*/ 704 w 724"/>
                <a:gd name="T123" fmla="*/ 959 h 1845"/>
                <a:gd name="T124" fmla="*/ 639 w 724"/>
                <a:gd name="T125" fmla="*/ 841 h 18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24" h="1845">
                  <a:moveTo>
                    <a:pt x="451" y="808"/>
                  </a:moveTo>
                  <a:lnTo>
                    <a:pt x="451" y="808"/>
                  </a:lnTo>
                  <a:cubicBezTo>
                    <a:pt x="397" y="820"/>
                    <a:pt x="315" y="783"/>
                    <a:pt x="326" y="776"/>
                  </a:cubicBezTo>
                  <a:cubicBezTo>
                    <a:pt x="353" y="757"/>
                    <a:pt x="416" y="725"/>
                    <a:pt x="477" y="746"/>
                  </a:cubicBezTo>
                  <a:cubicBezTo>
                    <a:pt x="488" y="750"/>
                    <a:pt x="492" y="760"/>
                    <a:pt x="493" y="773"/>
                  </a:cubicBezTo>
                  <a:cubicBezTo>
                    <a:pt x="496" y="804"/>
                    <a:pt x="471" y="805"/>
                    <a:pt x="451" y="808"/>
                  </a:cubicBezTo>
                  <a:lnTo>
                    <a:pt x="451" y="808"/>
                  </a:lnTo>
                  <a:close/>
                  <a:moveTo>
                    <a:pt x="639" y="841"/>
                  </a:moveTo>
                  <a:lnTo>
                    <a:pt x="639" y="841"/>
                  </a:lnTo>
                  <a:cubicBezTo>
                    <a:pt x="610" y="803"/>
                    <a:pt x="557" y="751"/>
                    <a:pt x="601" y="701"/>
                  </a:cubicBezTo>
                  <a:cubicBezTo>
                    <a:pt x="624" y="684"/>
                    <a:pt x="631" y="670"/>
                    <a:pt x="634" y="646"/>
                  </a:cubicBezTo>
                  <a:cubicBezTo>
                    <a:pt x="644" y="560"/>
                    <a:pt x="639" y="524"/>
                    <a:pt x="627" y="477"/>
                  </a:cubicBezTo>
                  <a:cubicBezTo>
                    <a:pt x="629" y="473"/>
                    <a:pt x="638" y="478"/>
                    <a:pt x="641" y="463"/>
                  </a:cubicBezTo>
                  <a:cubicBezTo>
                    <a:pt x="650" y="422"/>
                    <a:pt x="627" y="414"/>
                    <a:pt x="627" y="414"/>
                  </a:cubicBezTo>
                  <a:cubicBezTo>
                    <a:pt x="645" y="399"/>
                    <a:pt x="643" y="342"/>
                    <a:pt x="615" y="342"/>
                  </a:cubicBezTo>
                  <a:cubicBezTo>
                    <a:pt x="631" y="317"/>
                    <a:pt x="617" y="277"/>
                    <a:pt x="590" y="286"/>
                  </a:cubicBezTo>
                  <a:cubicBezTo>
                    <a:pt x="590" y="286"/>
                    <a:pt x="604" y="278"/>
                    <a:pt x="602" y="260"/>
                  </a:cubicBezTo>
                  <a:cubicBezTo>
                    <a:pt x="599" y="224"/>
                    <a:pt x="547" y="259"/>
                    <a:pt x="560" y="236"/>
                  </a:cubicBezTo>
                  <a:cubicBezTo>
                    <a:pt x="567" y="223"/>
                    <a:pt x="538" y="180"/>
                    <a:pt x="523" y="213"/>
                  </a:cubicBezTo>
                  <a:cubicBezTo>
                    <a:pt x="515" y="207"/>
                    <a:pt x="529" y="187"/>
                    <a:pt x="514" y="180"/>
                  </a:cubicBezTo>
                  <a:cubicBezTo>
                    <a:pt x="504" y="181"/>
                    <a:pt x="495" y="188"/>
                    <a:pt x="483" y="195"/>
                  </a:cubicBezTo>
                  <a:cubicBezTo>
                    <a:pt x="479" y="181"/>
                    <a:pt x="494" y="174"/>
                    <a:pt x="476" y="154"/>
                  </a:cubicBezTo>
                  <a:cubicBezTo>
                    <a:pt x="452" y="138"/>
                    <a:pt x="451" y="162"/>
                    <a:pt x="434" y="171"/>
                  </a:cubicBezTo>
                  <a:cubicBezTo>
                    <a:pt x="404" y="164"/>
                    <a:pt x="476" y="146"/>
                    <a:pt x="411" y="119"/>
                  </a:cubicBezTo>
                  <a:cubicBezTo>
                    <a:pt x="395" y="159"/>
                    <a:pt x="396" y="130"/>
                    <a:pt x="389" y="124"/>
                  </a:cubicBezTo>
                  <a:cubicBezTo>
                    <a:pt x="384" y="121"/>
                    <a:pt x="375" y="131"/>
                    <a:pt x="356" y="150"/>
                  </a:cubicBezTo>
                  <a:cubicBezTo>
                    <a:pt x="366" y="124"/>
                    <a:pt x="388" y="92"/>
                    <a:pt x="356" y="101"/>
                  </a:cubicBezTo>
                  <a:cubicBezTo>
                    <a:pt x="320" y="117"/>
                    <a:pt x="341" y="96"/>
                    <a:pt x="341" y="93"/>
                  </a:cubicBezTo>
                  <a:cubicBezTo>
                    <a:pt x="372" y="79"/>
                    <a:pt x="312" y="45"/>
                    <a:pt x="314" y="81"/>
                  </a:cubicBezTo>
                  <a:cubicBezTo>
                    <a:pt x="313" y="105"/>
                    <a:pt x="261" y="126"/>
                    <a:pt x="276" y="97"/>
                  </a:cubicBezTo>
                  <a:cubicBezTo>
                    <a:pt x="286" y="60"/>
                    <a:pt x="331" y="116"/>
                    <a:pt x="292" y="51"/>
                  </a:cubicBezTo>
                  <a:cubicBezTo>
                    <a:pt x="268" y="78"/>
                    <a:pt x="248" y="96"/>
                    <a:pt x="244" y="106"/>
                  </a:cubicBezTo>
                  <a:cubicBezTo>
                    <a:pt x="225" y="181"/>
                    <a:pt x="236" y="113"/>
                    <a:pt x="216" y="112"/>
                  </a:cubicBezTo>
                  <a:cubicBezTo>
                    <a:pt x="242" y="94"/>
                    <a:pt x="276" y="63"/>
                    <a:pt x="266" y="43"/>
                  </a:cubicBezTo>
                  <a:cubicBezTo>
                    <a:pt x="237" y="41"/>
                    <a:pt x="172" y="87"/>
                    <a:pt x="214" y="91"/>
                  </a:cubicBezTo>
                  <a:cubicBezTo>
                    <a:pt x="211" y="106"/>
                    <a:pt x="187" y="123"/>
                    <a:pt x="173" y="98"/>
                  </a:cubicBezTo>
                  <a:cubicBezTo>
                    <a:pt x="196" y="92"/>
                    <a:pt x="235" y="15"/>
                    <a:pt x="186" y="38"/>
                  </a:cubicBezTo>
                  <a:cubicBezTo>
                    <a:pt x="181" y="42"/>
                    <a:pt x="181" y="56"/>
                    <a:pt x="173" y="69"/>
                  </a:cubicBezTo>
                  <a:cubicBezTo>
                    <a:pt x="161" y="58"/>
                    <a:pt x="170" y="42"/>
                    <a:pt x="166" y="36"/>
                  </a:cubicBezTo>
                  <a:cubicBezTo>
                    <a:pt x="127" y="0"/>
                    <a:pt x="141" y="93"/>
                    <a:pt x="142" y="114"/>
                  </a:cubicBezTo>
                  <a:cubicBezTo>
                    <a:pt x="92" y="82"/>
                    <a:pt x="139" y="91"/>
                    <a:pt x="126" y="39"/>
                  </a:cubicBezTo>
                  <a:cubicBezTo>
                    <a:pt x="84" y="47"/>
                    <a:pt x="73" y="64"/>
                    <a:pt x="80" y="112"/>
                  </a:cubicBezTo>
                  <a:cubicBezTo>
                    <a:pt x="74" y="123"/>
                    <a:pt x="63" y="149"/>
                    <a:pt x="56" y="117"/>
                  </a:cubicBezTo>
                  <a:cubicBezTo>
                    <a:pt x="79" y="87"/>
                    <a:pt x="77" y="44"/>
                    <a:pt x="37" y="43"/>
                  </a:cubicBezTo>
                  <a:cubicBezTo>
                    <a:pt x="101" y="631"/>
                    <a:pt x="97" y="1225"/>
                    <a:pt x="5" y="1808"/>
                  </a:cubicBezTo>
                  <a:lnTo>
                    <a:pt x="0" y="1840"/>
                  </a:lnTo>
                  <a:cubicBezTo>
                    <a:pt x="46" y="1839"/>
                    <a:pt x="113" y="1825"/>
                    <a:pt x="162" y="1823"/>
                  </a:cubicBezTo>
                  <a:cubicBezTo>
                    <a:pt x="301" y="1827"/>
                    <a:pt x="298" y="1845"/>
                    <a:pt x="529" y="1842"/>
                  </a:cubicBezTo>
                  <a:cubicBezTo>
                    <a:pt x="582" y="1837"/>
                    <a:pt x="597" y="1829"/>
                    <a:pt x="614" y="1829"/>
                  </a:cubicBezTo>
                  <a:cubicBezTo>
                    <a:pt x="597" y="1758"/>
                    <a:pt x="481" y="1798"/>
                    <a:pt x="421" y="1778"/>
                  </a:cubicBezTo>
                  <a:cubicBezTo>
                    <a:pt x="321" y="1768"/>
                    <a:pt x="304" y="1708"/>
                    <a:pt x="272" y="1664"/>
                  </a:cubicBezTo>
                  <a:cubicBezTo>
                    <a:pt x="258" y="1639"/>
                    <a:pt x="237" y="1608"/>
                    <a:pt x="237" y="1566"/>
                  </a:cubicBezTo>
                  <a:cubicBezTo>
                    <a:pt x="230" y="1513"/>
                    <a:pt x="240" y="1484"/>
                    <a:pt x="239" y="1432"/>
                  </a:cubicBezTo>
                  <a:cubicBezTo>
                    <a:pt x="243" y="1393"/>
                    <a:pt x="287" y="1401"/>
                    <a:pt x="315" y="1404"/>
                  </a:cubicBezTo>
                  <a:cubicBezTo>
                    <a:pt x="402" y="1413"/>
                    <a:pt x="547" y="1399"/>
                    <a:pt x="586" y="1387"/>
                  </a:cubicBezTo>
                  <a:cubicBezTo>
                    <a:pt x="641" y="1371"/>
                    <a:pt x="642" y="1337"/>
                    <a:pt x="605" y="1286"/>
                  </a:cubicBezTo>
                  <a:cubicBezTo>
                    <a:pt x="597" y="1261"/>
                    <a:pt x="598" y="1245"/>
                    <a:pt x="609" y="1223"/>
                  </a:cubicBezTo>
                  <a:cubicBezTo>
                    <a:pt x="625" y="1206"/>
                    <a:pt x="644" y="1195"/>
                    <a:pt x="630" y="1174"/>
                  </a:cubicBezTo>
                  <a:cubicBezTo>
                    <a:pt x="630" y="1174"/>
                    <a:pt x="504" y="1147"/>
                    <a:pt x="590" y="1133"/>
                  </a:cubicBezTo>
                  <a:cubicBezTo>
                    <a:pt x="679" y="1118"/>
                    <a:pt x="650" y="1082"/>
                    <a:pt x="650" y="1082"/>
                  </a:cubicBezTo>
                  <a:cubicBezTo>
                    <a:pt x="650" y="1082"/>
                    <a:pt x="635" y="1045"/>
                    <a:pt x="621" y="1018"/>
                  </a:cubicBezTo>
                  <a:cubicBezTo>
                    <a:pt x="611" y="998"/>
                    <a:pt x="695" y="991"/>
                    <a:pt x="704" y="959"/>
                  </a:cubicBezTo>
                  <a:cubicBezTo>
                    <a:pt x="724" y="932"/>
                    <a:pt x="661" y="871"/>
                    <a:pt x="639" y="841"/>
                  </a:cubicBez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algn="l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i="0">
                <a:solidFill>
                  <a:srgbClr val="1F497D"/>
                </a:solidFill>
                <a:latin typeface="Calibri"/>
                <a:cs typeface="Arial" pitchFamily="34" charset="0"/>
              </a:endParaRPr>
            </a:p>
          </p:txBody>
        </p:sp>
        <p:sp>
          <p:nvSpPr>
            <p:cNvPr id="32" name="Freeform 12"/>
            <p:cNvSpPr>
              <a:spLocks noChangeAspect="1"/>
            </p:cNvSpPr>
            <p:nvPr/>
          </p:nvSpPr>
          <p:spPr bwMode="auto">
            <a:xfrm>
              <a:off x="1352" y="681"/>
              <a:ext cx="1827" cy="3153"/>
            </a:xfrm>
            <a:custGeom>
              <a:avLst/>
              <a:gdLst>
                <a:gd name="T0" fmla="*/ 1974 w 2011"/>
                <a:gd name="T1" fmla="*/ 2106 h 3449"/>
                <a:gd name="T2" fmla="*/ 0 w 2011"/>
                <a:gd name="T3" fmla="*/ 3449 h 3449"/>
                <a:gd name="T4" fmla="*/ 1972 w 2011"/>
                <a:gd name="T5" fmla="*/ 0 h 3449"/>
                <a:gd name="T6" fmla="*/ 1980 w 2011"/>
                <a:gd name="T7" fmla="*/ 347 h 3449"/>
                <a:gd name="T8" fmla="*/ 1982 w 2011"/>
                <a:gd name="T9" fmla="*/ 392 h 3449"/>
                <a:gd name="T10" fmla="*/ 1923 w 2011"/>
                <a:gd name="T11" fmla="*/ 324 h 3449"/>
                <a:gd name="T12" fmla="*/ 1878 w 2011"/>
                <a:gd name="T13" fmla="*/ 384 h 3449"/>
                <a:gd name="T14" fmla="*/ 1858 w 2011"/>
                <a:gd name="T15" fmla="*/ 411 h 3449"/>
                <a:gd name="T16" fmla="*/ 1823 w 2011"/>
                <a:gd name="T17" fmla="*/ 348 h 3449"/>
                <a:gd name="T18" fmla="*/ 1766 w 2011"/>
                <a:gd name="T19" fmla="*/ 359 h 3449"/>
                <a:gd name="T20" fmla="*/ 1702 w 2011"/>
                <a:gd name="T21" fmla="*/ 494 h 3449"/>
                <a:gd name="T22" fmla="*/ 1680 w 2011"/>
                <a:gd name="T23" fmla="*/ 420 h 3449"/>
                <a:gd name="T24" fmla="*/ 1605 w 2011"/>
                <a:gd name="T25" fmla="*/ 427 h 3449"/>
                <a:gd name="T26" fmla="*/ 1609 w 2011"/>
                <a:gd name="T27" fmla="*/ 499 h 3449"/>
                <a:gd name="T28" fmla="*/ 1520 w 2011"/>
                <a:gd name="T29" fmla="*/ 498 h 3449"/>
                <a:gd name="T30" fmla="*/ 1513 w 2011"/>
                <a:gd name="T31" fmla="*/ 560 h 3449"/>
                <a:gd name="T32" fmla="*/ 1407 w 2011"/>
                <a:gd name="T33" fmla="*/ 521 h 3449"/>
                <a:gd name="T34" fmla="*/ 1521 w 2011"/>
                <a:gd name="T35" fmla="*/ 578 h 3449"/>
                <a:gd name="T36" fmla="*/ 1453 w 2011"/>
                <a:gd name="T37" fmla="*/ 612 h 3449"/>
                <a:gd name="T38" fmla="*/ 1441 w 2011"/>
                <a:gd name="T39" fmla="*/ 603 h 3449"/>
                <a:gd name="T40" fmla="*/ 1404 w 2011"/>
                <a:gd name="T41" fmla="*/ 640 h 3449"/>
                <a:gd name="T42" fmla="*/ 1448 w 2011"/>
                <a:gd name="T43" fmla="*/ 632 h 3449"/>
                <a:gd name="T44" fmla="*/ 1433 w 2011"/>
                <a:gd name="T45" fmla="*/ 703 h 3449"/>
                <a:gd name="T46" fmla="*/ 1392 w 2011"/>
                <a:gd name="T47" fmla="*/ 719 h 3449"/>
                <a:gd name="T48" fmla="*/ 1410 w 2011"/>
                <a:gd name="T49" fmla="*/ 785 h 3449"/>
                <a:gd name="T50" fmla="*/ 1321 w 2011"/>
                <a:gd name="T51" fmla="*/ 761 h 3449"/>
                <a:gd name="T52" fmla="*/ 1255 w 2011"/>
                <a:gd name="T53" fmla="*/ 760 h 3449"/>
                <a:gd name="T54" fmla="*/ 1205 w 2011"/>
                <a:gd name="T55" fmla="*/ 829 h 3449"/>
                <a:gd name="T56" fmla="*/ 1350 w 2011"/>
                <a:gd name="T57" fmla="*/ 845 h 3449"/>
                <a:gd name="T58" fmla="*/ 1308 w 2011"/>
                <a:gd name="T59" fmla="*/ 881 h 3449"/>
                <a:gd name="T60" fmla="*/ 1308 w 2011"/>
                <a:gd name="T61" fmla="*/ 953 h 3449"/>
                <a:gd name="T62" fmla="*/ 1358 w 2011"/>
                <a:gd name="T63" fmla="*/ 951 h 3449"/>
                <a:gd name="T64" fmla="*/ 1319 w 2011"/>
                <a:gd name="T65" fmla="*/ 1061 h 3449"/>
                <a:gd name="T66" fmla="*/ 1324 w 2011"/>
                <a:gd name="T67" fmla="*/ 1115 h 3449"/>
                <a:gd name="T68" fmla="*/ 1283 w 2011"/>
                <a:gd name="T69" fmla="*/ 1185 h 3449"/>
                <a:gd name="T70" fmla="*/ 1257 w 2011"/>
                <a:gd name="T71" fmla="*/ 1226 h 3449"/>
                <a:gd name="T72" fmla="*/ 1285 w 2011"/>
                <a:gd name="T73" fmla="*/ 1267 h 3449"/>
                <a:gd name="T74" fmla="*/ 1314 w 2011"/>
                <a:gd name="T75" fmla="*/ 1311 h 3449"/>
                <a:gd name="T76" fmla="*/ 1363 w 2011"/>
                <a:gd name="T77" fmla="*/ 1376 h 3449"/>
                <a:gd name="T78" fmla="*/ 1438 w 2011"/>
                <a:gd name="T79" fmla="*/ 1413 h 3449"/>
                <a:gd name="T80" fmla="*/ 1494 w 2011"/>
                <a:gd name="T81" fmla="*/ 1379 h 3449"/>
                <a:gd name="T82" fmla="*/ 1513 w 2011"/>
                <a:gd name="T83" fmla="*/ 1471 h 3449"/>
                <a:gd name="T84" fmla="*/ 1605 w 2011"/>
                <a:gd name="T85" fmla="*/ 1474 h 3449"/>
                <a:gd name="T86" fmla="*/ 1584 w 2011"/>
                <a:gd name="T87" fmla="*/ 1525 h 3449"/>
                <a:gd name="T88" fmla="*/ 1618 w 2011"/>
                <a:gd name="T89" fmla="*/ 1559 h 3449"/>
                <a:gd name="T90" fmla="*/ 1644 w 2011"/>
                <a:gd name="T91" fmla="*/ 1602 h 3449"/>
                <a:gd name="T92" fmla="*/ 1700 w 2011"/>
                <a:gd name="T93" fmla="*/ 1594 h 3449"/>
                <a:gd name="T94" fmla="*/ 1729 w 2011"/>
                <a:gd name="T95" fmla="*/ 1535 h 3449"/>
                <a:gd name="T96" fmla="*/ 1794 w 2011"/>
                <a:gd name="T97" fmla="*/ 1574 h 3449"/>
                <a:gd name="T98" fmla="*/ 1808 w 2011"/>
                <a:gd name="T99" fmla="*/ 1711 h 3449"/>
                <a:gd name="T100" fmla="*/ 1870 w 2011"/>
                <a:gd name="T101" fmla="*/ 1688 h 3449"/>
                <a:gd name="T102" fmla="*/ 1839 w 2011"/>
                <a:gd name="T103" fmla="*/ 1844 h 3449"/>
                <a:gd name="T104" fmla="*/ 1446 w 2011"/>
                <a:gd name="T105" fmla="*/ 2092 h 3449"/>
                <a:gd name="T106" fmla="*/ 1654 w 2011"/>
                <a:gd name="T107" fmla="*/ 2103 h 3449"/>
                <a:gd name="T108" fmla="*/ 1974 w 2011"/>
                <a:gd name="T109" fmla="*/ 2105 h 3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011" h="3449">
                  <a:moveTo>
                    <a:pt x="1974" y="2106"/>
                  </a:moveTo>
                  <a:lnTo>
                    <a:pt x="1974" y="2106"/>
                  </a:lnTo>
                  <a:cubicBezTo>
                    <a:pt x="1903" y="2543"/>
                    <a:pt x="1782" y="2987"/>
                    <a:pt x="1602" y="3449"/>
                  </a:cubicBezTo>
                  <a:lnTo>
                    <a:pt x="0" y="3449"/>
                  </a:lnTo>
                  <a:lnTo>
                    <a:pt x="0" y="0"/>
                  </a:lnTo>
                  <a:lnTo>
                    <a:pt x="1972" y="0"/>
                  </a:lnTo>
                  <a:cubicBezTo>
                    <a:pt x="1988" y="113"/>
                    <a:pt x="1999" y="197"/>
                    <a:pt x="2011" y="309"/>
                  </a:cubicBezTo>
                  <a:cubicBezTo>
                    <a:pt x="2011" y="309"/>
                    <a:pt x="1977" y="320"/>
                    <a:pt x="1980" y="347"/>
                  </a:cubicBezTo>
                  <a:cubicBezTo>
                    <a:pt x="1984" y="378"/>
                    <a:pt x="1997" y="385"/>
                    <a:pt x="1997" y="385"/>
                  </a:cubicBezTo>
                  <a:lnTo>
                    <a:pt x="1982" y="392"/>
                  </a:lnTo>
                  <a:cubicBezTo>
                    <a:pt x="1982" y="392"/>
                    <a:pt x="1966" y="368"/>
                    <a:pt x="1966" y="369"/>
                  </a:cubicBezTo>
                  <a:cubicBezTo>
                    <a:pt x="1966" y="346"/>
                    <a:pt x="1976" y="311"/>
                    <a:pt x="1923" y="324"/>
                  </a:cubicBezTo>
                  <a:cubicBezTo>
                    <a:pt x="1904" y="365"/>
                    <a:pt x="1952" y="373"/>
                    <a:pt x="1939" y="401"/>
                  </a:cubicBezTo>
                  <a:cubicBezTo>
                    <a:pt x="1883" y="404"/>
                    <a:pt x="1923" y="359"/>
                    <a:pt x="1878" y="384"/>
                  </a:cubicBezTo>
                  <a:cubicBezTo>
                    <a:pt x="1881" y="371"/>
                    <a:pt x="1871" y="336"/>
                    <a:pt x="1857" y="339"/>
                  </a:cubicBezTo>
                  <a:cubicBezTo>
                    <a:pt x="1851" y="358"/>
                    <a:pt x="1836" y="391"/>
                    <a:pt x="1858" y="411"/>
                  </a:cubicBezTo>
                  <a:cubicBezTo>
                    <a:pt x="1851" y="416"/>
                    <a:pt x="1830" y="413"/>
                    <a:pt x="1825" y="406"/>
                  </a:cubicBezTo>
                  <a:cubicBezTo>
                    <a:pt x="1819" y="396"/>
                    <a:pt x="1840" y="379"/>
                    <a:pt x="1823" y="348"/>
                  </a:cubicBezTo>
                  <a:cubicBezTo>
                    <a:pt x="1771" y="371"/>
                    <a:pt x="1819" y="421"/>
                    <a:pt x="1776" y="440"/>
                  </a:cubicBezTo>
                  <a:cubicBezTo>
                    <a:pt x="1729" y="434"/>
                    <a:pt x="1803" y="394"/>
                    <a:pt x="1766" y="359"/>
                  </a:cubicBezTo>
                  <a:cubicBezTo>
                    <a:pt x="1723" y="369"/>
                    <a:pt x="1707" y="413"/>
                    <a:pt x="1724" y="439"/>
                  </a:cubicBezTo>
                  <a:cubicBezTo>
                    <a:pt x="1723" y="462"/>
                    <a:pt x="1705" y="474"/>
                    <a:pt x="1702" y="494"/>
                  </a:cubicBezTo>
                  <a:cubicBezTo>
                    <a:pt x="1681" y="491"/>
                    <a:pt x="1672" y="483"/>
                    <a:pt x="1670" y="475"/>
                  </a:cubicBezTo>
                  <a:cubicBezTo>
                    <a:pt x="1667" y="460"/>
                    <a:pt x="1708" y="453"/>
                    <a:pt x="1680" y="420"/>
                  </a:cubicBezTo>
                  <a:cubicBezTo>
                    <a:pt x="1635" y="427"/>
                    <a:pt x="1665" y="500"/>
                    <a:pt x="1629" y="461"/>
                  </a:cubicBezTo>
                  <a:cubicBezTo>
                    <a:pt x="1626" y="444"/>
                    <a:pt x="1614" y="429"/>
                    <a:pt x="1605" y="427"/>
                  </a:cubicBezTo>
                  <a:cubicBezTo>
                    <a:pt x="1588" y="439"/>
                    <a:pt x="1580" y="459"/>
                    <a:pt x="1591" y="476"/>
                  </a:cubicBezTo>
                  <a:lnTo>
                    <a:pt x="1609" y="499"/>
                  </a:lnTo>
                  <a:cubicBezTo>
                    <a:pt x="1607" y="499"/>
                    <a:pt x="1617" y="513"/>
                    <a:pt x="1615" y="512"/>
                  </a:cubicBezTo>
                  <a:cubicBezTo>
                    <a:pt x="1585" y="488"/>
                    <a:pt x="1545" y="471"/>
                    <a:pt x="1520" y="498"/>
                  </a:cubicBezTo>
                  <a:cubicBezTo>
                    <a:pt x="1523" y="523"/>
                    <a:pt x="1545" y="525"/>
                    <a:pt x="1579" y="533"/>
                  </a:cubicBezTo>
                  <a:cubicBezTo>
                    <a:pt x="1536" y="537"/>
                    <a:pt x="1527" y="552"/>
                    <a:pt x="1513" y="560"/>
                  </a:cubicBezTo>
                  <a:cubicBezTo>
                    <a:pt x="1508" y="532"/>
                    <a:pt x="1475" y="527"/>
                    <a:pt x="1444" y="523"/>
                  </a:cubicBezTo>
                  <a:cubicBezTo>
                    <a:pt x="1426" y="527"/>
                    <a:pt x="1415" y="515"/>
                    <a:pt x="1407" y="521"/>
                  </a:cubicBezTo>
                  <a:cubicBezTo>
                    <a:pt x="1420" y="553"/>
                    <a:pt x="1451" y="578"/>
                    <a:pt x="1490" y="586"/>
                  </a:cubicBezTo>
                  <a:cubicBezTo>
                    <a:pt x="1507" y="584"/>
                    <a:pt x="1509" y="584"/>
                    <a:pt x="1521" y="578"/>
                  </a:cubicBezTo>
                  <a:cubicBezTo>
                    <a:pt x="1544" y="588"/>
                    <a:pt x="1542" y="592"/>
                    <a:pt x="1548" y="608"/>
                  </a:cubicBezTo>
                  <a:cubicBezTo>
                    <a:pt x="1514" y="623"/>
                    <a:pt x="1487" y="604"/>
                    <a:pt x="1453" y="612"/>
                  </a:cubicBezTo>
                  <a:cubicBezTo>
                    <a:pt x="1453" y="614"/>
                    <a:pt x="1445" y="614"/>
                    <a:pt x="1444" y="611"/>
                  </a:cubicBezTo>
                  <a:cubicBezTo>
                    <a:pt x="1445" y="611"/>
                    <a:pt x="1440" y="603"/>
                    <a:pt x="1441" y="603"/>
                  </a:cubicBezTo>
                  <a:cubicBezTo>
                    <a:pt x="1426" y="575"/>
                    <a:pt x="1387" y="586"/>
                    <a:pt x="1366" y="592"/>
                  </a:cubicBezTo>
                  <a:cubicBezTo>
                    <a:pt x="1363" y="614"/>
                    <a:pt x="1386" y="632"/>
                    <a:pt x="1404" y="640"/>
                  </a:cubicBezTo>
                  <a:cubicBezTo>
                    <a:pt x="1429" y="649"/>
                    <a:pt x="1438" y="641"/>
                    <a:pt x="1438" y="641"/>
                  </a:cubicBezTo>
                  <a:lnTo>
                    <a:pt x="1448" y="632"/>
                  </a:lnTo>
                  <a:cubicBezTo>
                    <a:pt x="1459" y="672"/>
                    <a:pt x="1473" y="674"/>
                    <a:pt x="1494" y="690"/>
                  </a:cubicBezTo>
                  <a:cubicBezTo>
                    <a:pt x="1471" y="698"/>
                    <a:pt x="1462" y="705"/>
                    <a:pt x="1433" y="703"/>
                  </a:cubicBezTo>
                  <a:cubicBezTo>
                    <a:pt x="1400" y="652"/>
                    <a:pt x="1301" y="630"/>
                    <a:pt x="1305" y="654"/>
                  </a:cubicBezTo>
                  <a:cubicBezTo>
                    <a:pt x="1319" y="706"/>
                    <a:pt x="1392" y="719"/>
                    <a:pt x="1392" y="719"/>
                  </a:cubicBezTo>
                  <a:cubicBezTo>
                    <a:pt x="1392" y="719"/>
                    <a:pt x="1354" y="733"/>
                    <a:pt x="1360" y="746"/>
                  </a:cubicBezTo>
                  <a:cubicBezTo>
                    <a:pt x="1367" y="758"/>
                    <a:pt x="1417" y="766"/>
                    <a:pt x="1410" y="785"/>
                  </a:cubicBezTo>
                  <a:cubicBezTo>
                    <a:pt x="1358" y="762"/>
                    <a:pt x="1348" y="771"/>
                    <a:pt x="1383" y="817"/>
                  </a:cubicBezTo>
                  <a:cubicBezTo>
                    <a:pt x="1339" y="819"/>
                    <a:pt x="1349" y="772"/>
                    <a:pt x="1321" y="761"/>
                  </a:cubicBezTo>
                  <a:cubicBezTo>
                    <a:pt x="1301" y="775"/>
                    <a:pt x="1313" y="806"/>
                    <a:pt x="1313" y="806"/>
                  </a:cubicBezTo>
                  <a:cubicBezTo>
                    <a:pt x="1303" y="798"/>
                    <a:pt x="1277" y="754"/>
                    <a:pt x="1255" y="760"/>
                  </a:cubicBezTo>
                  <a:cubicBezTo>
                    <a:pt x="1248" y="765"/>
                    <a:pt x="1248" y="789"/>
                    <a:pt x="1265" y="805"/>
                  </a:cubicBezTo>
                  <a:cubicBezTo>
                    <a:pt x="1244" y="809"/>
                    <a:pt x="1210" y="806"/>
                    <a:pt x="1205" y="829"/>
                  </a:cubicBezTo>
                  <a:cubicBezTo>
                    <a:pt x="1239" y="855"/>
                    <a:pt x="1276" y="855"/>
                    <a:pt x="1329" y="849"/>
                  </a:cubicBezTo>
                  <a:cubicBezTo>
                    <a:pt x="1329" y="849"/>
                    <a:pt x="1339" y="848"/>
                    <a:pt x="1350" y="845"/>
                  </a:cubicBezTo>
                  <a:cubicBezTo>
                    <a:pt x="1360" y="842"/>
                    <a:pt x="1375" y="856"/>
                    <a:pt x="1375" y="856"/>
                  </a:cubicBezTo>
                  <a:cubicBezTo>
                    <a:pt x="1349" y="862"/>
                    <a:pt x="1360" y="870"/>
                    <a:pt x="1308" y="881"/>
                  </a:cubicBezTo>
                  <a:cubicBezTo>
                    <a:pt x="1274" y="897"/>
                    <a:pt x="1247" y="918"/>
                    <a:pt x="1247" y="953"/>
                  </a:cubicBezTo>
                  <a:cubicBezTo>
                    <a:pt x="1268" y="963"/>
                    <a:pt x="1294" y="973"/>
                    <a:pt x="1308" y="953"/>
                  </a:cubicBezTo>
                  <a:cubicBezTo>
                    <a:pt x="1331" y="920"/>
                    <a:pt x="1324" y="946"/>
                    <a:pt x="1340" y="945"/>
                  </a:cubicBezTo>
                  <a:lnTo>
                    <a:pt x="1358" y="951"/>
                  </a:lnTo>
                  <a:cubicBezTo>
                    <a:pt x="1344" y="986"/>
                    <a:pt x="1264" y="985"/>
                    <a:pt x="1279" y="1011"/>
                  </a:cubicBezTo>
                  <a:cubicBezTo>
                    <a:pt x="1295" y="1035"/>
                    <a:pt x="1319" y="1061"/>
                    <a:pt x="1319" y="1061"/>
                  </a:cubicBezTo>
                  <a:cubicBezTo>
                    <a:pt x="1319" y="1061"/>
                    <a:pt x="1263" y="1032"/>
                    <a:pt x="1247" y="1053"/>
                  </a:cubicBezTo>
                  <a:cubicBezTo>
                    <a:pt x="1232" y="1071"/>
                    <a:pt x="1265" y="1102"/>
                    <a:pt x="1324" y="1115"/>
                  </a:cubicBezTo>
                  <a:cubicBezTo>
                    <a:pt x="1304" y="1128"/>
                    <a:pt x="1233" y="1115"/>
                    <a:pt x="1276" y="1160"/>
                  </a:cubicBezTo>
                  <a:cubicBezTo>
                    <a:pt x="1225" y="1181"/>
                    <a:pt x="1242" y="1196"/>
                    <a:pt x="1283" y="1185"/>
                  </a:cubicBezTo>
                  <a:lnTo>
                    <a:pt x="1303" y="1188"/>
                  </a:lnTo>
                  <a:cubicBezTo>
                    <a:pt x="1291" y="1196"/>
                    <a:pt x="1254" y="1213"/>
                    <a:pt x="1257" y="1226"/>
                  </a:cubicBezTo>
                  <a:cubicBezTo>
                    <a:pt x="1259" y="1243"/>
                    <a:pt x="1300" y="1222"/>
                    <a:pt x="1307" y="1235"/>
                  </a:cubicBezTo>
                  <a:cubicBezTo>
                    <a:pt x="1310" y="1254"/>
                    <a:pt x="1287" y="1262"/>
                    <a:pt x="1285" y="1267"/>
                  </a:cubicBezTo>
                  <a:cubicBezTo>
                    <a:pt x="1314" y="1286"/>
                    <a:pt x="1331" y="1241"/>
                    <a:pt x="1358" y="1267"/>
                  </a:cubicBezTo>
                  <a:cubicBezTo>
                    <a:pt x="1348" y="1286"/>
                    <a:pt x="1305" y="1282"/>
                    <a:pt x="1314" y="1311"/>
                  </a:cubicBezTo>
                  <a:cubicBezTo>
                    <a:pt x="1330" y="1323"/>
                    <a:pt x="1357" y="1318"/>
                    <a:pt x="1373" y="1329"/>
                  </a:cubicBezTo>
                  <a:cubicBezTo>
                    <a:pt x="1373" y="1329"/>
                    <a:pt x="1351" y="1371"/>
                    <a:pt x="1363" y="1376"/>
                  </a:cubicBezTo>
                  <a:cubicBezTo>
                    <a:pt x="1386" y="1388"/>
                    <a:pt x="1408" y="1351"/>
                    <a:pt x="1416" y="1349"/>
                  </a:cubicBezTo>
                  <a:cubicBezTo>
                    <a:pt x="1410" y="1396"/>
                    <a:pt x="1450" y="1380"/>
                    <a:pt x="1438" y="1413"/>
                  </a:cubicBezTo>
                  <a:cubicBezTo>
                    <a:pt x="1438" y="1430"/>
                    <a:pt x="1436" y="1454"/>
                    <a:pt x="1454" y="1463"/>
                  </a:cubicBezTo>
                  <a:cubicBezTo>
                    <a:pt x="1491" y="1452"/>
                    <a:pt x="1495" y="1423"/>
                    <a:pt x="1494" y="1379"/>
                  </a:cubicBezTo>
                  <a:cubicBezTo>
                    <a:pt x="1494" y="1364"/>
                    <a:pt x="1537" y="1389"/>
                    <a:pt x="1537" y="1389"/>
                  </a:cubicBezTo>
                  <a:cubicBezTo>
                    <a:pt x="1563" y="1410"/>
                    <a:pt x="1492" y="1426"/>
                    <a:pt x="1513" y="1471"/>
                  </a:cubicBezTo>
                  <a:cubicBezTo>
                    <a:pt x="1573" y="1479"/>
                    <a:pt x="1573" y="1428"/>
                    <a:pt x="1621" y="1419"/>
                  </a:cubicBezTo>
                  <a:cubicBezTo>
                    <a:pt x="1643" y="1433"/>
                    <a:pt x="1612" y="1457"/>
                    <a:pt x="1605" y="1474"/>
                  </a:cubicBezTo>
                  <a:cubicBezTo>
                    <a:pt x="1575" y="1491"/>
                    <a:pt x="1538" y="1471"/>
                    <a:pt x="1509" y="1530"/>
                  </a:cubicBezTo>
                  <a:cubicBezTo>
                    <a:pt x="1551" y="1546"/>
                    <a:pt x="1570" y="1533"/>
                    <a:pt x="1584" y="1525"/>
                  </a:cubicBezTo>
                  <a:cubicBezTo>
                    <a:pt x="1597" y="1516"/>
                    <a:pt x="1596" y="1511"/>
                    <a:pt x="1606" y="1507"/>
                  </a:cubicBezTo>
                  <a:cubicBezTo>
                    <a:pt x="1607" y="1523"/>
                    <a:pt x="1603" y="1553"/>
                    <a:pt x="1618" y="1559"/>
                  </a:cubicBezTo>
                  <a:cubicBezTo>
                    <a:pt x="1632" y="1558"/>
                    <a:pt x="1633" y="1553"/>
                    <a:pt x="1645" y="1546"/>
                  </a:cubicBezTo>
                  <a:cubicBezTo>
                    <a:pt x="1657" y="1558"/>
                    <a:pt x="1626" y="1589"/>
                    <a:pt x="1644" y="1602"/>
                  </a:cubicBezTo>
                  <a:cubicBezTo>
                    <a:pt x="1661" y="1599"/>
                    <a:pt x="1667" y="1583"/>
                    <a:pt x="1667" y="1583"/>
                  </a:cubicBezTo>
                  <a:cubicBezTo>
                    <a:pt x="1677" y="1597"/>
                    <a:pt x="1689" y="1597"/>
                    <a:pt x="1700" y="1594"/>
                  </a:cubicBezTo>
                  <a:cubicBezTo>
                    <a:pt x="1706" y="1579"/>
                    <a:pt x="1707" y="1545"/>
                    <a:pt x="1688" y="1533"/>
                  </a:cubicBezTo>
                  <a:cubicBezTo>
                    <a:pt x="1697" y="1522"/>
                    <a:pt x="1720" y="1543"/>
                    <a:pt x="1729" y="1535"/>
                  </a:cubicBezTo>
                  <a:cubicBezTo>
                    <a:pt x="1748" y="1557"/>
                    <a:pt x="1707" y="1600"/>
                    <a:pt x="1737" y="1618"/>
                  </a:cubicBezTo>
                  <a:cubicBezTo>
                    <a:pt x="1766" y="1615"/>
                    <a:pt x="1765" y="1586"/>
                    <a:pt x="1794" y="1574"/>
                  </a:cubicBezTo>
                  <a:cubicBezTo>
                    <a:pt x="1789" y="1604"/>
                    <a:pt x="1824" y="1626"/>
                    <a:pt x="1779" y="1648"/>
                  </a:cubicBezTo>
                  <a:cubicBezTo>
                    <a:pt x="1779" y="1677"/>
                    <a:pt x="1834" y="1669"/>
                    <a:pt x="1808" y="1711"/>
                  </a:cubicBezTo>
                  <a:cubicBezTo>
                    <a:pt x="1818" y="1728"/>
                    <a:pt x="1831" y="1721"/>
                    <a:pt x="1843" y="1718"/>
                  </a:cubicBezTo>
                  <a:lnTo>
                    <a:pt x="1870" y="1688"/>
                  </a:lnTo>
                  <a:cubicBezTo>
                    <a:pt x="1862" y="1712"/>
                    <a:pt x="1860" y="1750"/>
                    <a:pt x="1867" y="1777"/>
                  </a:cubicBezTo>
                  <a:cubicBezTo>
                    <a:pt x="1858" y="1800"/>
                    <a:pt x="1879" y="1825"/>
                    <a:pt x="1839" y="1844"/>
                  </a:cubicBezTo>
                  <a:cubicBezTo>
                    <a:pt x="1828" y="1900"/>
                    <a:pt x="1827" y="1956"/>
                    <a:pt x="1763" y="1992"/>
                  </a:cubicBezTo>
                  <a:cubicBezTo>
                    <a:pt x="1726" y="2060"/>
                    <a:pt x="1497" y="2024"/>
                    <a:pt x="1446" y="2092"/>
                  </a:cubicBezTo>
                  <a:cubicBezTo>
                    <a:pt x="1459" y="2104"/>
                    <a:pt x="1576" y="2100"/>
                    <a:pt x="1591" y="2096"/>
                  </a:cubicBezTo>
                  <a:cubicBezTo>
                    <a:pt x="1613" y="2085"/>
                    <a:pt x="1631" y="2104"/>
                    <a:pt x="1654" y="2103"/>
                  </a:cubicBezTo>
                  <a:cubicBezTo>
                    <a:pt x="1705" y="2103"/>
                    <a:pt x="1767" y="2086"/>
                    <a:pt x="1809" y="2103"/>
                  </a:cubicBezTo>
                  <a:cubicBezTo>
                    <a:pt x="1869" y="2103"/>
                    <a:pt x="1920" y="2105"/>
                    <a:pt x="1974" y="2105"/>
                  </a:cubicBezTo>
                  <a:lnTo>
                    <a:pt x="1974" y="2106"/>
                  </a:ln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algn="l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i="0">
                <a:solidFill>
                  <a:srgbClr val="1F497D"/>
                </a:solidFill>
                <a:latin typeface="Calibri"/>
                <a:cs typeface="Arial" pitchFamily="34" charset="0"/>
              </a:endParaRPr>
            </a:p>
          </p:txBody>
        </p:sp>
        <p:sp>
          <p:nvSpPr>
            <p:cNvPr id="33" name="Freeform 13"/>
            <p:cNvSpPr>
              <a:spLocks noChangeAspect="1" noEditPoints="1"/>
            </p:cNvSpPr>
            <p:nvPr/>
          </p:nvSpPr>
          <p:spPr bwMode="auto">
            <a:xfrm>
              <a:off x="3236" y="2759"/>
              <a:ext cx="580" cy="569"/>
            </a:xfrm>
            <a:custGeom>
              <a:avLst/>
              <a:gdLst>
                <a:gd name="T0" fmla="*/ 321 w 639"/>
                <a:gd name="T1" fmla="*/ 621 h 621"/>
                <a:gd name="T2" fmla="*/ 321 w 639"/>
                <a:gd name="T3" fmla="*/ 621 h 621"/>
                <a:gd name="T4" fmla="*/ 639 w 639"/>
                <a:gd name="T5" fmla="*/ 307 h 621"/>
                <a:gd name="T6" fmla="*/ 321 w 639"/>
                <a:gd name="T7" fmla="*/ 0 h 621"/>
                <a:gd name="T8" fmla="*/ 0 w 639"/>
                <a:gd name="T9" fmla="*/ 307 h 621"/>
                <a:gd name="T10" fmla="*/ 321 w 639"/>
                <a:gd name="T11" fmla="*/ 621 h 621"/>
                <a:gd name="T12" fmla="*/ 321 w 639"/>
                <a:gd name="T13" fmla="*/ 621 h 621"/>
                <a:gd name="T14" fmla="*/ 162 w 639"/>
                <a:gd name="T15" fmla="*/ 307 h 621"/>
                <a:gd name="T16" fmla="*/ 162 w 639"/>
                <a:gd name="T17" fmla="*/ 307 h 621"/>
                <a:gd name="T18" fmla="*/ 321 w 639"/>
                <a:gd name="T19" fmla="*/ 125 h 621"/>
                <a:gd name="T20" fmla="*/ 477 w 639"/>
                <a:gd name="T21" fmla="*/ 307 h 621"/>
                <a:gd name="T22" fmla="*/ 321 w 639"/>
                <a:gd name="T23" fmla="*/ 495 h 621"/>
                <a:gd name="T24" fmla="*/ 162 w 639"/>
                <a:gd name="T25" fmla="*/ 307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39" h="621">
                  <a:moveTo>
                    <a:pt x="321" y="621"/>
                  </a:moveTo>
                  <a:lnTo>
                    <a:pt x="321" y="621"/>
                  </a:lnTo>
                  <a:cubicBezTo>
                    <a:pt x="512" y="621"/>
                    <a:pt x="639" y="480"/>
                    <a:pt x="639" y="307"/>
                  </a:cubicBezTo>
                  <a:cubicBezTo>
                    <a:pt x="639" y="124"/>
                    <a:pt x="511" y="0"/>
                    <a:pt x="321" y="0"/>
                  </a:cubicBezTo>
                  <a:cubicBezTo>
                    <a:pt x="130" y="0"/>
                    <a:pt x="0" y="121"/>
                    <a:pt x="0" y="307"/>
                  </a:cubicBezTo>
                  <a:cubicBezTo>
                    <a:pt x="0" y="489"/>
                    <a:pt x="132" y="621"/>
                    <a:pt x="321" y="621"/>
                  </a:cubicBezTo>
                  <a:lnTo>
                    <a:pt x="321" y="621"/>
                  </a:lnTo>
                  <a:close/>
                  <a:moveTo>
                    <a:pt x="162" y="307"/>
                  </a:moveTo>
                  <a:lnTo>
                    <a:pt x="162" y="307"/>
                  </a:lnTo>
                  <a:cubicBezTo>
                    <a:pt x="162" y="198"/>
                    <a:pt x="214" y="125"/>
                    <a:pt x="321" y="125"/>
                  </a:cubicBezTo>
                  <a:cubicBezTo>
                    <a:pt x="425" y="125"/>
                    <a:pt x="477" y="192"/>
                    <a:pt x="477" y="307"/>
                  </a:cubicBezTo>
                  <a:cubicBezTo>
                    <a:pt x="477" y="413"/>
                    <a:pt x="426" y="495"/>
                    <a:pt x="321" y="495"/>
                  </a:cubicBezTo>
                  <a:cubicBezTo>
                    <a:pt x="220" y="495"/>
                    <a:pt x="162" y="415"/>
                    <a:pt x="162" y="30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algn="l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i="0">
                <a:solidFill>
                  <a:srgbClr val="1F497D"/>
                </a:solidFill>
                <a:latin typeface="Calibri"/>
                <a:cs typeface="Arial" pitchFamily="34" charset="0"/>
              </a:endParaRPr>
            </a:p>
          </p:txBody>
        </p:sp>
        <p:sp>
          <p:nvSpPr>
            <p:cNvPr id="34" name="Freeform 14"/>
            <p:cNvSpPr>
              <a:spLocks noChangeAspect="1"/>
            </p:cNvSpPr>
            <p:nvPr/>
          </p:nvSpPr>
          <p:spPr bwMode="auto">
            <a:xfrm>
              <a:off x="3893" y="2759"/>
              <a:ext cx="409" cy="569"/>
            </a:xfrm>
            <a:custGeom>
              <a:avLst/>
              <a:gdLst>
                <a:gd name="T0" fmla="*/ 377 w 441"/>
                <a:gd name="T1" fmla="*/ 128 h 621"/>
                <a:gd name="T2" fmla="*/ 377 w 441"/>
                <a:gd name="T3" fmla="*/ 128 h 621"/>
                <a:gd name="T4" fmla="*/ 270 w 441"/>
                <a:gd name="T5" fmla="*/ 114 h 621"/>
                <a:gd name="T6" fmla="*/ 163 w 441"/>
                <a:gd name="T7" fmla="*/ 160 h 621"/>
                <a:gd name="T8" fmla="*/ 290 w 441"/>
                <a:gd name="T9" fmla="*/ 260 h 621"/>
                <a:gd name="T10" fmla="*/ 441 w 441"/>
                <a:gd name="T11" fmla="*/ 443 h 621"/>
                <a:gd name="T12" fmla="*/ 187 w 441"/>
                <a:gd name="T13" fmla="*/ 621 h 621"/>
                <a:gd name="T14" fmla="*/ 11 w 441"/>
                <a:gd name="T15" fmla="*/ 594 h 621"/>
                <a:gd name="T16" fmla="*/ 11 w 441"/>
                <a:gd name="T17" fmla="*/ 469 h 621"/>
                <a:gd name="T18" fmla="*/ 193 w 441"/>
                <a:gd name="T19" fmla="*/ 506 h 621"/>
                <a:gd name="T20" fmla="*/ 279 w 441"/>
                <a:gd name="T21" fmla="*/ 448 h 621"/>
                <a:gd name="T22" fmla="*/ 153 w 441"/>
                <a:gd name="T23" fmla="*/ 349 h 621"/>
                <a:gd name="T24" fmla="*/ 0 w 441"/>
                <a:gd name="T25" fmla="*/ 160 h 621"/>
                <a:gd name="T26" fmla="*/ 243 w 441"/>
                <a:gd name="T27" fmla="*/ 0 h 621"/>
                <a:gd name="T28" fmla="*/ 377 w 441"/>
                <a:gd name="T29" fmla="*/ 10 h 621"/>
                <a:gd name="T30" fmla="*/ 377 w 441"/>
                <a:gd name="T31" fmla="*/ 128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41" h="621">
                  <a:moveTo>
                    <a:pt x="377" y="128"/>
                  </a:moveTo>
                  <a:lnTo>
                    <a:pt x="377" y="128"/>
                  </a:lnTo>
                  <a:cubicBezTo>
                    <a:pt x="341" y="122"/>
                    <a:pt x="306" y="114"/>
                    <a:pt x="270" y="114"/>
                  </a:cubicBezTo>
                  <a:cubicBezTo>
                    <a:pt x="207" y="114"/>
                    <a:pt x="163" y="129"/>
                    <a:pt x="163" y="160"/>
                  </a:cubicBezTo>
                  <a:cubicBezTo>
                    <a:pt x="163" y="195"/>
                    <a:pt x="223" y="224"/>
                    <a:pt x="290" y="260"/>
                  </a:cubicBezTo>
                  <a:cubicBezTo>
                    <a:pt x="353" y="294"/>
                    <a:pt x="441" y="340"/>
                    <a:pt x="441" y="443"/>
                  </a:cubicBezTo>
                  <a:cubicBezTo>
                    <a:pt x="441" y="557"/>
                    <a:pt x="340" y="621"/>
                    <a:pt x="187" y="621"/>
                  </a:cubicBezTo>
                  <a:cubicBezTo>
                    <a:pt x="117" y="621"/>
                    <a:pt x="69" y="607"/>
                    <a:pt x="11" y="594"/>
                  </a:cubicBezTo>
                  <a:lnTo>
                    <a:pt x="11" y="469"/>
                  </a:lnTo>
                  <a:cubicBezTo>
                    <a:pt x="56" y="482"/>
                    <a:pt x="128" y="506"/>
                    <a:pt x="193" y="506"/>
                  </a:cubicBezTo>
                  <a:cubicBezTo>
                    <a:pt x="236" y="506"/>
                    <a:pt x="279" y="487"/>
                    <a:pt x="279" y="448"/>
                  </a:cubicBezTo>
                  <a:cubicBezTo>
                    <a:pt x="279" y="412"/>
                    <a:pt x="227" y="391"/>
                    <a:pt x="153" y="349"/>
                  </a:cubicBezTo>
                  <a:cubicBezTo>
                    <a:pt x="86" y="316"/>
                    <a:pt x="0" y="247"/>
                    <a:pt x="0" y="160"/>
                  </a:cubicBezTo>
                  <a:cubicBezTo>
                    <a:pt x="0" y="57"/>
                    <a:pt x="104" y="0"/>
                    <a:pt x="243" y="0"/>
                  </a:cubicBezTo>
                  <a:cubicBezTo>
                    <a:pt x="288" y="0"/>
                    <a:pt x="333" y="4"/>
                    <a:pt x="377" y="10"/>
                  </a:cubicBezTo>
                  <a:lnTo>
                    <a:pt x="377" y="12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algn="l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i="0">
                <a:solidFill>
                  <a:srgbClr val="1F497D"/>
                </a:solidFill>
                <a:latin typeface="Calibri"/>
                <a:cs typeface="Arial" pitchFamily="34" charset="0"/>
              </a:endParaRPr>
            </a:p>
          </p:txBody>
        </p:sp>
        <p:sp>
          <p:nvSpPr>
            <p:cNvPr id="35" name="Freeform 15"/>
            <p:cNvSpPr>
              <a:spLocks noChangeAspect="1"/>
            </p:cNvSpPr>
            <p:nvPr/>
          </p:nvSpPr>
          <p:spPr bwMode="auto">
            <a:xfrm>
              <a:off x="1771" y="2562"/>
              <a:ext cx="217" cy="744"/>
            </a:xfrm>
            <a:custGeom>
              <a:avLst/>
              <a:gdLst>
                <a:gd name="T0" fmla="*/ 18 w 229"/>
                <a:gd name="T1" fmla="*/ 817 h 817"/>
                <a:gd name="T2" fmla="*/ 18 w 229"/>
                <a:gd name="T3" fmla="*/ 817 h 817"/>
                <a:gd name="T4" fmla="*/ 24 w 229"/>
                <a:gd name="T5" fmla="*/ 606 h 817"/>
                <a:gd name="T6" fmla="*/ 24 w 229"/>
                <a:gd name="T7" fmla="*/ 287 h 817"/>
                <a:gd name="T8" fmla="*/ 0 w 229"/>
                <a:gd name="T9" fmla="*/ 0 h 817"/>
                <a:gd name="T10" fmla="*/ 211 w 229"/>
                <a:gd name="T11" fmla="*/ 0 h 817"/>
                <a:gd name="T12" fmla="*/ 205 w 229"/>
                <a:gd name="T13" fmla="*/ 232 h 817"/>
                <a:gd name="T14" fmla="*/ 205 w 229"/>
                <a:gd name="T15" fmla="*/ 530 h 817"/>
                <a:gd name="T16" fmla="*/ 229 w 229"/>
                <a:gd name="T17" fmla="*/ 817 h 817"/>
                <a:gd name="T18" fmla="*/ 18 w 229"/>
                <a:gd name="T19" fmla="*/ 817 h 8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9" h="817">
                  <a:moveTo>
                    <a:pt x="18" y="817"/>
                  </a:moveTo>
                  <a:lnTo>
                    <a:pt x="18" y="817"/>
                  </a:lnTo>
                  <a:cubicBezTo>
                    <a:pt x="22" y="750"/>
                    <a:pt x="24" y="699"/>
                    <a:pt x="24" y="606"/>
                  </a:cubicBezTo>
                  <a:lnTo>
                    <a:pt x="24" y="287"/>
                  </a:lnTo>
                  <a:cubicBezTo>
                    <a:pt x="24" y="172"/>
                    <a:pt x="17" y="85"/>
                    <a:pt x="0" y="0"/>
                  </a:cubicBezTo>
                  <a:lnTo>
                    <a:pt x="211" y="0"/>
                  </a:lnTo>
                  <a:cubicBezTo>
                    <a:pt x="211" y="59"/>
                    <a:pt x="205" y="140"/>
                    <a:pt x="205" y="232"/>
                  </a:cubicBezTo>
                  <a:lnTo>
                    <a:pt x="205" y="530"/>
                  </a:lnTo>
                  <a:cubicBezTo>
                    <a:pt x="205" y="614"/>
                    <a:pt x="218" y="739"/>
                    <a:pt x="229" y="817"/>
                  </a:cubicBezTo>
                  <a:lnTo>
                    <a:pt x="18" y="81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algn="l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i="0">
                <a:solidFill>
                  <a:srgbClr val="1F497D"/>
                </a:solidFill>
                <a:latin typeface="Calibri"/>
                <a:cs typeface="Arial" pitchFamily="34" charset="0"/>
              </a:endParaRPr>
            </a:p>
          </p:txBody>
        </p:sp>
        <p:sp>
          <p:nvSpPr>
            <p:cNvPr id="36" name="Freeform 16"/>
            <p:cNvSpPr>
              <a:spLocks noChangeAspect="1" noEditPoints="1"/>
            </p:cNvSpPr>
            <p:nvPr/>
          </p:nvSpPr>
          <p:spPr bwMode="auto">
            <a:xfrm>
              <a:off x="2097" y="2759"/>
              <a:ext cx="600" cy="786"/>
            </a:xfrm>
            <a:custGeom>
              <a:avLst/>
              <a:gdLst>
                <a:gd name="T0" fmla="*/ 210 w 662"/>
                <a:gd name="T1" fmla="*/ 851 h 863"/>
                <a:gd name="T2" fmla="*/ 210 w 662"/>
                <a:gd name="T3" fmla="*/ 851 h 863"/>
                <a:gd name="T4" fmla="*/ 198 w 662"/>
                <a:gd name="T5" fmla="*/ 632 h 863"/>
                <a:gd name="T6" fmla="*/ 198 w 662"/>
                <a:gd name="T7" fmla="*/ 564 h 863"/>
                <a:gd name="T8" fmla="*/ 385 w 662"/>
                <a:gd name="T9" fmla="*/ 621 h 863"/>
                <a:gd name="T10" fmla="*/ 662 w 662"/>
                <a:gd name="T11" fmla="*/ 322 h 863"/>
                <a:gd name="T12" fmla="*/ 378 w 662"/>
                <a:gd name="T13" fmla="*/ 0 h 863"/>
                <a:gd name="T14" fmla="*/ 174 w 662"/>
                <a:gd name="T15" fmla="*/ 98 h 863"/>
                <a:gd name="T16" fmla="*/ 153 w 662"/>
                <a:gd name="T17" fmla="*/ 15 h 863"/>
                <a:gd name="T18" fmla="*/ 0 w 662"/>
                <a:gd name="T19" fmla="*/ 26 h 863"/>
                <a:gd name="T20" fmla="*/ 36 w 662"/>
                <a:gd name="T21" fmla="*/ 323 h 863"/>
                <a:gd name="T22" fmla="*/ 36 w 662"/>
                <a:gd name="T23" fmla="*/ 564 h 863"/>
                <a:gd name="T24" fmla="*/ 12 w 662"/>
                <a:gd name="T25" fmla="*/ 863 h 863"/>
                <a:gd name="T26" fmla="*/ 210 w 662"/>
                <a:gd name="T27" fmla="*/ 851 h 863"/>
                <a:gd name="T28" fmla="*/ 210 w 662"/>
                <a:gd name="T29" fmla="*/ 851 h 863"/>
                <a:gd name="T30" fmla="*/ 186 w 662"/>
                <a:gd name="T31" fmla="*/ 323 h 863"/>
                <a:gd name="T32" fmla="*/ 186 w 662"/>
                <a:gd name="T33" fmla="*/ 323 h 863"/>
                <a:gd name="T34" fmla="*/ 338 w 662"/>
                <a:gd name="T35" fmla="*/ 125 h 863"/>
                <a:gd name="T36" fmla="*/ 500 w 662"/>
                <a:gd name="T37" fmla="*/ 323 h 863"/>
                <a:gd name="T38" fmla="*/ 345 w 662"/>
                <a:gd name="T39" fmla="*/ 495 h 863"/>
                <a:gd name="T40" fmla="*/ 186 w 662"/>
                <a:gd name="T41" fmla="*/ 323 h 8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62" h="863">
                  <a:moveTo>
                    <a:pt x="210" y="851"/>
                  </a:moveTo>
                  <a:lnTo>
                    <a:pt x="210" y="851"/>
                  </a:lnTo>
                  <a:cubicBezTo>
                    <a:pt x="198" y="763"/>
                    <a:pt x="198" y="664"/>
                    <a:pt x="198" y="632"/>
                  </a:cubicBezTo>
                  <a:lnTo>
                    <a:pt x="198" y="564"/>
                  </a:lnTo>
                  <a:cubicBezTo>
                    <a:pt x="242" y="589"/>
                    <a:pt x="288" y="621"/>
                    <a:pt x="385" y="621"/>
                  </a:cubicBezTo>
                  <a:cubicBezTo>
                    <a:pt x="550" y="621"/>
                    <a:pt x="662" y="495"/>
                    <a:pt x="662" y="322"/>
                  </a:cubicBezTo>
                  <a:cubicBezTo>
                    <a:pt x="662" y="134"/>
                    <a:pt x="546" y="0"/>
                    <a:pt x="378" y="0"/>
                  </a:cubicBezTo>
                  <a:cubicBezTo>
                    <a:pt x="261" y="0"/>
                    <a:pt x="213" y="56"/>
                    <a:pt x="174" y="98"/>
                  </a:cubicBezTo>
                  <a:cubicBezTo>
                    <a:pt x="166" y="67"/>
                    <a:pt x="162" y="41"/>
                    <a:pt x="153" y="15"/>
                  </a:cubicBezTo>
                  <a:lnTo>
                    <a:pt x="0" y="26"/>
                  </a:lnTo>
                  <a:cubicBezTo>
                    <a:pt x="19" y="127"/>
                    <a:pt x="36" y="220"/>
                    <a:pt x="36" y="323"/>
                  </a:cubicBezTo>
                  <a:lnTo>
                    <a:pt x="36" y="564"/>
                  </a:lnTo>
                  <a:cubicBezTo>
                    <a:pt x="36" y="648"/>
                    <a:pt x="18" y="808"/>
                    <a:pt x="12" y="863"/>
                  </a:cubicBezTo>
                  <a:lnTo>
                    <a:pt x="210" y="851"/>
                  </a:lnTo>
                  <a:lnTo>
                    <a:pt x="210" y="851"/>
                  </a:lnTo>
                  <a:close/>
                  <a:moveTo>
                    <a:pt x="186" y="323"/>
                  </a:moveTo>
                  <a:lnTo>
                    <a:pt x="186" y="323"/>
                  </a:lnTo>
                  <a:cubicBezTo>
                    <a:pt x="186" y="206"/>
                    <a:pt x="236" y="125"/>
                    <a:pt x="338" y="125"/>
                  </a:cubicBezTo>
                  <a:cubicBezTo>
                    <a:pt x="433" y="125"/>
                    <a:pt x="500" y="207"/>
                    <a:pt x="500" y="323"/>
                  </a:cubicBezTo>
                  <a:cubicBezTo>
                    <a:pt x="500" y="426"/>
                    <a:pt x="448" y="495"/>
                    <a:pt x="345" y="495"/>
                  </a:cubicBezTo>
                  <a:cubicBezTo>
                    <a:pt x="244" y="495"/>
                    <a:pt x="186" y="437"/>
                    <a:pt x="186" y="32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algn="l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i="0">
                <a:solidFill>
                  <a:srgbClr val="1F497D"/>
                </a:solidFill>
                <a:latin typeface="Calibri"/>
                <a:cs typeface="Arial" pitchFamily="34" charset="0"/>
              </a:endParaRPr>
            </a:p>
          </p:txBody>
        </p:sp>
        <p:sp>
          <p:nvSpPr>
            <p:cNvPr id="37" name="Freeform 17"/>
            <p:cNvSpPr>
              <a:spLocks noChangeAspect="1"/>
            </p:cNvSpPr>
            <p:nvPr/>
          </p:nvSpPr>
          <p:spPr bwMode="auto">
            <a:xfrm>
              <a:off x="2775" y="2759"/>
              <a:ext cx="393" cy="569"/>
            </a:xfrm>
            <a:custGeom>
              <a:avLst/>
              <a:gdLst>
                <a:gd name="T0" fmla="*/ 364 w 440"/>
                <a:gd name="T1" fmla="*/ 126 h 621"/>
                <a:gd name="T2" fmla="*/ 364 w 440"/>
                <a:gd name="T3" fmla="*/ 126 h 621"/>
                <a:gd name="T4" fmla="*/ 270 w 440"/>
                <a:gd name="T5" fmla="*/ 114 h 621"/>
                <a:gd name="T6" fmla="*/ 162 w 440"/>
                <a:gd name="T7" fmla="*/ 160 h 621"/>
                <a:gd name="T8" fmla="*/ 289 w 440"/>
                <a:gd name="T9" fmla="*/ 260 h 621"/>
                <a:gd name="T10" fmla="*/ 440 w 440"/>
                <a:gd name="T11" fmla="*/ 443 h 621"/>
                <a:gd name="T12" fmla="*/ 186 w 440"/>
                <a:gd name="T13" fmla="*/ 621 h 621"/>
                <a:gd name="T14" fmla="*/ 11 w 440"/>
                <a:gd name="T15" fmla="*/ 594 h 621"/>
                <a:gd name="T16" fmla="*/ 11 w 440"/>
                <a:gd name="T17" fmla="*/ 469 h 621"/>
                <a:gd name="T18" fmla="*/ 192 w 440"/>
                <a:gd name="T19" fmla="*/ 506 h 621"/>
                <a:gd name="T20" fmla="*/ 278 w 440"/>
                <a:gd name="T21" fmla="*/ 448 h 621"/>
                <a:gd name="T22" fmla="*/ 152 w 440"/>
                <a:gd name="T23" fmla="*/ 349 h 621"/>
                <a:gd name="T24" fmla="*/ 0 w 440"/>
                <a:gd name="T25" fmla="*/ 160 h 621"/>
                <a:gd name="T26" fmla="*/ 242 w 440"/>
                <a:gd name="T27" fmla="*/ 0 h 621"/>
                <a:gd name="T28" fmla="*/ 387 w 440"/>
                <a:gd name="T29" fmla="*/ 12 h 621"/>
                <a:gd name="T30" fmla="*/ 364 w 440"/>
                <a:gd name="T31" fmla="*/ 126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40" h="621">
                  <a:moveTo>
                    <a:pt x="364" y="126"/>
                  </a:moveTo>
                  <a:lnTo>
                    <a:pt x="364" y="126"/>
                  </a:lnTo>
                  <a:cubicBezTo>
                    <a:pt x="328" y="120"/>
                    <a:pt x="306" y="114"/>
                    <a:pt x="270" y="114"/>
                  </a:cubicBezTo>
                  <a:cubicBezTo>
                    <a:pt x="206" y="114"/>
                    <a:pt x="162" y="129"/>
                    <a:pt x="162" y="160"/>
                  </a:cubicBezTo>
                  <a:cubicBezTo>
                    <a:pt x="162" y="195"/>
                    <a:pt x="222" y="224"/>
                    <a:pt x="289" y="260"/>
                  </a:cubicBezTo>
                  <a:cubicBezTo>
                    <a:pt x="353" y="294"/>
                    <a:pt x="440" y="340"/>
                    <a:pt x="440" y="443"/>
                  </a:cubicBezTo>
                  <a:cubicBezTo>
                    <a:pt x="440" y="557"/>
                    <a:pt x="339" y="621"/>
                    <a:pt x="186" y="621"/>
                  </a:cubicBezTo>
                  <a:cubicBezTo>
                    <a:pt x="116" y="621"/>
                    <a:pt x="68" y="607"/>
                    <a:pt x="11" y="594"/>
                  </a:cubicBezTo>
                  <a:lnTo>
                    <a:pt x="11" y="469"/>
                  </a:lnTo>
                  <a:cubicBezTo>
                    <a:pt x="55" y="482"/>
                    <a:pt x="127" y="506"/>
                    <a:pt x="192" y="506"/>
                  </a:cubicBezTo>
                  <a:cubicBezTo>
                    <a:pt x="235" y="506"/>
                    <a:pt x="278" y="487"/>
                    <a:pt x="278" y="448"/>
                  </a:cubicBezTo>
                  <a:cubicBezTo>
                    <a:pt x="278" y="412"/>
                    <a:pt x="227" y="391"/>
                    <a:pt x="152" y="349"/>
                  </a:cubicBezTo>
                  <a:cubicBezTo>
                    <a:pt x="85" y="316"/>
                    <a:pt x="0" y="247"/>
                    <a:pt x="0" y="160"/>
                  </a:cubicBezTo>
                  <a:cubicBezTo>
                    <a:pt x="0" y="57"/>
                    <a:pt x="103" y="0"/>
                    <a:pt x="242" y="0"/>
                  </a:cubicBezTo>
                  <a:cubicBezTo>
                    <a:pt x="288" y="0"/>
                    <a:pt x="342" y="6"/>
                    <a:pt x="387" y="12"/>
                  </a:cubicBezTo>
                  <a:lnTo>
                    <a:pt x="364" y="12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algn="l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i="0">
                <a:solidFill>
                  <a:srgbClr val="1F497D"/>
                </a:solidFill>
                <a:latin typeface="Calibri"/>
                <a:cs typeface="Arial" pitchFamily="34" charset="0"/>
              </a:endParaRPr>
            </a:p>
          </p:txBody>
        </p:sp>
      </p:grpSp>
      <p:pic>
        <p:nvPicPr>
          <p:cNvPr id="38" name="Picture 2" descr="Ipsos Public Affairs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4663" y="377825"/>
            <a:ext cx="4725987" cy="53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" name="Titel 1"/>
          <p:cNvSpPr>
            <a:spLocks noGrp="1"/>
          </p:cNvSpPr>
          <p:nvPr>
            <p:ph type="ctrTitle"/>
          </p:nvPr>
        </p:nvSpPr>
        <p:spPr>
          <a:xfrm>
            <a:off x="824400" y="1598293"/>
            <a:ext cx="8176725" cy="997196"/>
          </a:xfrm>
          <a:prstGeom prst="rect">
            <a:avLst/>
          </a:prstGeom>
        </p:spPr>
        <p:txBody>
          <a:bodyPr wrap="square" lIns="0" tIns="0" rIns="0" bIns="0" anchor="b" anchorCtr="0">
            <a:spAutoFit/>
          </a:bodyPr>
          <a:lstStyle>
            <a:lvl1pPr algn="l">
              <a:lnSpc>
                <a:spcPct val="90000"/>
              </a:lnSpc>
              <a:defRPr sz="3600" b="1"/>
            </a:lvl1pPr>
          </a:lstStyle>
          <a:p>
            <a:r>
              <a:rPr lang="en-US" noProof="0" smtClean="0"/>
              <a:t>Click to edit Master title style</a:t>
            </a:r>
            <a:endParaRPr lang="en-US" noProof="0"/>
          </a:p>
        </p:txBody>
      </p:sp>
      <p:sp>
        <p:nvSpPr>
          <p:cNvPr id="29" name="Untertitel 2"/>
          <p:cNvSpPr>
            <a:spLocks noGrp="1"/>
          </p:cNvSpPr>
          <p:nvPr>
            <p:ph type="subTitle" idx="1"/>
          </p:nvPr>
        </p:nvSpPr>
        <p:spPr>
          <a:xfrm>
            <a:off x="824400" y="2642400"/>
            <a:ext cx="8176725" cy="77559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lnSpc>
                <a:spcPct val="90000"/>
              </a:lnSpc>
              <a:spcBef>
                <a:spcPts val="1000"/>
              </a:spcBef>
              <a:buNone/>
              <a:defRPr sz="2800" b="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noProof="0" smtClean="0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and Contact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0" y="560388"/>
            <a:ext cx="9148763" cy="6300787"/>
            <a:chOff x="0" y="353"/>
            <a:chExt cx="5763" cy="3969"/>
          </a:xfrm>
        </p:grpSpPr>
        <p:sp>
          <p:nvSpPr>
            <p:cNvPr id="5" name="Freeform 3"/>
            <p:cNvSpPr>
              <a:spLocks/>
            </p:cNvSpPr>
            <p:nvPr/>
          </p:nvSpPr>
          <p:spPr bwMode="auto">
            <a:xfrm>
              <a:off x="0" y="353"/>
              <a:ext cx="5597" cy="2837"/>
            </a:xfrm>
            <a:custGeom>
              <a:avLst/>
              <a:gdLst>
                <a:gd name="T0" fmla="*/ 0 w 5597"/>
                <a:gd name="T1" fmla="*/ 2060 h 2837"/>
                <a:gd name="T2" fmla="*/ 3918 w 5597"/>
                <a:gd name="T3" fmla="*/ 0 h 2837"/>
                <a:gd name="T4" fmla="*/ 5597 w 5597"/>
                <a:gd name="T5" fmla="*/ 2837 h 28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597" h="2837">
                  <a:moveTo>
                    <a:pt x="0" y="2060"/>
                  </a:moveTo>
                  <a:lnTo>
                    <a:pt x="3918" y="0"/>
                  </a:lnTo>
                  <a:lnTo>
                    <a:pt x="5597" y="2837"/>
                  </a:lnTo>
                </a:path>
              </a:pathLst>
            </a:custGeom>
            <a:noFill/>
            <a:ln w="12700">
              <a:solidFill>
                <a:srgbClr val="FFFFFF">
                  <a:alpha val="29804"/>
                </a:srgbClr>
              </a:solidFill>
              <a:round/>
              <a:headEnd/>
              <a:tailEnd/>
            </a:ln>
            <a:effectLst/>
            <a:extLst>
              <a:ext uri="{909E8E84-426E-40DD-AFC4-6F175D3DCCD1}"/>
              <a:ext uri="{AF507438-7753-43E0-B8FC-AC1667EBCBE1}"/>
            </a:extLst>
          </p:spPr>
          <p:txBody>
            <a:bodyPr/>
            <a:lstStyle/>
            <a:p>
              <a:pPr algn="l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i="0">
                <a:solidFill>
                  <a:srgbClr val="1F497D"/>
                </a:solidFill>
                <a:latin typeface="Calibri"/>
                <a:cs typeface="Arial" pitchFamily="34" charset="0"/>
              </a:endParaRPr>
            </a:p>
          </p:txBody>
        </p:sp>
        <p:sp>
          <p:nvSpPr>
            <p:cNvPr id="6" name="Freeform 4"/>
            <p:cNvSpPr>
              <a:spLocks/>
            </p:cNvSpPr>
            <p:nvPr/>
          </p:nvSpPr>
          <p:spPr bwMode="auto">
            <a:xfrm>
              <a:off x="2274" y="3321"/>
              <a:ext cx="2887" cy="1001"/>
            </a:xfrm>
            <a:custGeom>
              <a:avLst/>
              <a:gdLst>
                <a:gd name="T0" fmla="*/ 1432 w 1432"/>
                <a:gd name="T1" fmla="*/ 496 h 496"/>
                <a:gd name="T2" fmla="*/ 716 w 1432"/>
                <a:gd name="T3" fmla="*/ 0 h 496"/>
                <a:gd name="T4" fmla="*/ 0 w 1432"/>
                <a:gd name="T5" fmla="*/ 496 h 496"/>
                <a:gd name="T6" fmla="*/ 1432 w 1432"/>
                <a:gd name="T7" fmla="*/ 496 h 4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32" h="496">
                  <a:moveTo>
                    <a:pt x="1432" y="496"/>
                  </a:moveTo>
                  <a:cubicBezTo>
                    <a:pt x="1323" y="207"/>
                    <a:pt x="1044" y="0"/>
                    <a:pt x="716" y="0"/>
                  </a:cubicBezTo>
                  <a:cubicBezTo>
                    <a:pt x="388" y="0"/>
                    <a:pt x="109" y="207"/>
                    <a:pt x="0" y="496"/>
                  </a:cubicBezTo>
                  <a:lnTo>
                    <a:pt x="1432" y="49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algn="l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i="0">
                <a:solidFill>
                  <a:srgbClr val="1F497D"/>
                </a:solidFill>
                <a:latin typeface="Calibri"/>
                <a:cs typeface="Arial" pitchFamily="34" charset="0"/>
              </a:endParaRPr>
            </a:p>
          </p:txBody>
        </p:sp>
        <p:sp>
          <p:nvSpPr>
            <p:cNvPr id="9" name="Freeform 5"/>
            <p:cNvSpPr>
              <a:spLocks/>
            </p:cNvSpPr>
            <p:nvPr/>
          </p:nvSpPr>
          <p:spPr bwMode="auto">
            <a:xfrm>
              <a:off x="5384" y="3121"/>
              <a:ext cx="379" cy="862"/>
            </a:xfrm>
            <a:custGeom>
              <a:avLst/>
              <a:gdLst>
                <a:gd name="T0" fmla="*/ 184 w 184"/>
                <a:gd name="T1" fmla="*/ 0 h 420"/>
                <a:gd name="T2" fmla="*/ 0 w 184"/>
                <a:gd name="T3" fmla="*/ 210 h 420"/>
                <a:gd name="T4" fmla="*/ 184 w 184"/>
                <a:gd name="T5" fmla="*/ 420 h 420"/>
                <a:gd name="T6" fmla="*/ 184 w 184"/>
                <a:gd name="T7" fmla="*/ 0 h 4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4" h="420">
                  <a:moveTo>
                    <a:pt x="184" y="0"/>
                  </a:moveTo>
                  <a:cubicBezTo>
                    <a:pt x="80" y="14"/>
                    <a:pt x="0" y="103"/>
                    <a:pt x="0" y="210"/>
                  </a:cubicBezTo>
                  <a:cubicBezTo>
                    <a:pt x="0" y="318"/>
                    <a:pt x="80" y="407"/>
                    <a:pt x="184" y="420"/>
                  </a:cubicBezTo>
                  <a:lnTo>
                    <a:pt x="184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algn="l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i="0">
                <a:solidFill>
                  <a:srgbClr val="1F497D"/>
                </a:solidFill>
                <a:latin typeface="Calibri"/>
                <a:cs typeface="Arial" pitchFamily="34" charset="0"/>
              </a:endParaRPr>
            </a:p>
          </p:txBody>
        </p:sp>
      </p:grpSp>
      <p:grpSp>
        <p:nvGrpSpPr>
          <p:cNvPr id="3" name="Group 18"/>
          <p:cNvGrpSpPr>
            <a:grpSpLocks noChangeAspect="1"/>
          </p:cNvGrpSpPr>
          <p:nvPr/>
        </p:nvGrpSpPr>
        <p:grpSpPr bwMode="auto">
          <a:xfrm>
            <a:off x="150813" y="150813"/>
            <a:ext cx="522287" cy="468312"/>
            <a:chOff x="1352" y="681"/>
            <a:chExt cx="3519" cy="3153"/>
          </a:xfrm>
        </p:grpSpPr>
        <p:sp>
          <p:nvSpPr>
            <p:cNvPr id="11" name="Freeform 19"/>
            <p:cNvSpPr>
              <a:spLocks noChangeAspect="1"/>
            </p:cNvSpPr>
            <p:nvPr/>
          </p:nvSpPr>
          <p:spPr bwMode="auto">
            <a:xfrm>
              <a:off x="1352" y="681"/>
              <a:ext cx="3519" cy="3153"/>
            </a:xfrm>
            <a:custGeom>
              <a:avLst/>
              <a:gdLst>
                <a:gd name="T0" fmla="*/ 0 w 3862"/>
                <a:gd name="T1" fmla="*/ 3449 h 3449"/>
                <a:gd name="T2" fmla="*/ 0 w 3862"/>
                <a:gd name="T3" fmla="*/ 3449 h 3449"/>
                <a:gd name="T4" fmla="*/ 0 w 3862"/>
                <a:gd name="T5" fmla="*/ 0 h 3449"/>
                <a:gd name="T6" fmla="*/ 3696 w 3862"/>
                <a:gd name="T7" fmla="*/ 0 h 3449"/>
                <a:gd name="T8" fmla="*/ 3327 w 3862"/>
                <a:gd name="T9" fmla="*/ 3449 h 3449"/>
                <a:gd name="T10" fmla="*/ 0 w 3862"/>
                <a:gd name="T11" fmla="*/ 3449 h 3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62" h="3449">
                  <a:moveTo>
                    <a:pt x="0" y="3449"/>
                  </a:moveTo>
                  <a:lnTo>
                    <a:pt x="0" y="3449"/>
                  </a:lnTo>
                  <a:lnTo>
                    <a:pt x="0" y="0"/>
                  </a:lnTo>
                  <a:lnTo>
                    <a:pt x="3696" y="0"/>
                  </a:lnTo>
                  <a:cubicBezTo>
                    <a:pt x="3862" y="1150"/>
                    <a:pt x="3797" y="2241"/>
                    <a:pt x="3327" y="3449"/>
                  </a:cubicBezTo>
                  <a:lnTo>
                    <a:pt x="0" y="3449"/>
                  </a:lnTo>
                  <a:close/>
                </a:path>
              </a:pathLst>
            </a:custGeom>
            <a:solidFill>
              <a:srgbClr val="009D9C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algn="l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i="0">
                <a:solidFill>
                  <a:srgbClr val="1F497D"/>
                </a:solidFill>
                <a:latin typeface="Calibri"/>
                <a:cs typeface="Arial" pitchFamily="34" charset="0"/>
              </a:endParaRPr>
            </a:p>
          </p:txBody>
        </p:sp>
        <p:sp>
          <p:nvSpPr>
            <p:cNvPr id="12" name="Freeform 20"/>
            <p:cNvSpPr>
              <a:spLocks noChangeAspect="1"/>
            </p:cNvSpPr>
            <p:nvPr/>
          </p:nvSpPr>
          <p:spPr bwMode="auto">
            <a:xfrm>
              <a:off x="2710" y="1846"/>
              <a:ext cx="75" cy="53"/>
            </a:xfrm>
            <a:custGeom>
              <a:avLst/>
              <a:gdLst>
                <a:gd name="T0" fmla="*/ 16 w 81"/>
                <a:gd name="T1" fmla="*/ 40 h 66"/>
                <a:gd name="T2" fmla="*/ 16 w 81"/>
                <a:gd name="T3" fmla="*/ 40 h 66"/>
                <a:gd name="T4" fmla="*/ 0 w 81"/>
                <a:gd name="T5" fmla="*/ 54 h 66"/>
                <a:gd name="T6" fmla="*/ 79 w 81"/>
                <a:gd name="T7" fmla="*/ 22 h 66"/>
                <a:gd name="T8" fmla="*/ 81 w 81"/>
                <a:gd name="T9" fmla="*/ 0 h 66"/>
                <a:gd name="T10" fmla="*/ 16 w 81"/>
                <a:gd name="T11" fmla="*/ 4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1" h="66">
                  <a:moveTo>
                    <a:pt x="16" y="40"/>
                  </a:moveTo>
                  <a:lnTo>
                    <a:pt x="16" y="40"/>
                  </a:lnTo>
                  <a:lnTo>
                    <a:pt x="0" y="54"/>
                  </a:lnTo>
                  <a:cubicBezTo>
                    <a:pt x="35" y="66"/>
                    <a:pt x="72" y="42"/>
                    <a:pt x="79" y="22"/>
                  </a:cubicBezTo>
                  <a:lnTo>
                    <a:pt x="81" y="0"/>
                  </a:lnTo>
                  <a:cubicBezTo>
                    <a:pt x="54" y="6"/>
                    <a:pt x="27" y="19"/>
                    <a:pt x="16" y="40"/>
                  </a:cubicBez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algn="l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i="0">
                <a:solidFill>
                  <a:srgbClr val="1F497D"/>
                </a:solidFill>
                <a:latin typeface="Calibri"/>
                <a:cs typeface="Arial" pitchFamily="34" charset="0"/>
              </a:endParaRPr>
            </a:p>
          </p:txBody>
        </p:sp>
        <p:sp>
          <p:nvSpPr>
            <p:cNvPr id="13" name="Freeform 21"/>
            <p:cNvSpPr>
              <a:spLocks noChangeAspect="1"/>
            </p:cNvSpPr>
            <p:nvPr/>
          </p:nvSpPr>
          <p:spPr bwMode="auto">
            <a:xfrm>
              <a:off x="2871" y="1974"/>
              <a:ext cx="64" cy="53"/>
            </a:xfrm>
            <a:custGeom>
              <a:avLst/>
              <a:gdLst>
                <a:gd name="T0" fmla="*/ 27 w 81"/>
                <a:gd name="T1" fmla="*/ 1 h 63"/>
                <a:gd name="T2" fmla="*/ 27 w 81"/>
                <a:gd name="T3" fmla="*/ 1 h 63"/>
                <a:gd name="T4" fmla="*/ 0 w 81"/>
                <a:gd name="T5" fmla="*/ 0 h 63"/>
                <a:gd name="T6" fmla="*/ 33 w 81"/>
                <a:gd name="T7" fmla="*/ 58 h 63"/>
                <a:gd name="T8" fmla="*/ 53 w 81"/>
                <a:gd name="T9" fmla="*/ 63 h 63"/>
                <a:gd name="T10" fmla="*/ 27 w 81"/>
                <a:gd name="T11" fmla="*/ 1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1" h="63">
                  <a:moveTo>
                    <a:pt x="27" y="1"/>
                  </a:moveTo>
                  <a:lnTo>
                    <a:pt x="27" y="1"/>
                  </a:lnTo>
                  <a:lnTo>
                    <a:pt x="0" y="0"/>
                  </a:lnTo>
                  <a:cubicBezTo>
                    <a:pt x="0" y="24"/>
                    <a:pt x="8" y="43"/>
                    <a:pt x="33" y="58"/>
                  </a:cubicBezTo>
                  <a:lnTo>
                    <a:pt x="53" y="63"/>
                  </a:lnTo>
                  <a:cubicBezTo>
                    <a:pt x="81" y="39"/>
                    <a:pt x="44" y="15"/>
                    <a:pt x="27" y="1"/>
                  </a:cubicBez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algn="l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i="0">
                <a:solidFill>
                  <a:srgbClr val="1F497D"/>
                </a:solidFill>
                <a:latin typeface="Calibri"/>
                <a:cs typeface="Arial" pitchFamily="34" charset="0"/>
              </a:endParaRPr>
            </a:p>
          </p:txBody>
        </p:sp>
        <p:sp>
          <p:nvSpPr>
            <p:cNvPr id="14" name="Freeform 22"/>
            <p:cNvSpPr>
              <a:spLocks noChangeAspect="1"/>
            </p:cNvSpPr>
            <p:nvPr/>
          </p:nvSpPr>
          <p:spPr bwMode="auto">
            <a:xfrm>
              <a:off x="2625" y="1408"/>
              <a:ext cx="86" cy="86"/>
            </a:xfrm>
            <a:custGeom>
              <a:avLst/>
              <a:gdLst>
                <a:gd name="T0" fmla="*/ 20 w 96"/>
                <a:gd name="T1" fmla="*/ 50 h 79"/>
                <a:gd name="T2" fmla="*/ 20 w 96"/>
                <a:gd name="T3" fmla="*/ 50 h 79"/>
                <a:gd name="T4" fmla="*/ 0 w 96"/>
                <a:gd name="T5" fmla="*/ 64 h 79"/>
                <a:gd name="T6" fmla="*/ 89 w 96"/>
                <a:gd name="T7" fmla="*/ 27 h 79"/>
                <a:gd name="T8" fmla="*/ 96 w 96"/>
                <a:gd name="T9" fmla="*/ 0 h 79"/>
                <a:gd name="T10" fmla="*/ 20 w 96"/>
                <a:gd name="T11" fmla="*/ 5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6" h="79">
                  <a:moveTo>
                    <a:pt x="20" y="50"/>
                  </a:moveTo>
                  <a:lnTo>
                    <a:pt x="20" y="50"/>
                  </a:lnTo>
                  <a:lnTo>
                    <a:pt x="0" y="64"/>
                  </a:lnTo>
                  <a:cubicBezTo>
                    <a:pt x="41" y="79"/>
                    <a:pt x="75" y="57"/>
                    <a:pt x="89" y="27"/>
                  </a:cubicBezTo>
                  <a:lnTo>
                    <a:pt x="96" y="0"/>
                  </a:lnTo>
                  <a:cubicBezTo>
                    <a:pt x="63" y="8"/>
                    <a:pt x="38" y="8"/>
                    <a:pt x="20" y="50"/>
                  </a:cubicBez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algn="l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i="0">
                <a:solidFill>
                  <a:srgbClr val="1F497D"/>
                </a:solidFill>
                <a:latin typeface="Calibri"/>
                <a:cs typeface="Arial" pitchFamily="34" charset="0"/>
              </a:endParaRPr>
            </a:p>
          </p:txBody>
        </p:sp>
        <p:sp>
          <p:nvSpPr>
            <p:cNvPr id="15" name="Freeform 23"/>
            <p:cNvSpPr>
              <a:spLocks noChangeAspect="1"/>
            </p:cNvSpPr>
            <p:nvPr/>
          </p:nvSpPr>
          <p:spPr bwMode="auto">
            <a:xfrm>
              <a:off x="2571" y="1568"/>
              <a:ext cx="75" cy="75"/>
            </a:xfrm>
            <a:custGeom>
              <a:avLst/>
              <a:gdLst>
                <a:gd name="T0" fmla="*/ 77 w 77"/>
                <a:gd name="T1" fmla="*/ 22 h 77"/>
                <a:gd name="T2" fmla="*/ 77 w 77"/>
                <a:gd name="T3" fmla="*/ 22 h 77"/>
                <a:gd name="T4" fmla="*/ 71 w 77"/>
                <a:gd name="T5" fmla="*/ 0 h 77"/>
                <a:gd name="T6" fmla="*/ 0 w 77"/>
                <a:gd name="T7" fmla="*/ 44 h 77"/>
                <a:gd name="T8" fmla="*/ 0 w 77"/>
                <a:gd name="T9" fmla="*/ 62 h 77"/>
                <a:gd name="T10" fmla="*/ 77 w 77"/>
                <a:gd name="T11" fmla="*/ 22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7" h="77">
                  <a:moveTo>
                    <a:pt x="77" y="22"/>
                  </a:moveTo>
                  <a:lnTo>
                    <a:pt x="77" y="22"/>
                  </a:lnTo>
                  <a:lnTo>
                    <a:pt x="71" y="0"/>
                  </a:lnTo>
                  <a:cubicBezTo>
                    <a:pt x="38" y="7"/>
                    <a:pt x="14" y="19"/>
                    <a:pt x="0" y="44"/>
                  </a:cubicBezTo>
                  <a:lnTo>
                    <a:pt x="0" y="62"/>
                  </a:lnTo>
                  <a:cubicBezTo>
                    <a:pt x="42" y="77"/>
                    <a:pt x="64" y="40"/>
                    <a:pt x="77" y="22"/>
                  </a:cubicBez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algn="l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i="0">
                <a:solidFill>
                  <a:srgbClr val="1F497D"/>
                </a:solidFill>
                <a:latin typeface="Calibri"/>
                <a:cs typeface="Arial" pitchFamily="34" charset="0"/>
              </a:endParaRPr>
            </a:p>
          </p:txBody>
        </p:sp>
        <p:sp>
          <p:nvSpPr>
            <p:cNvPr id="16" name="Freeform 24"/>
            <p:cNvSpPr>
              <a:spLocks noChangeAspect="1"/>
            </p:cNvSpPr>
            <p:nvPr/>
          </p:nvSpPr>
          <p:spPr bwMode="auto">
            <a:xfrm>
              <a:off x="2550" y="1728"/>
              <a:ext cx="86" cy="64"/>
            </a:xfrm>
            <a:custGeom>
              <a:avLst/>
              <a:gdLst>
                <a:gd name="T0" fmla="*/ 0 w 90"/>
                <a:gd name="T1" fmla="*/ 52 h 74"/>
                <a:gd name="T2" fmla="*/ 0 w 90"/>
                <a:gd name="T3" fmla="*/ 52 h 74"/>
                <a:gd name="T4" fmla="*/ 14 w 90"/>
                <a:gd name="T5" fmla="*/ 60 h 74"/>
                <a:gd name="T6" fmla="*/ 73 w 90"/>
                <a:gd name="T7" fmla="*/ 23 h 74"/>
                <a:gd name="T8" fmla="*/ 90 w 90"/>
                <a:gd name="T9" fmla="*/ 8 h 74"/>
                <a:gd name="T10" fmla="*/ 0 w 90"/>
                <a:gd name="T11" fmla="*/ 52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0" h="74">
                  <a:moveTo>
                    <a:pt x="0" y="52"/>
                  </a:moveTo>
                  <a:lnTo>
                    <a:pt x="0" y="52"/>
                  </a:lnTo>
                  <a:lnTo>
                    <a:pt x="14" y="60"/>
                  </a:lnTo>
                  <a:cubicBezTo>
                    <a:pt x="59" y="74"/>
                    <a:pt x="62" y="38"/>
                    <a:pt x="73" y="23"/>
                  </a:cubicBezTo>
                  <a:lnTo>
                    <a:pt x="90" y="8"/>
                  </a:lnTo>
                  <a:cubicBezTo>
                    <a:pt x="48" y="0"/>
                    <a:pt x="11" y="31"/>
                    <a:pt x="0" y="52"/>
                  </a:cubicBez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algn="l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i="0">
                <a:solidFill>
                  <a:srgbClr val="1F497D"/>
                </a:solidFill>
                <a:latin typeface="Calibri"/>
                <a:cs typeface="Arial" pitchFamily="34" charset="0"/>
              </a:endParaRPr>
            </a:p>
          </p:txBody>
        </p:sp>
        <p:sp>
          <p:nvSpPr>
            <p:cNvPr id="17" name="Freeform 25"/>
            <p:cNvSpPr>
              <a:spLocks noChangeAspect="1"/>
            </p:cNvSpPr>
            <p:nvPr/>
          </p:nvSpPr>
          <p:spPr bwMode="auto">
            <a:xfrm>
              <a:off x="2775" y="1173"/>
              <a:ext cx="86" cy="75"/>
            </a:xfrm>
            <a:custGeom>
              <a:avLst/>
              <a:gdLst>
                <a:gd name="T0" fmla="*/ 16 w 88"/>
                <a:gd name="T1" fmla="*/ 4 h 72"/>
                <a:gd name="T2" fmla="*/ 16 w 88"/>
                <a:gd name="T3" fmla="*/ 4 h 72"/>
                <a:gd name="T4" fmla="*/ 0 w 88"/>
                <a:gd name="T5" fmla="*/ 12 h 72"/>
                <a:gd name="T6" fmla="*/ 86 w 88"/>
                <a:gd name="T7" fmla="*/ 49 h 72"/>
                <a:gd name="T8" fmla="*/ 88 w 88"/>
                <a:gd name="T9" fmla="*/ 22 h 72"/>
                <a:gd name="T10" fmla="*/ 16 w 88"/>
                <a:gd name="T11" fmla="*/ 4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8" h="72">
                  <a:moveTo>
                    <a:pt x="16" y="4"/>
                  </a:moveTo>
                  <a:lnTo>
                    <a:pt x="16" y="4"/>
                  </a:lnTo>
                  <a:lnTo>
                    <a:pt x="0" y="12"/>
                  </a:lnTo>
                  <a:cubicBezTo>
                    <a:pt x="4" y="40"/>
                    <a:pt x="70" y="72"/>
                    <a:pt x="86" y="49"/>
                  </a:cubicBezTo>
                  <a:lnTo>
                    <a:pt x="88" y="22"/>
                  </a:lnTo>
                  <a:cubicBezTo>
                    <a:pt x="67" y="8"/>
                    <a:pt x="45" y="0"/>
                    <a:pt x="16" y="4"/>
                  </a:cubicBez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algn="l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i="0">
                <a:solidFill>
                  <a:srgbClr val="1F497D"/>
                </a:solidFill>
                <a:latin typeface="Calibri"/>
                <a:cs typeface="Arial" pitchFamily="34" charset="0"/>
              </a:endParaRPr>
            </a:p>
          </p:txBody>
        </p:sp>
        <p:sp>
          <p:nvSpPr>
            <p:cNvPr id="18" name="Freeform 26"/>
            <p:cNvSpPr>
              <a:spLocks noChangeAspect="1"/>
            </p:cNvSpPr>
            <p:nvPr/>
          </p:nvSpPr>
          <p:spPr bwMode="auto">
            <a:xfrm>
              <a:off x="2956" y="1109"/>
              <a:ext cx="75" cy="86"/>
            </a:xfrm>
            <a:custGeom>
              <a:avLst/>
              <a:gdLst>
                <a:gd name="T0" fmla="*/ 46 w 86"/>
                <a:gd name="T1" fmla="*/ 7 h 92"/>
                <a:gd name="T2" fmla="*/ 46 w 86"/>
                <a:gd name="T3" fmla="*/ 7 h 92"/>
                <a:gd name="T4" fmla="*/ 21 w 86"/>
                <a:gd name="T5" fmla="*/ 0 h 92"/>
                <a:gd name="T6" fmla="*/ 14 w 86"/>
                <a:gd name="T7" fmla="*/ 66 h 92"/>
                <a:gd name="T8" fmla="*/ 27 w 86"/>
                <a:gd name="T9" fmla="*/ 92 h 92"/>
                <a:gd name="T10" fmla="*/ 46 w 86"/>
                <a:gd name="T11" fmla="*/ 7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6" h="92">
                  <a:moveTo>
                    <a:pt x="46" y="7"/>
                  </a:moveTo>
                  <a:lnTo>
                    <a:pt x="46" y="7"/>
                  </a:lnTo>
                  <a:lnTo>
                    <a:pt x="21" y="0"/>
                  </a:lnTo>
                  <a:cubicBezTo>
                    <a:pt x="7" y="19"/>
                    <a:pt x="0" y="33"/>
                    <a:pt x="14" y="66"/>
                  </a:cubicBezTo>
                  <a:lnTo>
                    <a:pt x="27" y="92"/>
                  </a:lnTo>
                  <a:cubicBezTo>
                    <a:pt x="57" y="63"/>
                    <a:pt x="86" y="36"/>
                    <a:pt x="46" y="7"/>
                  </a:cubicBez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algn="l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i="0">
                <a:solidFill>
                  <a:srgbClr val="1F497D"/>
                </a:solidFill>
                <a:latin typeface="Calibri"/>
                <a:cs typeface="Arial" pitchFamily="34" charset="0"/>
              </a:endParaRPr>
            </a:p>
          </p:txBody>
        </p:sp>
        <p:sp>
          <p:nvSpPr>
            <p:cNvPr id="19" name="Freeform 27"/>
            <p:cNvSpPr>
              <a:spLocks noChangeAspect="1" noEditPoints="1"/>
            </p:cNvSpPr>
            <p:nvPr/>
          </p:nvSpPr>
          <p:spPr bwMode="auto">
            <a:xfrm>
              <a:off x="3149" y="927"/>
              <a:ext cx="663" cy="1678"/>
            </a:xfrm>
            <a:custGeom>
              <a:avLst/>
              <a:gdLst>
                <a:gd name="T0" fmla="*/ 451 w 724"/>
                <a:gd name="T1" fmla="*/ 808 h 1845"/>
                <a:gd name="T2" fmla="*/ 451 w 724"/>
                <a:gd name="T3" fmla="*/ 808 h 1845"/>
                <a:gd name="T4" fmla="*/ 326 w 724"/>
                <a:gd name="T5" fmla="*/ 776 h 1845"/>
                <a:gd name="T6" fmla="*/ 477 w 724"/>
                <a:gd name="T7" fmla="*/ 746 h 1845"/>
                <a:gd name="T8" fmla="*/ 493 w 724"/>
                <a:gd name="T9" fmla="*/ 773 h 1845"/>
                <a:gd name="T10" fmla="*/ 451 w 724"/>
                <a:gd name="T11" fmla="*/ 808 h 1845"/>
                <a:gd name="T12" fmla="*/ 451 w 724"/>
                <a:gd name="T13" fmla="*/ 808 h 1845"/>
                <a:gd name="T14" fmla="*/ 639 w 724"/>
                <a:gd name="T15" fmla="*/ 841 h 1845"/>
                <a:gd name="T16" fmla="*/ 639 w 724"/>
                <a:gd name="T17" fmla="*/ 841 h 1845"/>
                <a:gd name="T18" fmla="*/ 601 w 724"/>
                <a:gd name="T19" fmla="*/ 701 h 1845"/>
                <a:gd name="T20" fmla="*/ 634 w 724"/>
                <a:gd name="T21" fmla="*/ 646 h 1845"/>
                <a:gd name="T22" fmla="*/ 627 w 724"/>
                <a:gd name="T23" fmla="*/ 477 h 1845"/>
                <a:gd name="T24" fmla="*/ 641 w 724"/>
                <a:gd name="T25" fmla="*/ 463 h 1845"/>
                <a:gd name="T26" fmla="*/ 627 w 724"/>
                <a:gd name="T27" fmla="*/ 414 h 1845"/>
                <a:gd name="T28" fmla="*/ 615 w 724"/>
                <a:gd name="T29" fmla="*/ 342 h 1845"/>
                <a:gd name="T30" fmla="*/ 590 w 724"/>
                <a:gd name="T31" fmla="*/ 286 h 1845"/>
                <a:gd name="T32" fmla="*/ 602 w 724"/>
                <a:gd name="T33" fmla="*/ 260 h 1845"/>
                <a:gd name="T34" fmla="*/ 560 w 724"/>
                <a:gd name="T35" fmla="*/ 236 h 1845"/>
                <a:gd name="T36" fmla="*/ 523 w 724"/>
                <a:gd name="T37" fmla="*/ 213 h 1845"/>
                <a:gd name="T38" fmla="*/ 514 w 724"/>
                <a:gd name="T39" fmla="*/ 180 h 1845"/>
                <a:gd name="T40" fmla="*/ 483 w 724"/>
                <a:gd name="T41" fmla="*/ 195 h 1845"/>
                <a:gd name="T42" fmla="*/ 476 w 724"/>
                <a:gd name="T43" fmla="*/ 154 h 1845"/>
                <a:gd name="T44" fmla="*/ 434 w 724"/>
                <a:gd name="T45" fmla="*/ 171 h 1845"/>
                <a:gd name="T46" fmla="*/ 411 w 724"/>
                <a:gd name="T47" fmla="*/ 119 h 1845"/>
                <a:gd name="T48" fmla="*/ 389 w 724"/>
                <a:gd name="T49" fmla="*/ 124 h 1845"/>
                <a:gd name="T50" fmla="*/ 356 w 724"/>
                <a:gd name="T51" fmla="*/ 150 h 1845"/>
                <a:gd name="T52" fmla="*/ 356 w 724"/>
                <a:gd name="T53" fmla="*/ 101 h 1845"/>
                <a:gd name="T54" fmla="*/ 341 w 724"/>
                <a:gd name="T55" fmla="*/ 93 h 1845"/>
                <a:gd name="T56" fmla="*/ 314 w 724"/>
                <a:gd name="T57" fmla="*/ 81 h 1845"/>
                <a:gd name="T58" fmla="*/ 276 w 724"/>
                <a:gd name="T59" fmla="*/ 97 h 1845"/>
                <a:gd name="T60" fmla="*/ 292 w 724"/>
                <a:gd name="T61" fmla="*/ 51 h 1845"/>
                <a:gd name="T62" fmla="*/ 244 w 724"/>
                <a:gd name="T63" fmla="*/ 106 h 1845"/>
                <a:gd name="T64" fmla="*/ 216 w 724"/>
                <a:gd name="T65" fmla="*/ 112 h 1845"/>
                <a:gd name="T66" fmla="*/ 266 w 724"/>
                <a:gd name="T67" fmla="*/ 43 h 1845"/>
                <a:gd name="T68" fmla="*/ 214 w 724"/>
                <a:gd name="T69" fmla="*/ 91 h 1845"/>
                <a:gd name="T70" fmla="*/ 173 w 724"/>
                <a:gd name="T71" fmla="*/ 98 h 1845"/>
                <a:gd name="T72" fmla="*/ 186 w 724"/>
                <a:gd name="T73" fmla="*/ 38 h 1845"/>
                <a:gd name="T74" fmla="*/ 173 w 724"/>
                <a:gd name="T75" fmla="*/ 69 h 1845"/>
                <a:gd name="T76" fmla="*/ 166 w 724"/>
                <a:gd name="T77" fmla="*/ 36 h 1845"/>
                <a:gd name="T78" fmla="*/ 142 w 724"/>
                <a:gd name="T79" fmla="*/ 114 h 1845"/>
                <a:gd name="T80" fmla="*/ 126 w 724"/>
                <a:gd name="T81" fmla="*/ 39 h 1845"/>
                <a:gd name="T82" fmla="*/ 80 w 724"/>
                <a:gd name="T83" fmla="*/ 112 h 1845"/>
                <a:gd name="T84" fmla="*/ 56 w 724"/>
                <a:gd name="T85" fmla="*/ 117 h 1845"/>
                <a:gd name="T86" fmla="*/ 37 w 724"/>
                <a:gd name="T87" fmla="*/ 43 h 1845"/>
                <a:gd name="T88" fmla="*/ 5 w 724"/>
                <a:gd name="T89" fmla="*/ 1808 h 1845"/>
                <a:gd name="T90" fmla="*/ 0 w 724"/>
                <a:gd name="T91" fmla="*/ 1840 h 1845"/>
                <a:gd name="T92" fmla="*/ 162 w 724"/>
                <a:gd name="T93" fmla="*/ 1823 h 1845"/>
                <a:gd name="T94" fmla="*/ 529 w 724"/>
                <a:gd name="T95" fmla="*/ 1842 h 1845"/>
                <a:gd name="T96" fmla="*/ 614 w 724"/>
                <a:gd name="T97" fmla="*/ 1829 h 1845"/>
                <a:gd name="T98" fmla="*/ 421 w 724"/>
                <a:gd name="T99" fmla="*/ 1778 h 1845"/>
                <a:gd name="T100" fmla="*/ 272 w 724"/>
                <a:gd name="T101" fmla="*/ 1664 h 1845"/>
                <a:gd name="T102" fmla="*/ 237 w 724"/>
                <a:gd name="T103" fmla="*/ 1566 h 1845"/>
                <a:gd name="T104" fmla="*/ 239 w 724"/>
                <a:gd name="T105" fmla="*/ 1432 h 1845"/>
                <a:gd name="T106" fmla="*/ 315 w 724"/>
                <a:gd name="T107" fmla="*/ 1404 h 1845"/>
                <a:gd name="T108" fmla="*/ 586 w 724"/>
                <a:gd name="T109" fmla="*/ 1387 h 1845"/>
                <a:gd name="T110" fmla="*/ 605 w 724"/>
                <a:gd name="T111" fmla="*/ 1286 h 1845"/>
                <a:gd name="T112" fmla="*/ 609 w 724"/>
                <a:gd name="T113" fmla="*/ 1223 h 1845"/>
                <a:gd name="T114" fmla="*/ 630 w 724"/>
                <a:gd name="T115" fmla="*/ 1174 h 1845"/>
                <a:gd name="T116" fmla="*/ 590 w 724"/>
                <a:gd name="T117" fmla="*/ 1133 h 1845"/>
                <a:gd name="T118" fmla="*/ 650 w 724"/>
                <a:gd name="T119" fmla="*/ 1082 h 1845"/>
                <a:gd name="T120" fmla="*/ 621 w 724"/>
                <a:gd name="T121" fmla="*/ 1018 h 1845"/>
                <a:gd name="T122" fmla="*/ 704 w 724"/>
                <a:gd name="T123" fmla="*/ 959 h 1845"/>
                <a:gd name="T124" fmla="*/ 639 w 724"/>
                <a:gd name="T125" fmla="*/ 841 h 18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24" h="1845">
                  <a:moveTo>
                    <a:pt x="451" y="808"/>
                  </a:moveTo>
                  <a:lnTo>
                    <a:pt x="451" y="808"/>
                  </a:lnTo>
                  <a:cubicBezTo>
                    <a:pt x="397" y="820"/>
                    <a:pt x="315" y="783"/>
                    <a:pt x="326" y="776"/>
                  </a:cubicBezTo>
                  <a:cubicBezTo>
                    <a:pt x="353" y="757"/>
                    <a:pt x="416" y="725"/>
                    <a:pt x="477" y="746"/>
                  </a:cubicBezTo>
                  <a:cubicBezTo>
                    <a:pt x="488" y="750"/>
                    <a:pt x="492" y="760"/>
                    <a:pt x="493" y="773"/>
                  </a:cubicBezTo>
                  <a:cubicBezTo>
                    <a:pt x="496" y="804"/>
                    <a:pt x="471" y="805"/>
                    <a:pt x="451" y="808"/>
                  </a:cubicBezTo>
                  <a:lnTo>
                    <a:pt x="451" y="808"/>
                  </a:lnTo>
                  <a:close/>
                  <a:moveTo>
                    <a:pt x="639" y="841"/>
                  </a:moveTo>
                  <a:lnTo>
                    <a:pt x="639" y="841"/>
                  </a:lnTo>
                  <a:cubicBezTo>
                    <a:pt x="610" y="803"/>
                    <a:pt x="557" y="751"/>
                    <a:pt x="601" y="701"/>
                  </a:cubicBezTo>
                  <a:cubicBezTo>
                    <a:pt x="624" y="684"/>
                    <a:pt x="631" y="670"/>
                    <a:pt x="634" y="646"/>
                  </a:cubicBezTo>
                  <a:cubicBezTo>
                    <a:pt x="644" y="560"/>
                    <a:pt x="639" y="524"/>
                    <a:pt x="627" y="477"/>
                  </a:cubicBezTo>
                  <a:cubicBezTo>
                    <a:pt x="629" y="473"/>
                    <a:pt x="638" y="478"/>
                    <a:pt x="641" y="463"/>
                  </a:cubicBezTo>
                  <a:cubicBezTo>
                    <a:pt x="650" y="422"/>
                    <a:pt x="627" y="414"/>
                    <a:pt x="627" y="414"/>
                  </a:cubicBezTo>
                  <a:cubicBezTo>
                    <a:pt x="645" y="399"/>
                    <a:pt x="643" y="342"/>
                    <a:pt x="615" y="342"/>
                  </a:cubicBezTo>
                  <a:cubicBezTo>
                    <a:pt x="631" y="317"/>
                    <a:pt x="617" y="277"/>
                    <a:pt x="590" y="286"/>
                  </a:cubicBezTo>
                  <a:cubicBezTo>
                    <a:pt x="590" y="286"/>
                    <a:pt x="604" y="278"/>
                    <a:pt x="602" y="260"/>
                  </a:cubicBezTo>
                  <a:cubicBezTo>
                    <a:pt x="599" y="224"/>
                    <a:pt x="547" y="259"/>
                    <a:pt x="560" y="236"/>
                  </a:cubicBezTo>
                  <a:cubicBezTo>
                    <a:pt x="567" y="223"/>
                    <a:pt x="538" y="180"/>
                    <a:pt x="523" y="213"/>
                  </a:cubicBezTo>
                  <a:cubicBezTo>
                    <a:pt x="515" y="207"/>
                    <a:pt x="529" y="187"/>
                    <a:pt x="514" y="180"/>
                  </a:cubicBezTo>
                  <a:cubicBezTo>
                    <a:pt x="504" y="181"/>
                    <a:pt x="495" y="188"/>
                    <a:pt x="483" y="195"/>
                  </a:cubicBezTo>
                  <a:cubicBezTo>
                    <a:pt x="479" y="181"/>
                    <a:pt x="494" y="174"/>
                    <a:pt x="476" y="154"/>
                  </a:cubicBezTo>
                  <a:cubicBezTo>
                    <a:pt x="452" y="138"/>
                    <a:pt x="451" y="162"/>
                    <a:pt x="434" y="171"/>
                  </a:cubicBezTo>
                  <a:cubicBezTo>
                    <a:pt x="404" y="164"/>
                    <a:pt x="476" y="146"/>
                    <a:pt x="411" y="119"/>
                  </a:cubicBezTo>
                  <a:cubicBezTo>
                    <a:pt x="395" y="159"/>
                    <a:pt x="396" y="130"/>
                    <a:pt x="389" y="124"/>
                  </a:cubicBezTo>
                  <a:cubicBezTo>
                    <a:pt x="384" y="121"/>
                    <a:pt x="375" y="131"/>
                    <a:pt x="356" y="150"/>
                  </a:cubicBezTo>
                  <a:cubicBezTo>
                    <a:pt x="366" y="124"/>
                    <a:pt x="388" y="92"/>
                    <a:pt x="356" y="101"/>
                  </a:cubicBezTo>
                  <a:cubicBezTo>
                    <a:pt x="320" y="117"/>
                    <a:pt x="341" y="96"/>
                    <a:pt x="341" y="93"/>
                  </a:cubicBezTo>
                  <a:cubicBezTo>
                    <a:pt x="372" y="79"/>
                    <a:pt x="312" y="45"/>
                    <a:pt x="314" y="81"/>
                  </a:cubicBezTo>
                  <a:cubicBezTo>
                    <a:pt x="313" y="105"/>
                    <a:pt x="261" y="126"/>
                    <a:pt x="276" y="97"/>
                  </a:cubicBezTo>
                  <a:cubicBezTo>
                    <a:pt x="286" y="60"/>
                    <a:pt x="331" y="116"/>
                    <a:pt x="292" y="51"/>
                  </a:cubicBezTo>
                  <a:cubicBezTo>
                    <a:pt x="268" y="78"/>
                    <a:pt x="248" y="96"/>
                    <a:pt x="244" y="106"/>
                  </a:cubicBezTo>
                  <a:cubicBezTo>
                    <a:pt x="225" y="181"/>
                    <a:pt x="236" y="113"/>
                    <a:pt x="216" y="112"/>
                  </a:cubicBezTo>
                  <a:cubicBezTo>
                    <a:pt x="242" y="94"/>
                    <a:pt x="276" y="63"/>
                    <a:pt x="266" y="43"/>
                  </a:cubicBezTo>
                  <a:cubicBezTo>
                    <a:pt x="237" y="41"/>
                    <a:pt x="172" y="87"/>
                    <a:pt x="214" y="91"/>
                  </a:cubicBezTo>
                  <a:cubicBezTo>
                    <a:pt x="211" y="106"/>
                    <a:pt x="187" y="123"/>
                    <a:pt x="173" y="98"/>
                  </a:cubicBezTo>
                  <a:cubicBezTo>
                    <a:pt x="196" y="92"/>
                    <a:pt x="235" y="15"/>
                    <a:pt x="186" y="38"/>
                  </a:cubicBezTo>
                  <a:cubicBezTo>
                    <a:pt x="181" y="42"/>
                    <a:pt x="181" y="56"/>
                    <a:pt x="173" y="69"/>
                  </a:cubicBezTo>
                  <a:cubicBezTo>
                    <a:pt x="161" y="58"/>
                    <a:pt x="170" y="42"/>
                    <a:pt x="166" y="36"/>
                  </a:cubicBezTo>
                  <a:cubicBezTo>
                    <a:pt x="127" y="0"/>
                    <a:pt x="141" y="93"/>
                    <a:pt x="142" y="114"/>
                  </a:cubicBezTo>
                  <a:cubicBezTo>
                    <a:pt x="92" y="82"/>
                    <a:pt x="139" y="91"/>
                    <a:pt x="126" y="39"/>
                  </a:cubicBezTo>
                  <a:cubicBezTo>
                    <a:pt x="84" y="47"/>
                    <a:pt x="73" y="64"/>
                    <a:pt x="80" y="112"/>
                  </a:cubicBezTo>
                  <a:cubicBezTo>
                    <a:pt x="74" y="123"/>
                    <a:pt x="63" y="149"/>
                    <a:pt x="56" y="117"/>
                  </a:cubicBezTo>
                  <a:cubicBezTo>
                    <a:pt x="79" y="87"/>
                    <a:pt x="77" y="44"/>
                    <a:pt x="37" y="43"/>
                  </a:cubicBezTo>
                  <a:cubicBezTo>
                    <a:pt x="101" y="631"/>
                    <a:pt x="97" y="1225"/>
                    <a:pt x="5" y="1808"/>
                  </a:cubicBezTo>
                  <a:lnTo>
                    <a:pt x="0" y="1840"/>
                  </a:lnTo>
                  <a:cubicBezTo>
                    <a:pt x="46" y="1839"/>
                    <a:pt x="113" y="1825"/>
                    <a:pt x="162" y="1823"/>
                  </a:cubicBezTo>
                  <a:cubicBezTo>
                    <a:pt x="301" y="1827"/>
                    <a:pt x="298" y="1845"/>
                    <a:pt x="529" y="1842"/>
                  </a:cubicBezTo>
                  <a:cubicBezTo>
                    <a:pt x="582" y="1837"/>
                    <a:pt x="597" y="1829"/>
                    <a:pt x="614" y="1829"/>
                  </a:cubicBezTo>
                  <a:cubicBezTo>
                    <a:pt x="597" y="1758"/>
                    <a:pt x="481" y="1798"/>
                    <a:pt x="421" y="1778"/>
                  </a:cubicBezTo>
                  <a:cubicBezTo>
                    <a:pt x="321" y="1768"/>
                    <a:pt x="304" y="1708"/>
                    <a:pt x="272" y="1664"/>
                  </a:cubicBezTo>
                  <a:cubicBezTo>
                    <a:pt x="258" y="1639"/>
                    <a:pt x="237" y="1608"/>
                    <a:pt x="237" y="1566"/>
                  </a:cubicBezTo>
                  <a:cubicBezTo>
                    <a:pt x="230" y="1513"/>
                    <a:pt x="240" y="1484"/>
                    <a:pt x="239" y="1432"/>
                  </a:cubicBezTo>
                  <a:cubicBezTo>
                    <a:pt x="243" y="1393"/>
                    <a:pt x="287" y="1401"/>
                    <a:pt x="315" y="1404"/>
                  </a:cubicBezTo>
                  <a:cubicBezTo>
                    <a:pt x="402" y="1413"/>
                    <a:pt x="547" y="1399"/>
                    <a:pt x="586" y="1387"/>
                  </a:cubicBezTo>
                  <a:cubicBezTo>
                    <a:pt x="641" y="1371"/>
                    <a:pt x="642" y="1337"/>
                    <a:pt x="605" y="1286"/>
                  </a:cubicBezTo>
                  <a:cubicBezTo>
                    <a:pt x="597" y="1261"/>
                    <a:pt x="598" y="1245"/>
                    <a:pt x="609" y="1223"/>
                  </a:cubicBezTo>
                  <a:cubicBezTo>
                    <a:pt x="625" y="1206"/>
                    <a:pt x="644" y="1195"/>
                    <a:pt x="630" y="1174"/>
                  </a:cubicBezTo>
                  <a:cubicBezTo>
                    <a:pt x="630" y="1174"/>
                    <a:pt x="504" y="1147"/>
                    <a:pt x="590" y="1133"/>
                  </a:cubicBezTo>
                  <a:cubicBezTo>
                    <a:pt x="679" y="1118"/>
                    <a:pt x="650" y="1082"/>
                    <a:pt x="650" y="1082"/>
                  </a:cubicBezTo>
                  <a:cubicBezTo>
                    <a:pt x="650" y="1082"/>
                    <a:pt x="635" y="1045"/>
                    <a:pt x="621" y="1018"/>
                  </a:cubicBezTo>
                  <a:cubicBezTo>
                    <a:pt x="611" y="998"/>
                    <a:pt x="695" y="991"/>
                    <a:pt x="704" y="959"/>
                  </a:cubicBezTo>
                  <a:cubicBezTo>
                    <a:pt x="724" y="932"/>
                    <a:pt x="661" y="871"/>
                    <a:pt x="639" y="841"/>
                  </a:cubicBez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algn="l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i="0">
                <a:solidFill>
                  <a:srgbClr val="1F497D"/>
                </a:solidFill>
                <a:latin typeface="Calibri"/>
                <a:cs typeface="Arial" pitchFamily="34" charset="0"/>
              </a:endParaRPr>
            </a:p>
          </p:txBody>
        </p:sp>
        <p:sp>
          <p:nvSpPr>
            <p:cNvPr id="20" name="Freeform 28"/>
            <p:cNvSpPr>
              <a:spLocks noChangeAspect="1"/>
            </p:cNvSpPr>
            <p:nvPr/>
          </p:nvSpPr>
          <p:spPr bwMode="auto">
            <a:xfrm>
              <a:off x="1352" y="681"/>
              <a:ext cx="1829" cy="3153"/>
            </a:xfrm>
            <a:custGeom>
              <a:avLst/>
              <a:gdLst>
                <a:gd name="T0" fmla="*/ 1974 w 2011"/>
                <a:gd name="T1" fmla="*/ 2106 h 3449"/>
                <a:gd name="T2" fmla="*/ 0 w 2011"/>
                <a:gd name="T3" fmla="*/ 3449 h 3449"/>
                <a:gd name="T4" fmla="*/ 1972 w 2011"/>
                <a:gd name="T5" fmla="*/ 0 h 3449"/>
                <a:gd name="T6" fmla="*/ 1980 w 2011"/>
                <a:gd name="T7" fmla="*/ 347 h 3449"/>
                <a:gd name="T8" fmla="*/ 1982 w 2011"/>
                <a:gd name="T9" fmla="*/ 392 h 3449"/>
                <a:gd name="T10" fmla="*/ 1923 w 2011"/>
                <a:gd name="T11" fmla="*/ 324 h 3449"/>
                <a:gd name="T12" fmla="*/ 1878 w 2011"/>
                <a:gd name="T13" fmla="*/ 384 h 3449"/>
                <a:gd name="T14" fmla="*/ 1858 w 2011"/>
                <a:gd name="T15" fmla="*/ 411 h 3449"/>
                <a:gd name="T16" fmla="*/ 1823 w 2011"/>
                <a:gd name="T17" fmla="*/ 348 h 3449"/>
                <a:gd name="T18" fmla="*/ 1766 w 2011"/>
                <a:gd name="T19" fmla="*/ 359 h 3449"/>
                <a:gd name="T20" fmla="*/ 1702 w 2011"/>
                <a:gd name="T21" fmla="*/ 494 h 3449"/>
                <a:gd name="T22" fmla="*/ 1680 w 2011"/>
                <a:gd name="T23" fmla="*/ 420 h 3449"/>
                <a:gd name="T24" fmla="*/ 1605 w 2011"/>
                <a:gd name="T25" fmla="*/ 427 h 3449"/>
                <a:gd name="T26" fmla="*/ 1609 w 2011"/>
                <a:gd name="T27" fmla="*/ 499 h 3449"/>
                <a:gd name="T28" fmla="*/ 1520 w 2011"/>
                <a:gd name="T29" fmla="*/ 498 h 3449"/>
                <a:gd name="T30" fmla="*/ 1513 w 2011"/>
                <a:gd name="T31" fmla="*/ 560 h 3449"/>
                <a:gd name="T32" fmla="*/ 1407 w 2011"/>
                <a:gd name="T33" fmla="*/ 521 h 3449"/>
                <a:gd name="T34" fmla="*/ 1521 w 2011"/>
                <a:gd name="T35" fmla="*/ 578 h 3449"/>
                <a:gd name="T36" fmla="*/ 1453 w 2011"/>
                <a:gd name="T37" fmla="*/ 612 h 3449"/>
                <a:gd name="T38" fmla="*/ 1441 w 2011"/>
                <a:gd name="T39" fmla="*/ 603 h 3449"/>
                <a:gd name="T40" fmla="*/ 1404 w 2011"/>
                <a:gd name="T41" fmla="*/ 640 h 3449"/>
                <a:gd name="T42" fmla="*/ 1448 w 2011"/>
                <a:gd name="T43" fmla="*/ 632 h 3449"/>
                <a:gd name="T44" fmla="*/ 1433 w 2011"/>
                <a:gd name="T45" fmla="*/ 703 h 3449"/>
                <a:gd name="T46" fmla="*/ 1392 w 2011"/>
                <a:gd name="T47" fmla="*/ 719 h 3449"/>
                <a:gd name="T48" fmla="*/ 1410 w 2011"/>
                <a:gd name="T49" fmla="*/ 785 h 3449"/>
                <a:gd name="T50" fmla="*/ 1321 w 2011"/>
                <a:gd name="T51" fmla="*/ 761 h 3449"/>
                <a:gd name="T52" fmla="*/ 1255 w 2011"/>
                <a:gd name="T53" fmla="*/ 760 h 3449"/>
                <a:gd name="T54" fmla="*/ 1205 w 2011"/>
                <a:gd name="T55" fmla="*/ 829 h 3449"/>
                <a:gd name="T56" fmla="*/ 1350 w 2011"/>
                <a:gd name="T57" fmla="*/ 845 h 3449"/>
                <a:gd name="T58" fmla="*/ 1308 w 2011"/>
                <a:gd name="T59" fmla="*/ 881 h 3449"/>
                <a:gd name="T60" fmla="*/ 1308 w 2011"/>
                <a:gd name="T61" fmla="*/ 953 h 3449"/>
                <a:gd name="T62" fmla="*/ 1358 w 2011"/>
                <a:gd name="T63" fmla="*/ 951 h 3449"/>
                <a:gd name="T64" fmla="*/ 1319 w 2011"/>
                <a:gd name="T65" fmla="*/ 1061 h 3449"/>
                <a:gd name="T66" fmla="*/ 1324 w 2011"/>
                <a:gd name="T67" fmla="*/ 1115 h 3449"/>
                <a:gd name="T68" fmla="*/ 1283 w 2011"/>
                <a:gd name="T69" fmla="*/ 1185 h 3449"/>
                <a:gd name="T70" fmla="*/ 1257 w 2011"/>
                <a:gd name="T71" fmla="*/ 1226 h 3449"/>
                <a:gd name="T72" fmla="*/ 1285 w 2011"/>
                <a:gd name="T73" fmla="*/ 1267 h 3449"/>
                <a:gd name="T74" fmla="*/ 1314 w 2011"/>
                <a:gd name="T75" fmla="*/ 1311 h 3449"/>
                <a:gd name="T76" fmla="*/ 1363 w 2011"/>
                <a:gd name="T77" fmla="*/ 1376 h 3449"/>
                <a:gd name="T78" fmla="*/ 1438 w 2011"/>
                <a:gd name="T79" fmla="*/ 1413 h 3449"/>
                <a:gd name="T80" fmla="*/ 1494 w 2011"/>
                <a:gd name="T81" fmla="*/ 1379 h 3449"/>
                <a:gd name="T82" fmla="*/ 1513 w 2011"/>
                <a:gd name="T83" fmla="*/ 1471 h 3449"/>
                <a:gd name="T84" fmla="*/ 1605 w 2011"/>
                <a:gd name="T85" fmla="*/ 1474 h 3449"/>
                <a:gd name="T86" fmla="*/ 1584 w 2011"/>
                <a:gd name="T87" fmla="*/ 1525 h 3449"/>
                <a:gd name="T88" fmla="*/ 1618 w 2011"/>
                <a:gd name="T89" fmla="*/ 1559 h 3449"/>
                <a:gd name="T90" fmla="*/ 1644 w 2011"/>
                <a:gd name="T91" fmla="*/ 1602 h 3449"/>
                <a:gd name="T92" fmla="*/ 1700 w 2011"/>
                <a:gd name="T93" fmla="*/ 1594 h 3449"/>
                <a:gd name="T94" fmla="*/ 1729 w 2011"/>
                <a:gd name="T95" fmla="*/ 1535 h 3449"/>
                <a:gd name="T96" fmla="*/ 1794 w 2011"/>
                <a:gd name="T97" fmla="*/ 1574 h 3449"/>
                <a:gd name="T98" fmla="*/ 1808 w 2011"/>
                <a:gd name="T99" fmla="*/ 1711 h 3449"/>
                <a:gd name="T100" fmla="*/ 1870 w 2011"/>
                <a:gd name="T101" fmla="*/ 1688 h 3449"/>
                <a:gd name="T102" fmla="*/ 1839 w 2011"/>
                <a:gd name="T103" fmla="*/ 1844 h 3449"/>
                <a:gd name="T104" fmla="*/ 1446 w 2011"/>
                <a:gd name="T105" fmla="*/ 2092 h 3449"/>
                <a:gd name="T106" fmla="*/ 1654 w 2011"/>
                <a:gd name="T107" fmla="*/ 2103 h 3449"/>
                <a:gd name="T108" fmla="*/ 1974 w 2011"/>
                <a:gd name="T109" fmla="*/ 2105 h 3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011" h="3449">
                  <a:moveTo>
                    <a:pt x="1974" y="2106"/>
                  </a:moveTo>
                  <a:lnTo>
                    <a:pt x="1974" y="2106"/>
                  </a:lnTo>
                  <a:cubicBezTo>
                    <a:pt x="1903" y="2543"/>
                    <a:pt x="1782" y="2987"/>
                    <a:pt x="1602" y="3449"/>
                  </a:cubicBezTo>
                  <a:lnTo>
                    <a:pt x="0" y="3449"/>
                  </a:lnTo>
                  <a:lnTo>
                    <a:pt x="0" y="0"/>
                  </a:lnTo>
                  <a:lnTo>
                    <a:pt x="1972" y="0"/>
                  </a:lnTo>
                  <a:cubicBezTo>
                    <a:pt x="1988" y="113"/>
                    <a:pt x="1999" y="197"/>
                    <a:pt x="2011" y="309"/>
                  </a:cubicBezTo>
                  <a:cubicBezTo>
                    <a:pt x="2011" y="309"/>
                    <a:pt x="1977" y="320"/>
                    <a:pt x="1980" y="347"/>
                  </a:cubicBezTo>
                  <a:cubicBezTo>
                    <a:pt x="1984" y="378"/>
                    <a:pt x="1997" y="385"/>
                    <a:pt x="1997" y="385"/>
                  </a:cubicBezTo>
                  <a:lnTo>
                    <a:pt x="1982" y="392"/>
                  </a:lnTo>
                  <a:cubicBezTo>
                    <a:pt x="1982" y="392"/>
                    <a:pt x="1966" y="368"/>
                    <a:pt x="1966" y="369"/>
                  </a:cubicBezTo>
                  <a:cubicBezTo>
                    <a:pt x="1966" y="346"/>
                    <a:pt x="1976" y="311"/>
                    <a:pt x="1923" y="324"/>
                  </a:cubicBezTo>
                  <a:cubicBezTo>
                    <a:pt x="1904" y="365"/>
                    <a:pt x="1952" y="373"/>
                    <a:pt x="1939" y="401"/>
                  </a:cubicBezTo>
                  <a:cubicBezTo>
                    <a:pt x="1883" y="404"/>
                    <a:pt x="1923" y="359"/>
                    <a:pt x="1878" y="384"/>
                  </a:cubicBezTo>
                  <a:cubicBezTo>
                    <a:pt x="1881" y="371"/>
                    <a:pt x="1871" y="336"/>
                    <a:pt x="1857" y="339"/>
                  </a:cubicBezTo>
                  <a:cubicBezTo>
                    <a:pt x="1851" y="358"/>
                    <a:pt x="1836" y="391"/>
                    <a:pt x="1858" y="411"/>
                  </a:cubicBezTo>
                  <a:cubicBezTo>
                    <a:pt x="1851" y="416"/>
                    <a:pt x="1830" y="413"/>
                    <a:pt x="1825" y="406"/>
                  </a:cubicBezTo>
                  <a:cubicBezTo>
                    <a:pt x="1819" y="396"/>
                    <a:pt x="1840" y="379"/>
                    <a:pt x="1823" y="348"/>
                  </a:cubicBezTo>
                  <a:cubicBezTo>
                    <a:pt x="1771" y="371"/>
                    <a:pt x="1819" y="421"/>
                    <a:pt x="1776" y="440"/>
                  </a:cubicBezTo>
                  <a:cubicBezTo>
                    <a:pt x="1729" y="434"/>
                    <a:pt x="1803" y="394"/>
                    <a:pt x="1766" y="359"/>
                  </a:cubicBezTo>
                  <a:cubicBezTo>
                    <a:pt x="1723" y="369"/>
                    <a:pt x="1707" y="413"/>
                    <a:pt x="1724" y="439"/>
                  </a:cubicBezTo>
                  <a:cubicBezTo>
                    <a:pt x="1723" y="462"/>
                    <a:pt x="1705" y="474"/>
                    <a:pt x="1702" y="494"/>
                  </a:cubicBezTo>
                  <a:cubicBezTo>
                    <a:pt x="1681" y="491"/>
                    <a:pt x="1672" y="483"/>
                    <a:pt x="1670" y="475"/>
                  </a:cubicBezTo>
                  <a:cubicBezTo>
                    <a:pt x="1667" y="460"/>
                    <a:pt x="1708" y="453"/>
                    <a:pt x="1680" y="420"/>
                  </a:cubicBezTo>
                  <a:cubicBezTo>
                    <a:pt x="1635" y="427"/>
                    <a:pt x="1665" y="500"/>
                    <a:pt x="1629" y="461"/>
                  </a:cubicBezTo>
                  <a:cubicBezTo>
                    <a:pt x="1626" y="444"/>
                    <a:pt x="1614" y="429"/>
                    <a:pt x="1605" y="427"/>
                  </a:cubicBezTo>
                  <a:cubicBezTo>
                    <a:pt x="1588" y="439"/>
                    <a:pt x="1580" y="459"/>
                    <a:pt x="1591" y="476"/>
                  </a:cubicBezTo>
                  <a:lnTo>
                    <a:pt x="1609" y="499"/>
                  </a:lnTo>
                  <a:cubicBezTo>
                    <a:pt x="1607" y="499"/>
                    <a:pt x="1617" y="513"/>
                    <a:pt x="1615" y="512"/>
                  </a:cubicBezTo>
                  <a:cubicBezTo>
                    <a:pt x="1585" y="488"/>
                    <a:pt x="1545" y="471"/>
                    <a:pt x="1520" y="498"/>
                  </a:cubicBezTo>
                  <a:cubicBezTo>
                    <a:pt x="1523" y="523"/>
                    <a:pt x="1545" y="525"/>
                    <a:pt x="1579" y="533"/>
                  </a:cubicBezTo>
                  <a:cubicBezTo>
                    <a:pt x="1536" y="537"/>
                    <a:pt x="1527" y="552"/>
                    <a:pt x="1513" y="560"/>
                  </a:cubicBezTo>
                  <a:cubicBezTo>
                    <a:pt x="1508" y="532"/>
                    <a:pt x="1475" y="527"/>
                    <a:pt x="1444" y="523"/>
                  </a:cubicBezTo>
                  <a:cubicBezTo>
                    <a:pt x="1426" y="527"/>
                    <a:pt x="1415" y="515"/>
                    <a:pt x="1407" y="521"/>
                  </a:cubicBezTo>
                  <a:cubicBezTo>
                    <a:pt x="1420" y="553"/>
                    <a:pt x="1451" y="578"/>
                    <a:pt x="1490" y="586"/>
                  </a:cubicBezTo>
                  <a:cubicBezTo>
                    <a:pt x="1507" y="584"/>
                    <a:pt x="1509" y="584"/>
                    <a:pt x="1521" y="578"/>
                  </a:cubicBezTo>
                  <a:cubicBezTo>
                    <a:pt x="1544" y="588"/>
                    <a:pt x="1542" y="592"/>
                    <a:pt x="1548" y="608"/>
                  </a:cubicBezTo>
                  <a:cubicBezTo>
                    <a:pt x="1514" y="623"/>
                    <a:pt x="1487" y="604"/>
                    <a:pt x="1453" y="612"/>
                  </a:cubicBezTo>
                  <a:cubicBezTo>
                    <a:pt x="1453" y="614"/>
                    <a:pt x="1445" y="614"/>
                    <a:pt x="1444" y="611"/>
                  </a:cubicBezTo>
                  <a:cubicBezTo>
                    <a:pt x="1445" y="611"/>
                    <a:pt x="1440" y="603"/>
                    <a:pt x="1441" y="603"/>
                  </a:cubicBezTo>
                  <a:cubicBezTo>
                    <a:pt x="1426" y="575"/>
                    <a:pt x="1387" y="586"/>
                    <a:pt x="1366" y="592"/>
                  </a:cubicBezTo>
                  <a:cubicBezTo>
                    <a:pt x="1363" y="614"/>
                    <a:pt x="1386" y="632"/>
                    <a:pt x="1404" y="640"/>
                  </a:cubicBezTo>
                  <a:cubicBezTo>
                    <a:pt x="1429" y="649"/>
                    <a:pt x="1438" y="641"/>
                    <a:pt x="1438" y="641"/>
                  </a:cubicBezTo>
                  <a:lnTo>
                    <a:pt x="1448" y="632"/>
                  </a:lnTo>
                  <a:cubicBezTo>
                    <a:pt x="1459" y="672"/>
                    <a:pt x="1473" y="674"/>
                    <a:pt x="1494" y="690"/>
                  </a:cubicBezTo>
                  <a:cubicBezTo>
                    <a:pt x="1471" y="698"/>
                    <a:pt x="1462" y="705"/>
                    <a:pt x="1433" y="703"/>
                  </a:cubicBezTo>
                  <a:cubicBezTo>
                    <a:pt x="1400" y="652"/>
                    <a:pt x="1301" y="630"/>
                    <a:pt x="1305" y="654"/>
                  </a:cubicBezTo>
                  <a:cubicBezTo>
                    <a:pt x="1319" y="706"/>
                    <a:pt x="1392" y="719"/>
                    <a:pt x="1392" y="719"/>
                  </a:cubicBezTo>
                  <a:cubicBezTo>
                    <a:pt x="1392" y="719"/>
                    <a:pt x="1354" y="733"/>
                    <a:pt x="1360" y="746"/>
                  </a:cubicBezTo>
                  <a:cubicBezTo>
                    <a:pt x="1367" y="758"/>
                    <a:pt x="1417" y="766"/>
                    <a:pt x="1410" y="785"/>
                  </a:cubicBezTo>
                  <a:cubicBezTo>
                    <a:pt x="1358" y="762"/>
                    <a:pt x="1348" y="771"/>
                    <a:pt x="1383" y="817"/>
                  </a:cubicBezTo>
                  <a:cubicBezTo>
                    <a:pt x="1339" y="819"/>
                    <a:pt x="1349" y="772"/>
                    <a:pt x="1321" y="761"/>
                  </a:cubicBezTo>
                  <a:cubicBezTo>
                    <a:pt x="1301" y="775"/>
                    <a:pt x="1313" y="806"/>
                    <a:pt x="1313" y="806"/>
                  </a:cubicBezTo>
                  <a:cubicBezTo>
                    <a:pt x="1303" y="798"/>
                    <a:pt x="1277" y="754"/>
                    <a:pt x="1255" y="760"/>
                  </a:cubicBezTo>
                  <a:cubicBezTo>
                    <a:pt x="1248" y="765"/>
                    <a:pt x="1248" y="789"/>
                    <a:pt x="1265" y="805"/>
                  </a:cubicBezTo>
                  <a:cubicBezTo>
                    <a:pt x="1244" y="809"/>
                    <a:pt x="1210" y="806"/>
                    <a:pt x="1205" y="829"/>
                  </a:cubicBezTo>
                  <a:cubicBezTo>
                    <a:pt x="1239" y="855"/>
                    <a:pt x="1276" y="855"/>
                    <a:pt x="1329" y="849"/>
                  </a:cubicBezTo>
                  <a:cubicBezTo>
                    <a:pt x="1329" y="849"/>
                    <a:pt x="1339" y="848"/>
                    <a:pt x="1350" y="845"/>
                  </a:cubicBezTo>
                  <a:cubicBezTo>
                    <a:pt x="1360" y="842"/>
                    <a:pt x="1375" y="856"/>
                    <a:pt x="1375" y="856"/>
                  </a:cubicBezTo>
                  <a:cubicBezTo>
                    <a:pt x="1349" y="862"/>
                    <a:pt x="1360" y="870"/>
                    <a:pt x="1308" y="881"/>
                  </a:cubicBezTo>
                  <a:cubicBezTo>
                    <a:pt x="1274" y="897"/>
                    <a:pt x="1247" y="918"/>
                    <a:pt x="1247" y="953"/>
                  </a:cubicBezTo>
                  <a:cubicBezTo>
                    <a:pt x="1268" y="963"/>
                    <a:pt x="1294" y="973"/>
                    <a:pt x="1308" y="953"/>
                  </a:cubicBezTo>
                  <a:cubicBezTo>
                    <a:pt x="1331" y="920"/>
                    <a:pt x="1324" y="946"/>
                    <a:pt x="1340" y="945"/>
                  </a:cubicBezTo>
                  <a:lnTo>
                    <a:pt x="1358" y="951"/>
                  </a:lnTo>
                  <a:cubicBezTo>
                    <a:pt x="1344" y="986"/>
                    <a:pt x="1264" y="985"/>
                    <a:pt x="1279" y="1011"/>
                  </a:cubicBezTo>
                  <a:cubicBezTo>
                    <a:pt x="1295" y="1035"/>
                    <a:pt x="1319" y="1061"/>
                    <a:pt x="1319" y="1061"/>
                  </a:cubicBezTo>
                  <a:cubicBezTo>
                    <a:pt x="1319" y="1061"/>
                    <a:pt x="1263" y="1032"/>
                    <a:pt x="1247" y="1053"/>
                  </a:cubicBezTo>
                  <a:cubicBezTo>
                    <a:pt x="1232" y="1071"/>
                    <a:pt x="1265" y="1102"/>
                    <a:pt x="1324" y="1115"/>
                  </a:cubicBezTo>
                  <a:cubicBezTo>
                    <a:pt x="1304" y="1128"/>
                    <a:pt x="1233" y="1115"/>
                    <a:pt x="1276" y="1160"/>
                  </a:cubicBezTo>
                  <a:cubicBezTo>
                    <a:pt x="1225" y="1181"/>
                    <a:pt x="1242" y="1196"/>
                    <a:pt x="1283" y="1185"/>
                  </a:cubicBezTo>
                  <a:lnTo>
                    <a:pt x="1303" y="1188"/>
                  </a:lnTo>
                  <a:cubicBezTo>
                    <a:pt x="1291" y="1196"/>
                    <a:pt x="1254" y="1213"/>
                    <a:pt x="1257" y="1226"/>
                  </a:cubicBezTo>
                  <a:cubicBezTo>
                    <a:pt x="1259" y="1243"/>
                    <a:pt x="1300" y="1222"/>
                    <a:pt x="1307" y="1235"/>
                  </a:cubicBezTo>
                  <a:cubicBezTo>
                    <a:pt x="1310" y="1254"/>
                    <a:pt x="1287" y="1262"/>
                    <a:pt x="1285" y="1267"/>
                  </a:cubicBezTo>
                  <a:cubicBezTo>
                    <a:pt x="1314" y="1286"/>
                    <a:pt x="1331" y="1241"/>
                    <a:pt x="1358" y="1267"/>
                  </a:cubicBezTo>
                  <a:cubicBezTo>
                    <a:pt x="1348" y="1286"/>
                    <a:pt x="1305" y="1282"/>
                    <a:pt x="1314" y="1311"/>
                  </a:cubicBezTo>
                  <a:cubicBezTo>
                    <a:pt x="1330" y="1323"/>
                    <a:pt x="1357" y="1318"/>
                    <a:pt x="1373" y="1329"/>
                  </a:cubicBezTo>
                  <a:cubicBezTo>
                    <a:pt x="1373" y="1329"/>
                    <a:pt x="1351" y="1371"/>
                    <a:pt x="1363" y="1376"/>
                  </a:cubicBezTo>
                  <a:cubicBezTo>
                    <a:pt x="1386" y="1388"/>
                    <a:pt x="1408" y="1351"/>
                    <a:pt x="1416" y="1349"/>
                  </a:cubicBezTo>
                  <a:cubicBezTo>
                    <a:pt x="1410" y="1396"/>
                    <a:pt x="1450" y="1380"/>
                    <a:pt x="1438" y="1413"/>
                  </a:cubicBezTo>
                  <a:cubicBezTo>
                    <a:pt x="1438" y="1430"/>
                    <a:pt x="1436" y="1454"/>
                    <a:pt x="1454" y="1463"/>
                  </a:cubicBezTo>
                  <a:cubicBezTo>
                    <a:pt x="1491" y="1452"/>
                    <a:pt x="1495" y="1423"/>
                    <a:pt x="1494" y="1379"/>
                  </a:cubicBezTo>
                  <a:cubicBezTo>
                    <a:pt x="1494" y="1364"/>
                    <a:pt x="1537" y="1389"/>
                    <a:pt x="1537" y="1389"/>
                  </a:cubicBezTo>
                  <a:cubicBezTo>
                    <a:pt x="1563" y="1410"/>
                    <a:pt x="1492" y="1426"/>
                    <a:pt x="1513" y="1471"/>
                  </a:cubicBezTo>
                  <a:cubicBezTo>
                    <a:pt x="1573" y="1479"/>
                    <a:pt x="1573" y="1428"/>
                    <a:pt x="1621" y="1419"/>
                  </a:cubicBezTo>
                  <a:cubicBezTo>
                    <a:pt x="1643" y="1433"/>
                    <a:pt x="1612" y="1457"/>
                    <a:pt x="1605" y="1474"/>
                  </a:cubicBezTo>
                  <a:cubicBezTo>
                    <a:pt x="1575" y="1491"/>
                    <a:pt x="1538" y="1471"/>
                    <a:pt x="1509" y="1530"/>
                  </a:cubicBezTo>
                  <a:cubicBezTo>
                    <a:pt x="1551" y="1546"/>
                    <a:pt x="1570" y="1533"/>
                    <a:pt x="1584" y="1525"/>
                  </a:cubicBezTo>
                  <a:cubicBezTo>
                    <a:pt x="1597" y="1516"/>
                    <a:pt x="1596" y="1511"/>
                    <a:pt x="1606" y="1507"/>
                  </a:cubicBezTo>
                  <a:cubicBezTo>
                    <a:pt x="1607" y="1523"/>
                    <a:pt x="1603" y="1553"/>
                    <a:pt x="1618" y="1559"/>
                  </a:cubicBezTo>
                  <a:cubicBezTo>
                    <a:pt x="1632" y="1558"/>
                    <a:pt x="1633" y="1553"/>
                    <a:pt x="1645" y="1546"/>
                  </a:cubicBezTo>
                  <a:cubicBezTo>
                    <a:pt x="1657" y="1558"/>
                    <a:pt x="1626" y="1589"/>
                    <a:pt x="1644" y="1602"/>
                  </a:cubicBezTo>
                  <a:cubicBezTo>
                    <a:pt x="1661" y="1599"/>
                    <a:pt x="1667" y="1583"/>
                    <a:pt x="1667" y="1583"/>
                  </a:cubicBezTo>
                  <a:cubicBezTo>
                    <a:pt x="1677" y="1597"/>
                    <a:pt x="1689" y="1597"/>
                    <a:pt x="1700" y="1594"/>
                  </a:cubicBezTo>
                  <a:cubicBezTo>
                    <a:pt x="1706" y="1579"/>
                    <a:pt x="1707" y="1545"/>
                    <a:pt x="1688" y="1533"/>
                  </a:cubicBezTo>
                  <a:cubicBezTo>
                    <a:pt x="1697" y="1522"/>
                    <a:pt x="1720" y="1543"/>
                    <a:pt x="1729" y="1535"/>
                  </a:cubicBezTo>
                  <a:cubicBezTo>
                    <a:pt x="1748" y="1557"/>
                    <a:pt x="1707" y="1600"/>
                    <a:pt x="1737" y="1618"/>
                  </a:cubicBezTo>
                  <a:cubicBezTo>
                    <a:pt x="1766" y="1615"/>
                    <a:pt x="1765" y="1586"/>
                    <a:pt x="1794" y="1574"/>
                  </a:cubicBezTo>
                  <a:cubicBezTo>
                    <a:pt x="1789" y="1604"/>
                    <a:pt x="1824" y="1626"/>
                    <a:pt x="1779" y="1648"/>
                  </a:cubicBezTo>
                  <a:cubicBezTo>
                    <a:pt x="1779" y="1677"/>
                    <a:pt x="1834" y="1669"/>
                    <a:pt x="1808" y="1711"/>
                  </a:cubicBezTo>
                  <a:cubicBezTo>
                    <a:pt x="1818" y="1728"/>
                    <a:pt x="1831" y="1721"/>
                    <a:pt x="1843" y="1718"/>
                  </a:cubicBezTo>
                  <a:lnTo>
                    <a:pt x="1870" y="1688"/>
                  </a:lnTo>
                  <a:cubicBezTo>
                    <a:pt x="1862" y="1712"/>
                    <a:pt x="1860" y="1750"/>
                    <a:pt x="1867" y="1777"/>
                  </a:cubicBezTo>
                  <a:cubicBezTo>
                    <a:pt x="1858" y="1800"/>
                    <a:pt x="1879" y="1825"/>
                    <a:pt x="1839" y="1844"/>
                  </a:cubicBezTo>
                  <a:cubicBezTo>
                    <a:pt x="1828" y="1900"/>
                    <a:pt x="1827" y="1956"/>
                    <a:pt x="1763" y="1992"/>
                  </a:cubicBezTo>
                  <a:cubicBezTo>
                    <a:pt x="1726" y="2060"/>
                    <a:pt x="1497" y="2024"/>
                    <a:pt x="1446" y="2092"/>
                  </a:cubicBezTo>
                  <a:cubicBezTo>
                    <a:pt x="1459" y="2104"/>
                    <a:pt x="1576" y="2100"/>
                    <a:pt x="1591" y="2096"/>
                  </a:cubicBezTo>
                  <a:cubicBezTo>
                    <a:pt x="1613" y="2085"/>
                    <a:pt x="1631" y="2104"/>
                    <a:pt x="1654" y="2103"/>
                  </a:cubicBezTo>
                  <a:cubicBezTo>
                    <a:pt x="1705" y="2103"/>
                    <a:pt x="1767" y="2086"/>
                    <a:pt x="1809" y="2103"/>
                  </a:cubicBezTo>
                  <a:cubicBezTo>
                    <a:pt x="1869" y="2103"/>
                    <a:pt x="1920" y="2105"/>
                    <a:pt x="1974" y="2105"/>
                  </a:cubicBezTo>
                  <a:lnTo>
                    <a:pt x="1974" y="2106"/>
                  </a:ln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algn="l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i="0">
                <a:solidFill>
                  <a:srgbClr val="1F497D"/>
                </a:solidFill>
                <a:latin typeface="Calibri"/>
                <a:cs typeface="Arial" pitchFamily="34" charset="0"/>
              </a:endParaRPr>
            </a:p>
          </p:txBody>
        </p:sp>
        <p:sp>
          <p:nvSpPr>
            <p:cNvPr id="21" name="Freeform 29"/>
            <p:cNvSpPr>
              <a:spLocks noChangeAspect="1" noEditPoints="1"/>
            </p:cNvSpPr>
            <p:nvPr/>
          </p:nvSpPr>
          <p:spPr bwMode="auto">
            <a:xfrm>
              <a:off x="3235" y="2755"/>
              <a:ext cx="578" cy="577"/>
            </a:xfrm>
            <a:custGeom>
              <a:avLst/>
              <a:gdLst>
                <a:gd name="T0" fmla="*/ 321 w 639"/>
                <a:gd name="T1" fmla="*/ 621 h 621"/>
                <a:gd name="T2" fmla="*/ 321 w 639"/>
                <a:gd name="T3" fmla="*/ 621 h 621"/>
                <a:gd name="T4" fmla="*/ 639 w 639"/>
                <a:gd name="T5" fmla="*/ 307 h 621"/>
                <a:gd name="T6" fmla="*/ 321 w 639"/>
                <a:gd name="T7" fmla="*/ 0 h 621"/>
                <a:gd name="T8" fmla="*/ 0 w 639"/>
                <a:gd name="T9" fmla="*/ 307 h 621"/>
                <a:gd name="T10" fmla="*/ 321 w 639"/>
                <a:gd name="T11" fmla="*/ 621 h 621"/>
                <a:gd name="T12" fmla="*/ 321 w 639"/>
                <a:gd name="T13" fmla="*/ 621 h 621"/>
                <a:gd name="T14" fmla="*/ 162 w 639"/>
                <a:gd name="T15" fmla="*/ 307 h 621"/>
                <a:gd name="T16" fmla="*/ 162 w 639"/>
                <a:gd name="T17" fmla="*/ 307 h 621"/>
                <a:gd name="T18" fmla="*/ 321 w 639"/>
                <a:gd name="T19" fmla="*/ 125 h 621"/>
                <a:gd name="T20" fmla="*/ 477 w 639"/>
                <a:gd name="T21" fmla="*/ 307 h 621"/>
                <a:gd name="T22" fmla="*/ 321 w 639"/>
                <a:gd name="T23" fmla="*/ 495 h 621"/>
                <a:gd name="T24" fmla="*/ 162 w 639"/>
                <a:gd name="T25" fmla="*/ 307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39" h="621">
                  <a:moveTo>
                    <a:pt x="321" y="621"/>
                  </a:moveTo>
                  <a:lnTo>
                    <a:pt x="321" y="621"/>
                  </a:lnTo>
                  <a:cubicBezTo>
                    <a:pt x="512" y="621"/>
                    <a:pt x="639" y="480"/>
                    <a:pt x="639" y="307"/>
                  </a:cubicBezTo>
                  <a:cubicBezTo>
                    <a:pt x="639" y="124"/>
                    <a:pt x="511" y="0"/>
                    <a:pt x="321" y="0"/>
                  </a:cubicBezTo>
                  <a:cubicBezTo>
                    <a:pt x="130" y="0"/>
                    <a:pt x="0" y="121"/>
                    <a:pt x="0" y="307"/>
                  </a:cubicBezTo>
                  <a:cubicBezTo>
                    <a:pt x="0" y="489"/>
                    <a:pt x="132" y="621"/>
                    <a:pt x="321" y="621"/>
                  </a:cubicBezTo>
                  <a:lnTo>
                    <a:pt x="321" y="621"/>
                  </a:lnTo>
                  <a:close/>
                  <a:moveTo>
                    <a:pt x="162" y="307"/>
                  </a:moveTo>
                  <a:lnTo>
                    <a:pt x="162" y="307"/>
                  </a:lnTo>
                  <a:cubicBezTo>
                    <a:pt x="162" y="198"/>
                    <a:pt x="214" y="125"/>
                    <a:pt x="321" y="125"/>
                  </a:cubicBezTo>
                  <a:cubicBezTo>
                    <a:pt x="425" y="125"/>
                    <a:pt x="477" y="192"/>
                    <a:pt x="477" y="307"/>
                  </a:cubicBezTo>
                  <a:cubicBezTo>
                    <a:pt x="477" y="413"/>
                    <a:pt x="426" y="495"/>
                    <a:pt x="321" y="495"/>
                  </a:cubicBezTo>
                  <a:cubicBezTo>
                    <a:pt x="220" y="495"/>
                    <a:pt x="162" y="415"/>
                    <a:pt x="162" y="30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algn="l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i="0">
                <a:solidFill>
                  <a:srgbClr val="1F497D"/>
                </a:solidFill>
                <a:latin typeface="Calibri"/>
                <a:cs typeface="Arial" pitchFamily="34" charset="0"/>
              </a:endParaRPr>
            </a:p>
          </p:txBody>
        </p:sp>
        <p:sp>
          <p:nvSpPr>
            <p:cNvPr id="22" name="Freeform 30"/>
            <p:cNvSpPr>
              <a:spLocks noChangeAspect="1"/>
            </p:cNvSpPr>
            <p:nvPr/>
          </p:nvSpPr>
          <p:spPr bwMode="auto">
            <a:xfrm>
              <a:off x="3887" y="2755"/>
              <a:ext cx="417" cy="577"/>
            </a:xfrm>
            <a:custGeom>
              <a:avLst/>
              <a:gdLst>
                <a:gd name="T0" fmla="*/ 377 w 441"/>
                <a:gd name="T1" fmla="*/ 128 h 621"/>
                <a:gd name="T2" fmla="*/ 377 w 441"/>
                <a:gd name="T3" fmla="*/ 128 h 621"/>
                <a:gd name="T4" fmla="*/ 270 w 441"/>
                <a:gd name="T5" fmla="*/ 114 h 621"/>
                <a:gd name="T6" fmla="*/ 163 w 441"/>
                <a:gd name="T7" fmla="*/ 160 h 621"/>
                <a:gd name="T8" fmla="*/ 290 w 441"/>
                <a:gd name="T9" fmla="*/ 260 h 621"/>
                <a:gd name="T10" fmla="*/ 441 w 441"/>
                <a:gd name="T11" fmla="*/ 443 h 621"/>
                <a:gd name="T12" fmla="*/ 187 w 441"/>
                <a:gd name="T13" fmla="*/ 621 h 621"/>
                <a:gd name="T14" fmla="*/ 11 w 441"/>
                <a:gd name="T15" fmla="*/ 594 h 621"/>
                <a:gd name="T16" fmla="*/ 11 w 441"/>
                <a:gd name="T17" fmla="*/ 469 h 621"/>
                <a:gd name="T18" fmla="*/ 193 w 441"/>
                <a:gd name="T19" fmla="*/ 506 h 621"/>
                <a:gd name="T20" fmla="*/ 279 w 441"/>
                <a:gd name="T21" fmla="*/ 448 h 621"/>
                <a:gd name="T22" fmla="*/ 153 w 441"/>
                <a:gd name="T23" fmla="*/ 349 h 621"/>
                <a:gd name="T24" fmla="*/ 0 w 441"/>
                <a:gd name="T25" fmla="*/ 160 h 621"/>
                <a:gd name="T26" fmla="*/ 243 w 441"/>
                <a:gd name="T27" fmla="*/ 0 h 621"/>
                <a:gd name="T28" fmla="*/ 377 w 441"/>
                <a:gd name="T29" fmla="*/ 10 h 621"/>
                <a:gd name="T30" fmla="*/ 377 w 441"/>
                <a:gd name="T31" fmla="*/ 128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41" h="621">
                  <a:moveTo>
                    <a:pt x="377" y="128"/>
                  </a:moveTo>
                  <a:lnTo>
                    <a:pt x="377" y="128"/>
                  </a:lnTo>
                  <a:cubicBezTo>
                    <a:pt x="341" y="122"/>
                    <a:pt x="306" y="114"/>
                    <a:pt x="270" y="114"/>
                  </a:cubicBezTo>
                  <a:cubicBezTo>
                    <a:pt x="207" y="114"/>
                    <a:pt x="163" y="129"/>
                    <a:pt x="163" y="160"/>
                  </a:cubicBezTo>
                  <a:cubicBezTo>
                    <a:pt x="163" y="195"/>
                    <a:pt x="223" y="224"/>
                    <a:pt x="290" y="260"/>
                  </a:cubicBezTo>
                  <a:cubicBezTo>
                    <a:pt x="353" y="294"/>
                    <a:pt x="441" y="340"/>
                    <a:pt x="441" y="443"/>
                  </a:cubicBezTo>
                  <a:cubicBezTo>
                    <a:pt x="441" y="557"/>
                    <a:pt x="340" y="621"/>
                    <a:pt x="187" y="621"/>
                  </a:cubicBezTo>
                  <a:cubicBezTo>
                    <a:pt x="117" y="621"/>
                    <a:pt x="69" y="607"/>
                    <a:pt x="11" y="594"/>
                  </a:cubicBezTo>
                  <a:lnTo>
                    <a:pt x="11" y="469"/>
                  </a:lnTo>
                  <a:cubicBezTo>
                    <a:pt x="56" y="482"/>
                    <a:pt x="128" y="506"/>
                    <a:pt x="193" y="506"/>
                  </a:cubicBezTo>
                  <a:cubicBezTo>
                    <a:pt x="236" y="506"/>
                    <a:pt x="279" y="487"/>
                    <a:pt x="279" y="448"/>
                  </a:cubicBezTo>
                  <a:cubicBezTo>
                    <a:pt x="279" y="412"/>
                    <a:pt x="227" y="391"/>
                    <a:pt x="153" y="349"/>
                  </a:cubicBezTo>
                  <a:cubicBezTo>
                    <a:pt x="86" y="316"/>
                    <a:pt x="0" y="247"/>
                    <a:pt x="0" y="160"/>
                  </a:cubicBezTo>
                  <a:cubicBezTo>
                    <a:pt x="0" y="57"/>
                    <a:pt x="104" y="0"/>
                    <a:pt x="243" y="0"/>
                  </a:cubicBezTo>
                  <a:cubicBezTo>
                    <a:pt x="288" y="0"/>
                    <a:pt x="333" y="4"/>
                    <a:pt x="377" y="10"/>
                  </a:cubicBezTo>
                  <a:lnTo>
                    <a:pt x="377" y="12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algn="l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i="0">
                <a:solidFill>
                  <a:srgbClr val="1F497D"/>
                </a:solidFill>
                <a:latin typeface="Calibri"/>
                <a:cs typeface="Arial" pitchFamily="34" charset="0"/>
              </a:endParaRPr>
            </a:p>
          </p:txBody>
        </p:sp>
        <p:sp>
          <p:nvSpPr>
            <p:cNvPr id="23" name="Freeform 31"/>
            <p:cNvSpPr>
              <a:spLocks noChangeAspect="1"/>
            </p:cNvSpPr>
            <p:nvPr/>
          </p:nvSpPr>
          <p:spPr bwMode="auto">
            <a:xfrm>
              <a:off x="1769" y="2562"/>
              <a:ext cx="214" cy="748"/>
            </a:xfrm>
            <a:custGeom>
              <a:avLst/>
              <a:gdLst>
                <a:gd name="T0" fmla="*/ 18 w 229"/>
                <a:gd name="T1" fmla="*/ 817 h 817"/>
                <a:gd name="T2" fmla="*/ 18 w 229"/>
                <a:gd name="T3" fmla="*/ 817 h 817"/>
                <a:gd name="T4" fmla="*/ 24 w 229"/>
                <a:gd name="T5" fmla="*/ 606 h 817"/>
                <a:gd name="T6" fmla="*/ 24 w 229"/>
                <a:gd name="T7" fmla="*/ 287 h 817"/>
                <a:gd name="T8" fmla="*/ 0 w 229"/>
                <a:gd name="T9" fmla="*/ 0 h 817"/>
                <a:gd name="T10" fmla="*/ 211 w 229"/>
                <a:gd name="T11" fmla="*/ 0 h 817"/>
                <a:gd name="T12" fmla="*/ 205 w 229"/>
                <a:gd name="T13" fmla="*/ 232 h 817"/>
                <a:gd name="T14" fmla="*/ 205 w 229"/>
                <a:gd name="T15" fmla="*/ 530 h 817"/>
                <a:gd name="T16" fmla="*/ 229 w 229"/>
                <a:gd name="T17" fmla="*/ 817 h 817"/>
                <a:gd name="T18" fmla="*/ 18 w 229"/>
                <a:gd name="T19" fmla="*/ 817 h 8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9" h="817">
                  <a:moveTo>
                    <a:pt x="18" y="817"/>
                  </a:moveTo>
                  <a:lnTo>
                    <a:pt x="18" y="817"/>
                  </a:lnTo>
                  <a:cubicBezTo>
                    <a:pt x="22" y="750"/>
                    <a:pt x="24" y="699"/>
                    <a:pt x="24" y="606"/>
                  </a:cubicBezTo>
                  <a:lnTo>
                    <a:pt x="24" y="287"/>
                  </a:lnTo>
                  <a:cubicBezTo>
                    <a:pt x="24" y="172"/>
                    <a:pt x="17" y="85"/>
                    <a:pt x="0" y="0"/>
                  </a:cubicBezTo>
                  <a:lnTo>
                    <a:pt x="211" y="0"/>
                  </a:lnTo>
                  <a:cubicBezTo>
                    <a:pt x="211" y="59"/>
                    <a:pt x="205" y="140"/>
                    <a:pt x="205" y="232"/>
                  </a:cubicBezTo>
                  <a:lnTo>
                    <a:pt x="205" y="530"/>
                  </a:lnTo>
                  <a:cubicBezTo>
                    <a:pt x="205" y="614"/>
                    <a:pt x="218" y="739"/>
                    <a:pt x="229" y="817"/>
                  </a:cubicBezTo>
                  <a:lnTo>
                    <a:pt x="18" y="81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algn="l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i="0">
                <a:solidFill>
                  <a:srgbClr val="1F497D"/>
                </a:solidFill>
                <a:latin typeface="Calibri"/>
                <a:cs typeface="Arial" pitchFamily="34" charset="0"/>
              </a:endParaRPr>
            </a:p>
          </p:txBody>
        </p:sp>
        <p:sp>
          <p:nvSpPr>
            <p:cNvPr id="24" name="Freeform 32"/>
            <p:cNvSpPr>
              <a:spLocks noChangeAspect="1" noEditPoints="1"/>
            </p:cNvSpPr>
            <p:nvPr/>
          </p:nvSpPr>
          <p:spPr bwMode="auto">
            <a:xfrm>
              <a:off x="2090" y="2755"/>
              <a:ext cx="610" cy="791"/>
            </a:xfrm>
            <a:custGeom>
              <a:avLst/>
              <a:gdLst>
                <a:gd name="T0" fmla="*/ 210 w 662"/>
                <a:gd name="T1" fmla="*/ 851 h 863"/>
                <a:gd name="T2" fmla="*/ 210 w 662"/>
                <a:gd name="T3" fmla="*/ 851 h 863"/>
                <a:gd name="T4" fmla="*/ 198 w 662"/>
                <a:gd name="T5" fmla="*/ 632 h 863"/>
                <a:gd name="T6" fmla="*/ 198 w 662"/>
                <a:gd name="T7" fmla="*/ 564 h 863"/>
                <a:gd name="T8" fmla="*/ 385 w 662"/>
                <a:gd name="T9" fmla="*/ 621 h 863"/>
                <a:gd name="T10" fmla="*/ 662 w 662"/>
                <a:gd name="T11" fmla="*/ 322 h 863"/>
                <a:gd name="T12" fmla="*/ 378 w 662"/>
                <a:gd name="T13" fmla="*/ 0 h 863"/>
                <a:gd name="T14" fmla="*/ 174 w 662"/>
                <a:gd name="T15" fmla="*/ 98 h 863"/>
                <a:gd name="T16" fmla="*/ 153 w 662"/>
                <a:gd name="T17" fmla="*/ 15 h 863"/>
                <a:gd name="T18" fmla="*/ 0 w 662"/>
                <a:gd name="T19" fmla="*/ 26 h 863"/>
                <a:gd name="T20" fmla="*/ 36 w 662"/>
                <a:gd name="T21" fmla="*/ 323 h 863"/>
                <a:gd name="T22" fmla="*/ 36 w 662"/>
                <a:gd name="T23" fmla="*/ 564 h 863"/>
                <a:gd name="T24" fmla="*/ 12 w 662"/>
                <a:gd name="T25" fmla="*/ 863 h 863"/>
                <a:gd name="T26" fmla="*/ 210 w 662"/>
                <a:gd name="T27" fmla="*/ 851 h 863"/>
                <a:gd name="T28" fmla="*/ 210 w 662"/>
                <a:gd name="T29" fmla="*/ 851 h 863"/>
                <a:gd name="T30" fmla="*/ 186 w 662"/>
                <a:gd name="T31" fmla="*/ 323 h 863"/>
                <a:gd name="T32" fmla="*/ 186 w 662"/>
                <a:gd name="T33" fmla="*/ 323 h 863"/>
                <a:gd name="T34" fmla="*/ 338 w 662"/>
                <a:gd name="T35" fmla="*/ 125 h 863"/>
                <a:gd name="T36" fmla="*/ 500 w 662"/>
                <a:gd name="T37" fmla="*/ 323 h 863"/>
                <a:gd name="T38" fmla="*/ 345 w 662"/>
                <a:gd name="T39" fmla="*/ 495 h 863"/>
                <a:gd name="T40" fmla="*/ 186 w 662"/>
                <a:gd name="T41" fmla="*/ 323 h 8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62" h="863">
                  <a:moveTo>
                    <a:pt x="210" y="851"/>
                  </a:moveTo>
                  <a:lnTo>
                    <a:pt x="210" y="851"/>
                  </a:lnTo>
                  <a:cubicBezTo>
                    <a:pt x="198" y="763"/>
                    <a:pt x="198" y="664"/>
                    <a:pt x="198" y="632"/>
                  </a:cubicBezTo>
                  <a:lnTo>
                    <a:pt x="198" y="564"/>
                  </a:lnTo>
                  <a:cubicBezTo>
                    <a:pt x="242" y="589"/>
                    <a:pt x="288" y="621"/>
                    <a:pt x="385" y="621"/>
                  </a:cubicBezTo>
                  <a:cubicBezTo>
                    <a:pt x="550" y="621"/>
                    <a:pt x="662" y="495"/>
                    <a:pt x="662" y="322"/>
                  </a:cubicBezTo>
                  <a:cubicBezTo>
                    <a:pt x="662" y="134"/>
                    <a:pt x="546" y="0"/>
                    <a:pt x="378" y="0"/>
                  </a:cubicBezTo>
                  <a:cubicBezTo>
                    <a:pt x="261" y="0"/>
                    <a:pt x="213" y="56"/>
                    <a:pt x="174" y="98"/>
                  </a:cubicBezTo>
                  <a:cubicBezTo>
                    <a:pt x="166" y="67"/>
                    <a:pt x="162" y="41"/>
                    <a:pt x="153" y="15"/>
                  </a:cubicBezTo>
                  <a:lnTo>
                    <a:pt x="0" y="26"/>
                  </a:lnTo>
                  <a:cubicBezTo>
                    <a:pt x="19" y="127"/>
                    <a:pt x="36" y="220"/>
                    <a:pt x="36" y="323"/>
                  </a:cubicBezTo>
                  <a:lnTo>
                    <a:pt x="36" y="564"/>
                  </a:lnTo>
                  <a:cubicBezTo>
                    <a:pt x="36" y="648"/>
                    <a:pt x="18" y="808"/>
                    <a:pt x="12" y="863"/>
                  </a:cubicBezTo>
                  <a:lnTo>
                    <a:pt x="210" y="851"/>
                  </a:lnTo>
                  <a:lnTo>
                    <a:pt x="210" y="851"/>
                  </a:lnTo>
                  <a:close/>
                  <a:moveTo>
                    <a:pt x="186" y="323"/>
                  </a:moveTo>
                  <a:lnTo>
                    <a:pt x="186" y="323"/>
                  </a:lnTo>
                  <a:cubicBezTo>
                    <a:pt x="186" y="206"/>
                    <a:pt x="236" y="125"/>
                    <a:pt x="338" y="125"/>
                  </a:cubicBezTo>
                  <a:cubicBezTo>
                    <a:pt x="433" y="125"/>
                    <a:pt x="500" y="207"/>
                    <a:pt x="500" y="323"/>
                  </a:cubicBezTo>
                  <a:cubicBezTo>
                    <a:pt x="500" y="426"/>
                    <a:pt x="448" y="495"/>
                    <a:pt x="345" y="495"/>
                  </a:cubicBezTo>
                  <a:cubicBezTo>
                    <a:pt x="244" y="495"/>
                    <a:pt x="186" y="437"/>
                    <a:pt x="186" y="32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algn="l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i="0">
                <a:solidFill>
                  <a:srgbClr val="1F497D"/>
                </a:solidFill>
                <a:latin typeface="Calibri"/>
                <a:cs typeface="Arial" pitchFamily="34" charset="0"/>
              </a:endParaRPr>
            </a:p>
          </p:txBody>
        </p:sp>
        <p:sp>
          <p:nvSpPr>
            <p:cNvPr id="25" name="Freeform 33"/>
            <p:cNvSpPr>
              <a:spLocks noChangeAspect="1"/>
            </p:cNvSpPr>
            <p:nvPr/>
          </p:nvSpPr>
          <p:spPr bwMode="auto">
            <a:xfrm>
              <a:off x="2775" y="2755"/>
              <a:ext cx="396" cy="577"/>
            </a:xfrm>
            <a:custGeom>
              <a:avLst/>
              <a:gdLst>
                <a:gd name="T0" fmla="*/ 364 w 440"/>
                <a:gd name="T1" fmla="*/ 126 h 621"/>
                <a:gd name="T2" fmla="*/ 364 w 440"/>
                <a:gd name="T3" fmla="*/ 126 h 621"/>
                <a:gd name="T4" fmla="*/ 270 w 440"/>
                <a:gd name="T5" fmla="*/ 114 h 621"/>
                <a:gd name="T6" fmla="*/ 162 w 440"/>
                <a:gd name="T7" fmla="*/ 160 h 621"/>
                <a:gd name="T8" fmla="*/ 289 w 440"/>
                <a:gd name="T9" fmla="*/ 260 h 621"/>
                <a:gd name="T10" fmla="*/ 440 w 440"/>
                <a:gd name="T11" fmla="*/ 443 h 621"/>
                <a:gd name="T12" fmla="*/ 186 w 440"/>
                <a:gd name="T13" fmla="*/ 621 h 621"/>
                <a:gd name="T14" fmla="*/ 11 w 440"/>
                <a:gd name="T15" fmla="*/ 594 h 621"/>
                <a:gd name="T16" fmla="*/ 11 w 440"/>
                <a:gd name="T17" fmla="*/ 469 h 621"/>
                <a:gd name="T18" fmla="*/ 192 w 440"/>
                <a:gd name="T19" fmla="*/ 506 h 621"/>
                <a:gd name="T20" fmla="*/ 278 w 440"/>
                <a:gd name="T21" fmla="*/ 448 h 621"/>
                <a:gd name="T22" fmla="*/ 152 w 440"/>
                <a:gd name="T23" fmla="*/ 349 h 621"/>
                <a:gd name="T24" fmla="*/ 0 w 440"/>
                <a:gd name="T25" fmla="*/ 160 h 621"/>
                <a:gd name="T26" fmla="*/ 242 w 440"/>
                <a:gd name="T27" fmla="*/ 0 h 621"/>
                <a:gd name="T28" fmla="*/ 387 w 440"/>
                <a:gd name="T29" fmla="*/ 12 h 621"/>
                <a:gd name="T30" fmla="*/ 364 w 440"/>
                <a:gd name="T31" fmla="*/ 126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40" h="621">
                  <a:moveTo>
                    <a:pt x="364" y="126"/>
                  </a:moveTo>
                  <a:lnTo>
                    <a:pt x="364" y="126"/>
                  </a:lnTo>
                  <a:cubicBezTo>
                    <a:pt x="328" y="120"/>
                    <a:pt x="306" y="114"/>
                    <a:pt x="270" y="114"/>
                  </a:cubicBezTo>
                  <a:cubicBezTo>
                    <a:pt x="206" y="114"/>
                    <a:pt x="162" y="129"/>
                    <a:pt x="162" y="160"/>
                  </a:cubicBezTo>
                  <a:cubicBezTo>
                    <a:pt x="162" y="195"/>
                    <a:pt x="222" y="224"/>
                    <a:pt x="289" y="260"/>
                  </a:cubicBezTo>
                  <a:cubicBezTo>
                    <a:pt x="353" y="294"/>
                    <a:pt x="440" y="340"/>
                    <a:pt x="440" y="443"/>
                  </a:cubicBezTo>
                  <a:cubicBezTo>
                    <a:pt x="440" y="557"/>
                    <a:pt x="339" y="621"/>
                    <a:pt x="186" y="621"/>
                  </a:cubicBezTo>
                  <a:cubicBezTo>
                    <a:pt x="116" y="621"/>
                    <a:pt x="68" y="607"/>
                    <a:pt x="11" y="594"/>
                  </a:cubicBezTo>
                  <a:lnTo>
                    <a:pt x="11" y="469"/>
                  </a:lnTo>
                  <a:cubicBezTo>
                    <a:pt x="55" y="482"/>
                    <a:pt x="127" y="506"/>
                    <a:pt x="192" y="506"/>
                  </a:cubicBezTo>
                  <a:cubicBezTo>
                    <a:pt x="235" y="506"/>
                    <a:pt x="278" y="487"/>
                    <a:pt x="278" y="448"/>
                  </a:cubicBezTo>
                  <a:cubicBezTo>
                    <a:pt x="278" y="412"/>
                    <a:pt x="227" y="391"/>
                    <a:pt x="152" y="349"/>
                  </a:cubicBezTo>
                  <a:cubicBezTo>
                    <a:pt x="85" y="316"/>
                    <a:pt x="0" y="247"/>
                    <a:pt x="0" y="160"/>
                  </a:cubicBezTo>
                  <a:cubicBezTo>
                    <a:pt x="0" y="57"/>
                    <a:pt x="103" y="0"/>
                    <a:pt x="242" y="0"/>
                  </a:cubicBezTo>
                  <a:cubicBezTo>
                    <a:pt x="288" y="0"/>
                    <a:pt x="342" y="6"/>
                    <a:pt x="387" y="12"/>
                  </a:cubicBezTo>
                  <a:lnTo>
                    <a:pt x="364" y="12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algn="l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i="0">
                <a:solidFill>
                  <a:srgbClr val="1F497D"/>
                </a:solidFill>
                <a:latin typeface="Calibri"/>
                <a:cs typeface="Arial" pitchFamily="34" charset="0"/>
              </a:endParaRPr>
            </a:p>
          </p:txBody>
        </p:sp>
      </p:grpSp>
      <p:grpSp>
        <p:nvGrpSpPr>
          <p:cNvPr id="4" name="Group 25"/>
          <p:cNvGrpSpPr>
            <a:grpSpLocks/>
          </p:cNvGrpSpPr>
          <p:nvPr userDrawn="1"/>
        </p:nvGrpSpPr>
        <p:grpSpPr bwMode="auto">
          <a:xfrm>
            <a:off x="0" y="560388"/>
            <a:ext cx="9148763" cy="6300787"/>
            <a:chOff x="0" y="353"/>
            <a:chExt cx="5763" cy="3969"/>
          </a:xfrm>
        </p:grpSpPr>
        <p:sp>
          <p:nvSpPr>
            <p:cNvPr id="27" name="Freeform 26"/>
            <p:cNvSpPr>
              <a:spLocks/>
            </p:cNvSpPr>
            <p:nvPr/>
          </p:nvSpPr>
          <p:spPr bwMode="auto">
            <a:xfrm>
              <a:off x="0" y="353"/>
              <a:ext cx="5597" cy="2837"/>
            </a:xfrm>
            <a:custGeom>
              <a:avLst/>
              <a:gdLst>
                <a:gd name="T0" fmla="*/ 0 w 5597"/>
                <a:gd name="T1" fmla="*/ 2060 h 2837"/>
                <a:gd name="T2" fmla="*/ 3918 w 5597"/>
                <a:gd name="T3" fmla="*/ 0 h 2837"/>
                <a:gd name="T4" fmla="*/ 5597 w 5597"/>
                <a:gd name="T5" fmla="*/ 2837 h 28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597" h="2837">
                  <a:moveTo>
                    <a:pt x="0" y="2060"/>
                  </a:moveTo>
                  <a:lnTo>
                    <a:pt x="3918" y="0"/>
                  </a:lnTo>
                  <a:lnTo>
                    <a:pt x="5597" y="2837"/>
                  </a:lnTo>
                </a:path>
              </a:pathLst>
            </a:custGeom>
            <a:noFill/>
            <a:ln w="12700">
              <a:solidFill>
                <a:srgbClr val="FFFFFF">
                  <a:alpha val="29804"/>
                </a:srgbClr>
              </a:solidFill>
              <a:round/>
              <a:headEnd/>
              <a:tailEnd/>
            </a:ln>
            <a:effectLst/>
            <a:extLst>
              <a:ext uri="{909E8E84-426E-40DD-AFC4-6F175D3DCCD1}"/>
              <a:ext uri="{AF507438-7753-43E0-B8FC-AC1667EBCBE1}"/>
            </a:extLst>
          </p:spPr>
          <p:txBody>
            <a:bodyPr/>
            <a:lstStyle/>
            <a:p>
              <a:pPr algn="l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i="0">
                <a:solidFill>
                  <a:srgbClr val="1F497D"/>
                </a:solidFill>
                <a:latin typeface="Calibri"/>
                <a:cs typeface="Arial" pitchFamily="34" charset="0"/>
              </a:endParaRPr>
            </a:p>
          </p:txBody>
        </p:sp>
        <p:sp>
          <p:nvSpPr>
            <p:cNvPr id="28" name="Freeform 27"/>
            <p:cNvSpPr>
              <a:spLocks/>
            </p:cNvSpPr>
            <p:nvPr/>
          </p:nvSpPr>
          <p:spPr bwMode="auto">
            <a:xfrm>
              <a:off x="2274" y="3321"/>
              <a:ext cx="2887" cy="1001"/>
            </a:xfrm>
            <a:custGeom>
              <a:avLst/>
              <a:gdLst>
                <a:gd name="T0" fmla="*/ 1432 w 1432"/>
                <a:gd name="T1" fmla="*/ 496 h 496"/>
                <a:gd name="T2" fmla="*/ 716 w 1432"/>
                <a:gd name="T3" fmla="*/ 0 h 496"/>
                <a:gd name="T4" fmla="*/ 0 w 1432"/>
                <a:gd name="T5" fmla="*/ 496 h 496"/>
                <a:gd name="T6" fmla="*/ 1432 w 1432"/>
                <a:gd name="T7" fmla="*/ 496 h 4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32" h="496">
                  <a:moveTo>
                    <a:pt x="1432" y="496"/>
                  </a:moveTo>
                  <a:cubicBezTo>
                    <a:pt x="1323" y="207"/>
                    <a:pt x="1044" y="0"/>
                    <a:pt x="716" y="0"/>
                  </a:cubicBezTo>
                  <a:cubicBezTo>
                    <a:pt x="388" y="0"/>
                    <a:pt x="109" y="207"/>
                    <a:pt x="0" y="496"/>
                  </a:cubicBezTo>
                  <a:lnTo>
                    <a:pt x="1432" y="49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algn="l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i="0">
                <a:solidFill>
                  <a:srgbClr val="1F497D"/>
                </a:solidFill>
                <a:latin typeface="Calibri"/>
                <a:cs typeface="Arial" pitchFamily="34" charset="0"/>
              </a:endParaRPr>
            </a:p>
          </p:txBody>
        </p:sp>
        <p:sp>
          <p:nvSpPr>
            <p:cNvPr id="29" name="Freeform 28"/>
            <p:cNvSpPr>
              <a:spLocks/>
            </p:cNvSpPr>
            <p:nvPr/>
          </p:nvSpPr>
          <p:spPr bwMode="auto">
            <a:xfrm>
              <a:off x="5384" y="3121"/>
              <a:ext cx="379" cy="862"/>
            </a:xfrm>
            <a:custGeom>
              <a:avLst/>
              <a:gdLst>
                <a:gd name="T0" fmla="*/ 184 w 184"/>
                <a:gd name="T1" fmla="*/ 0 h 420"/>
                <a:gd name="T2" fmla="*/ 0 w 184"/>
                <a:gd name="T3" fmla="*/ 210 h 420"/>
                <a:gd name="T4" fmla="*/ 184 w 184"/>
                <a:gd name="T5" fmla="*/ 420 h 420"/>
                <a:gd name="T6" fmla="*/ 184 w 184"/>
                <a:gd name="T7" fmla="*/ 0 h 4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4" h="420">
                  <a:moveTo>
                    <a:pt x="184" y="0"/>
                  </a:moveTo>
                  <a:cubicBezTo>
                    <a:pt x="80" y="14"/>
                    <a:pt x="0" y="103"/>
                    <a:pt x="0" y="210"/>
                  </a:cubicBezTo>
                  <a:cubicBezTo>
                    <a:pt x="0" y="318"/>
                    <a:pt x="80" y="407"/>
                    <a:pt x="184" y="420"/>
                  </a:cubicBezTo>
                  <a:lnTo>
                    <a:pt x="184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algn="l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i="0">
                <a:solidFill>
                  <a:srgbClr val="1F497D"/>
                </a:solidFill>
                <a:latin typeface="Calibri"/>
                <a:cs typeface="Arial" pitchFamily="34" charset="0"/>
              </a:endParaRPr>
            </a:p>
          </p:txBody>
        </p:sp>
      </p:grpSp>
      <p:grpSp>
        <p:nvGrpSpPr>
          <p:cNvPr id="10" name="Group 18"/>
          <p:cNvGrpSpPr>
            <a:grpSpLocks noChangeAspect="1"/>
          </p:cNvGrpSpPr>
          <p:nvPr userDrawn="1"/>
        </p:nvGrpSpPr>
        <p:grpSpPr bwMode="auto">
          <a:xfrm>
            <a:off x="150813" y="150813"/>
            <a:ext cx="522287" cy="468312"/>
            <a:chOff x="1352" y="681"/>
            <a:chExt cx="3519" cy="3153"/>
          </a:xfrm>
        </p:grpSpPr>
        <p:sp>
          <p:nvSpPr>
            <p:cNvPr id="31" name="Freeform 19"/>
            <p:cNvSpPr>
              <a:spLocks noChangeAspect="1"/>
            </p:cNvSpPr>
            <p:nvPr/>
          </p:nvSpPr>
          <p:spPr bwMode="auto">
            <a:xfrm>
              <a:off x="1352" y="681"/>
              <a:ext cx="3519" cy="3153"/>
            </a:xfrm>
            <a:custGeom>
              <a:avLst/>
              <a:gdLst>
                <a:gd name="T0" fmla="*/ 0 w 3862"/>
                <a:gd name="T1" fmla="*/ 3449 h 3449"/>
                <a:gd name="T2" fmla="*/ 0 w 3862"/>
                <a:gd name="T3" fmla="*/ 3449 h 3449"/>
                <a:gd name="T4" fmla="*/ 0 w 3862"/>
                <a:gd name="T5" fmla="*/ 0 h 3449"/>
                <a:gd name="T6" fmla="*/ 3696 w 3862"/>
                <a:gd name="T7" fmla="*/ 0 h 3449"/>
                <a:gd name="T8" fmla="*/ 3327 w 3862"/>
                <a:gd name="T9" fmla="*/ 3449 h 3449"/>
                <a:gd name="T10" fmla="*/ 0 w 3862"/>
                <a:gd name="T11" fmla="*/ 3449 h 3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62" h="3449">
                  <a:moveTo>
                    <a:pt x="0" y="3449"/>
                  </a:moveTo>
                  <a:lnTo>
                    <a:pt x="0" y="3449"/>
                  </a:lnTo>
                  <a:lnTo>
                    <a:pt x="0" y="0"/>
                  </a:lnTo>
                  <a:lnTo>
                    <a:pt x="3696" y="0"/>
                  </a:lnTo>
                  <a:cubicBezTo>
                    <a:pt x="3862" y="1150"/>
                    <a:pt x="3797" y="2241"/>
                    <a:pt x="3327" y="3449"/>
                  </a:cubicBezTo>
                  <a:lnTo>
                    <a:pt x="0" y="3449"/>
                  </a:lnTo>
                  <a:close/>
                </a:path>
              </a:pathLst>
            </a:custGeom>
            <a:solidFill>
              <a:srgbClr val="009D9C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algn="l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i="0">
                <a:solidFill>
                  <a:srgbClr val="1F497D"/>
                </a:solidFill>
                <a:latin typeface="Calibri"/>
                <a:cs typeface="Arial" pitchFamily="34" charset="0"/>
              </a:endParaRPr>
            </a:p>
          </p:txBody>
        </p:sp>
        <p:sp>
          <p:nvSpPr>
            <p:cNvPr id="32" name="Freeform 20"/>
            <p:cNvSpPr>
              <a:spLocks noChangeAspect="1"/>
            </p:cNvSpPr>
            <p:nvPr/>
          </p:nvSpPr>
          <p:spPr bwMode="auto">
            <a:xfrm>
              <a:off x="2710" y="1846"/>
              <a:ext cx="75" cy="53"/>
            </a:xfrm>
            <a:custGeom>
              <a:avLst/>
              <a:gdLst>
                <a:gd name="T0" fmla="*/ 16 w 81"/>
                <a:gd name="T1" fmla="*/ 40 h 66"/>
                <a:gd name="T2" fmla="*/ 16 w 81"/>
                <a:gd name="T3" fmla="*/ 40 h 66"/>
                <a:gd name="T4" fmla="*/ 0 w 81"/>
                <a:gd name="T5" fmla="*/ 54 h 66"/>
                <a:gd name="T6" fmla="*/ 79 w 81"/>
                <a:gd name="T7" fmla="*/ 22 h 66"/>
                <a:gd name="T8" fmla="*/ 81 w 81"/>
                <a:gd name="T9" fmla="*/ 0 h 66"/>
                <a:gd name="T10" fmla="*/ 16 w 81"/>
                <a:gd name="T11" fmla="*/ 4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1" h="66">
                  <a:moveTo>
                    <a:pt x="16" y="40"/>
                  </a:moveTo>
                  <a:lnTo>
                    <a:pt x="16" y="40"/>
                  </a:lnTo>
                  <a:lnTo>
                    <a:pt x="0" y="54"/>
                  </a:lnTo>
                  <a:cubicBezTo>
                    <a:pt x="35" y="66"/>
                    <a:pt x="72" y="42"/>
                    <a:pt x="79" y="22"/>
                  </a:cubicBezTo>
                  <a:lnTo>
                    <a:pt x="81" y="0"/>
                  </a:lnTo>
                  <a:cubicBezTo>
                    <a:pt x="54" y="6"/>
                    <a:pt x="27" y="19"/>
                    <a:pt x="16" y="40"/>
                  </a:cubicBez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algn="l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i="0">
                <a:solidFill>
                  <a:srgbClr val="1F497D"/>
                </a:solidFill>
                <a:latin typeface="Calibri"/>
                <a:cs typeface="Arial" pitchFamily="34" charset="0"/>
              </a:endParaRPr>
            </a:p>
          </p:txBody>
        </p:sp>
        <p:sp>
          <p:nvSpPr>
            <p:cNvPr id="33" name="Freeform 21"/>
            <p:cNvSpPr>
              <a:spLocks noChangeAspect="1"/>
            </p:cNvSpPr>
            <p:nvPr/>
          </p:nvSpPr>
          <p:spPr bwMode="auto">
            <a:xfrm>
              <a:off x="2871" y="1974"/>
              <a:ext cx="64" cy="53"/>
            </a:xfrm>
            <a:custGeom>
              <a:avLst/>
              <a:gdLst>
                <a:gd name="T0" fmla="*/ 27 w 81"/>
                <a:gd name="T1" fmla="*/ 1 h 63"/>
                <a:gd name="T2" fmla="*/ 27 w 81"/>
                <a:gd name="T3" fmla="*/ 1 h 63"/>
                <a:gd name="T4" fmla="*/ 0 w 81"/>
                <a:gd name="T5" fmla="*/ 0 h 63"/>
                <a:gd name="T6" fmla="*/ 33 w 81"/>
                <a:gd name="T7" fmla="*/ 58 h 63"/>
                <a:gd name="T8" fmla="*/ 53 w 81"/>
                <a:gd name="T9" fmla="*/ 63 h 63"/>
                <a:gd name="T10" fmla="*/ 27 w 81"/>
                <a:gd name="T11" fmla="*/ 1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1" h="63">
                  <a:moveTo>
                    <a:pt x="27" y="1"/>
                  </a:moveTo>
                  <a:lnTo>
                    <a:pt x="27" y="1"/>
                  </a:lnTo>
                  <a:lnTo>
                    <a:pt x="0" y="0"/>
                  </a:lnTo>
                  <a:cubicBezTo>
                    <a:pt x="0" y="24"/>
                    <a:pt x="8" y="43"/>
                    <a:pt x="33" y="58"/>
                  </a:cubicBezTo>
                  <a:lnTo>
                    <a:pt x="53" y="63"/>
                  </a:lnTo>
                  <a:cubicBezTo>
                    <a:pt x="81" y="39"/>
                    <a:pt x="44" y="15"/>
                    <a:pt x="27" y="1"/>
                  </a:cubicBez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algn="l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i="0">
                <a:solidFill>
                  <a:srgbClr val="1F497D"/>
                </a:solidFill>
                <a:latin typeface="Calibri"/>
                <a:cs typeface="Arial" pitchFamily="34" charset="0"/>
              </a:endParaRPr>
            </a:p>
          </p:txBody>
        </p:sp>
        <p:sp>
          <p:nvSpPr>
            <p:cNvPr id="34" name="Freeform 22"/>
            <p:cNvSpPr>
              <a:spLocks noChangeAspect="1"/>
            </p:cNvSpPr>
            <p:nvPr/>
          </p:nvSpPr>
          <p:spPr bwMode="auto">
            <a:xfrm>
              <a:off x="2625" y="1408"/>
              <a:ext cx="86" cy="86"/>
            </a:xfrm>
            <a:custGeom>
              <a:avLst/>
              <a:gdLst>
                <a:gd name="T0" fmla="*/ 20 w 96"/>
                <a:gd name="T1" fmla="*/ 50 h 79"/>
                <a:gd name="T2" fmla="*/ 20 w 96"/>
                <a:gd name="T3" fmla="*/ 50 h 79"/>
                <a:gd name="T4" fmla="*/ 0 w 96"/>
                <a:gd name="T5" fmla="*/ 64 h 79"/>
                <a:gd name="T6" fmla="*/ 89 w 96"/>
                <a:gd name="T7" fmla="*/ 27 h 79"/>
                <a:gd name="T8" fmla="*/ 96 w 96"/>
                <a:gd name="T9" fmla="*/ 0 h 79"/>
                <a:gd name="T10" fmla="*/ 20 w 96"/>
                <a:gd name="T11" fmla="*/ 5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6" h="79">
                  <a:moveTo>
                    <a:pt x="20" y="50"/>
                  </a:moveTo>
                  <a:lnTo>
                    <a:pt x="20" y="50"/>
                  </a:lnTo>
                  <a:lnTo>
                    <a:pt x="0" y="64"/>
                  </a:lnTo>
                  <a:cubicBezTo>
                    <a:pt x="41" y="79"/>
                    <a:pt x="75" y="57"/>
                    <a:pt x="89" y="27"/>
                  </a:cubicBezTo>
                  <a:lnTo>
                    <a:pt x="96" y="0"/>
                  </a:lnTo>
                  <a:cubicBezTo>
                    <a:pt x="63" y="8"/>
                    <a:pt x="38" y="8"/>
                    <a:pt x="20" y="50"/>
                  </a:cubicBez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algn="l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i="0">
                <a:solidFill>
                  <a:srgbClr val="1F497D"/>
                </a:solidFill>
                <a:latin typeface="Calibri"/>
                <a:cs typeface="Arial" pitchFamily="34" charset="0"/>
              </a:endParaRPr>
            </a:p>
          </p:txBody>
        </p:sp>
        <p:sp>
          <p:nvSpPr>
            <p:cNvPr id="35" name="Freeform 23"/>
            <p:cNvSpPr>
              <a:spLocks noChangeAspect="1"/>
            </p:cNvSpPr>
            <p:nvPr/>
          </p:nvSpPr>
          <p:spPr bwMode="auto">
            <a:xfrm>
              <a:off x="2571" y="1568"/>
              <a:ext cx="75" cy="75"/>
            </a:xfrm>
            <a:custGeom>
              <a:avLst/>
              <a:gdLst>
                <a:gd name="T0" fmla="*/ 77 w 77"/>
                <a:gd name="T1" fmla="*/ 22 h 77"/>
                <a:gd name="T2" fmla="*/ 77 w 77"/>
                <a:gd name="T3" fmla="*/ 22 h 77"/>
                <a:gd name="T4" fmla="*/ 71 w 77"/>
                <a:gd name="T5" fmla="*/ 0 h 77"/>
                <a:gd name="T6" fmla="*/ 0 w 77"/>
                <a:gd name="T7" fmla="*/ 44 h 77"/>
                <a:gd name="T8" fmla="*/ 0 w 77"/>
                <a:gd name="T9" fmla="*/ 62 h 77"/>
                <a:gd name="T10" fmla="*/ 77 w 77"/>
                <a:gd name="T11" fmla="*/ 22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7" h="77">
                  <a:moveTo>
                    <a:pt x="77" y="22"/>
                  </a:moveTo>
                  <a:lnTo>
                    <a:pt x="77" y="22"/>
                  </a:lnTo>
                  <a:lnTo>
                    <a:pt x="71" y="0"/>
                  </a:lnTo>
                  <a:cubicBezTo>
                    <a:pt x="38" y="7"/>
                    <a:pt x="14" y="19"/>
                    <a:pt x="0" y="44"/>
                  </a:cubicBezTo>
                  <a:lnTo>
                    <a:pt x="0" y="62"/>
                  </a:lnTo>
                  <a:cubicBezTo>
                    <a:pt x="42" y="77"/>
                    <a:pt x="64" y="40"/>
                    <a:pt x="77" y="22"/>
                  </a:cubicBez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algn="l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i="0">
                <a:solidFill>
                  <a:srgbClr val="1F497D"/>
                </a:solidFill>
                <a:latin typeface="Calibri"/>
                <a:cs typeface="Arial" pitchFamily="34" charset="0"/>
              </a:endParaRPr>
            </a:p>
          </p:txBody>
        </p:sp>
        <p:sp>
          <p:nvSpPr>
            <p:cNvPr id="36" name="Freeform 24"/>
            <p:cNvSpPr>
              <a:spLocks noChangeAspect="1"/>
            </p:cNvSpPr>
            <p:nvPr/>
          </p:nvSpPr>
          <p:spPr bwMode="auto">
            <a:xfrm>
              <a:off x="2550" y="1728"/>
              <a:ext cx="86" cy="64"/>
            </a:xfrm>
            <a:custGeom>
              <a:avLst/>
              <a:gdLst>
                <a:gd name="T0" fmla="*/ 0 w 90"/>
                <a:gd name="T1" fmla="*/ 52 h 74"/>
                <a:gd name="T2" fmla="*/ 0 w 90"/>
                <a:gd name="T3" fmla="*/ 52 h 74"/>
                <a:gd name="T4" fmla="*/ 14 w 90"/>
                <a:gd name="T5" fmla="*/ 60 h 74"/>
                <a:gd name="T6" fmla="*/ 73 w 90"/>
                <a:gd name="T7" fmla="*/ 23 h 74"/>
                <a:gd name="T8" fmla="*/ 90 w 90"/>
                <a:gd name="T9" fmla="*/ 8 h 74"/>
                <a:gd name="T10" fmla="*/ 0 w 90"/>
                <a:gd name="T11" fmla="*/ 52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0" h="74">
                  <a:moveTo>
                    <a:pt x="0" y="52"/>
                  </a:moveTo>
                  <a:lnTo>
                    <a:pt x="0" y="52"/>
                  </a:lnTo>
                  <a:lnTo>
                    <a:pt x="14" y="60"/>
                  </a:lnTo>
                  <a:cubicBezTo>
                    <a:pt x="59" y="74"/>
                    <a:pt x="62" y="38"/>
                    <a:pt x="73" y="23"/>
                  </a:cubicBezTo>
                  <a:lnTo>
                    <a:pt x="90" y="8"/>
                  </a:lnTo>
                  <a:cubicBezTo>
                    <a:pt x="48" y="0"/>
                    <a:pt x="11" y="31"/>
                    <a:pt x="0" y="52"/>
                  </a:cubicBez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algn="l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i="0">
                <a:solidFill>
                  <a:srgbClr val="1F497D"/>
                </a:solidFill>
                <a:latin typeface="Calibri"/>
                <a:cs typeface="Arial" pitchFamily="34" charset="0"/>
              </a:endParaRPr>
            </a:p>
          </p:txBody>
        </p:sp>
        <p:sp>
          <p:nvSpPr>
            <p:cNvPr id="37" name="Freeform 25"/>
            <p:cNvSpPr>
              <a:spLocks noChangeAspect="1"/>
            </p:cNvSpPr>
            <p:nvPr/>
          </p:nvSpPr>
          <p:spPr bwMode="auto">
            <a:xfrm>
              <a:off x="2775" y="1173"/>
              <a:ext cx="86" cy="75"/>
            </a:xfrm>
            <a:custGeom>
              <a:avLst/>
              <a:gdLst>
                <a:gd name="T0" fmla="*/ 16 w 88"/>
                <a:gd name="T1" fmla="*/ 4 h 72"/>
                <a:gd name="T2" fmla="*/ 16 w 88"/>
                <a:gd name="T3" fmla="*/ 4 h 72"/>
                <a:gd name="T4" fmla="*/ 0 w 88"/>
                <a:gd name="T5" fmla="*/ 12 h 72"/>
                <a:gd name="T6" fmla="*/ 86 w 88"/>
                <a:gd name="T7" fmla="*/ 49 h 72"/>
                <a:gd name="T8" fmla="*/ 88 w 88"/>
                <a:gd name="T9" fmla="*/ 22 h 72"/>
                <a:gd name="T10" fmla="*/ 16 w 88"/>
                <a:gd name="T11" fmla="*/ 4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8" h="72">
                  <a:moveTo>
                    <a:pt x="16" y="4"/>
                  </a:moveTo>
                  <a:lnTo>
                    <a:pt x="16" y="4"/>
                  </a:lnTo>
                  <a:lnTo>
                    <a:pt x="0" y="12"/>
                  </a:lnTo>
                  <a:cubicBezTo>
                    <a:pt x="4" y="40"/>
                    <a:pt x="70" y="72"/>
                    <a:pt x="86" y="49"/>
                  </a:cubicBezTo>
                  <a:lnTo>
                    <a:pt x="88" y="22"/>
                  </a:lnTo>
                  <a:cubicBezTo>
                    <a:pt x="67" y="8"/>
                    <a:pt x="45" y="0"/>
                    <a:pt x="16" y="4"/>
                  </a:cubicBez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algn="l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i="0">
                <a:solidFill>
                  <a:srgbClr val="1F497D"/>
                </a:solidFill>
                <a:latin typeface="Calibri"/>
                <a:cs typeface="Arial" pitchFamily="34" charset="0"/>
              </a:endParaRPr>
            </a:p>
          </p:txBody>
        </p:sp>
        <p:sp>
          <p:nvSpPr>
            <p:cNvPr id="38" name="Freeform 26"/>
            <p:cNvSpPr>
              <a:spLocks noChangeAspect="1"/>
            </p:cNvSpPr>
            <p:nvPr/>
          </p:nvSpPr>
          <p:spPr bwMode="auto">
            <a:xfrm>
              <a:off x="2956" y="1109"/>
              <a:ext cx="75" cy="86"/>
            </a:xfrm>
            <a:custGeom>
              <a:avLst/>
              <a:gdLst>
                <a:gd name="T0" fmla="*/ 46 w 86"/>
                <a:gd name="T1" fmla="*/ 7 h 92"/>
                <a:gd name="T2" fmla="*/ 46 w 86"/>
                <a:gd name="T3" fmla="*/ 7 h 92"/>
                <a:gd name="T4" fmla="*/ 21 w 86"/>
                <a:gd name="T5" fmla="*/ 0 h 92"/>
                <a:gd name="T6" fmla="*/ 14 w 86"/>
                <a:gd name="T7" fmla="*/ 66 h 92"/>
                <a:gd name="T8" fmla="*/ 27 w 86"/>
                <a:gd name="T9" fmla="*/ 92 h 92"/>
                <a:gd name="T10" fmla="*/ 46 w 86"/>
                <a:gd name="T11" fmla="*/ 7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6" h="92">
                  <a:moveTo>
                    <a:pt x="46" y="7"/>
                  </a:moveTo>
                  <a:lnTo>
                    <a:pt x="46" y="7"/>
                  </a:lnTo>
                  <a:lnTo>
                    <a:pt x="21" y="0"/>
                  </a:lnTo>
                  <a:cubicBezTo>
                    <a:pt x="7" y="19"/>
                    <a:pt x="0" y="33"/>
                    <a:pt x="14" y="66"/>
                  </a:cubicBezTo>
                  <a:lnTo>
                    <a:pt x="27" y="92"/>
                  </a:lnTo>
                  <a:cubicBezTo>
                    <a:pt x="57" y="63"/>
                    <a:pt x="86" y="36"/>
                    <a:pt x="46" y="7"/>
                  </a:cubicBez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algn="l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i="0">
                <a:solidFill>
                  <a:srgbClr val="1F497D"/>
                </a:solidFill>
                <a:latin typeface="Calibri"/>
                <a:cs typeface="Arial" pitchFamily="34" charset="0"/>
              </a:endParaRPr>
            </a:p>
          </p:txBody>
        </p:sp>
        <p:sp>
          <p:nvSpPr>
            <p:cNvPr id="39" name="Freeform 27"/>
            <p:cNvSpPr>
              <a:spLocks noChangeAspect="1" noEditPoints="1"/>
            </p:cNvSpPr>
            <p:nvPr/>
          </p:nvSpPr>
          <p:spPr bwMode="auto">
            <a:xfrm>
              <a:off x="3149" y="927"/>
              <a:ext cx="663" cy="1678"/>
            </a:xfrm>
            <a:custGeom>
              <a:avLst/>
              <a:gdLst>
                <a:gd name="T0" fmla="*/ 451 w 724"/>
                <a:gd name="T1" fmla="*/ 808 h 1845"/>
                <a:gd name="T2" fmla="*/ 451 w 724"/>
                <a:gd name="T3" fmla="*/ 808 h 1845"/>
                <a:gd name="T4" fmla="*/ 326 w 724"/>
                <a:gd name="T5" fmla="*/ 776 h 1845"/>
                <a:gd name="T6" fmla="*/ 477 w 724"/>
                <a:gd name="T7" fmla="*/ 746 h 1845"/>
                <a:gd name="T8" fmla="*/ 493 w 724"/>
                <a:gd name="T9" fmla="*/ 773 h 1845"/>
                <a:gd name="T10" fmla="*/ 451 w 724"/>
                <a:gd name="T11" fmla="*/ 808 h 1845"/>
                <a:gd name="T12" fmla="*/ 451 w 724"/>
                <a:gd name="T13" fmla="*/ 808 h 1845"/>
                <a:gd name="T14" fmla="*/ 639 w 724"/>
                <a:gd name="T15" fmla="*/ 841 h 1845"/>
                <a:gd name="T16" fmla="*/ 639 w 724"/>
                <a:gd name="T17" fmla="*/ 841 h 1845"/>
                <a:gd name="T18" fmla="*/ 601 w 724"/>
                <a:gd name="T19" fmla="*/ 701 h 1845"/>
                <a:gd name="T20" fmla="*/ 634 w 724"/>
                <a:gd name="T21" fmla="*/ 646 h 1845"/>
                <a:gd name="T22" fmla="*/ 627 w 724"/>
                <a:gd name="T23" fmla="*/ 477 h 1845"/>
                <a:gd name="T24" fmla="*/ 641 w 724"/>
                <a:gd name="T25" fmla="*/ 463 h 1845"/>
                <a:gd name="T26" fmla="*/ 627 w 724"/>
                <a:gd name="T27" fmla="*/ 414 h 1845"/>
                <a:gd name="T28" fmla="*/ 615 w 724"/>
                <a:gd name="T29" fmla="*/ 342 h 1845"/>
                <a:gd name="T30" fmla="*/ 590 w 724"/>
                <a:gd name="T31" fmla="*/ 286 h 1845"/>
                <a:gd name="T32" fmla="*/ 602 w 724"/>
                <a:gd name="T33" fmla="*/ 260 h 1845"/>
                <a:gd name="T34" fmla="*/ 560 w 724"/>
                <a:gd name="T35" fmla="*/ 236 h 1845"/>
                <a:gd name="T36" fmla="*/ 523 w 724"/>
                <a:gd name="T37" fmla="*/ 213 h 1845"/>
                <a:gd name="T38" fmla="*/ 514 w 724"/>
                <a:gd name="T39" fmla="*/ 180 h 1845"/>
                <a:gd name="T40" fmla="*/ 483 w 724"/>
                <a:gd name="T41" fmla="*/ 195 h 1845"/>
                <a:gd name="T42" fmla="*/ 476 w 724"/>
                <a:gd name="T43" fmla="*/ 154 h 1845"/>
                <a:gd name="T44" fmla="*/ 434 w 724"/>
                <a:gd name="T45" fmla="*/ 171 h 1845"/>
                <a:gd name="T46" fmla="*/ 411 w 724"/>
                <a:gd name="T47" fmla="*/ 119 h 1845"/>
                <a:gd name="T48" fmla="*/ 389 w 724"/>
                <a:gd name="T49" fmla="*/ 124 h 1845"/>
                <a:gd name="T50" fmla="*/ 356 w 724"/>
                <a:gd name="T51" fmla="*/ 150 h 1845"/>
                <a:gd name="T52" fmla="*/ 356 w 724"/>
                <a:gd name="T53" fmla="*/ 101 h 1845"/>
                <a:gd name="T54" fmla="*/ 341 w 724"/>
                <a:gd name="T55" fmla="*/ 93 h 1845"/>
                <a:gd name="T56" fmla="*/ 314 w 724"/>
                <a:gd name="T57" fmla="*/ 81 h 1845"/>
                <a:gd name="T58" fmla="*/ 276 w 724"/>
                <a:gd name="T59" fmla="*/ 97 h 1845"/>
                <a:gd name="T60" fmla="*/ 292 w 724"/>
                <a:gd name="T61" fmla="*/ 51 h 1845"/>
                <a:gd name="T62" fmla="*/ 244 w 724"/>
                <a:gd name="T63" fmla="*/ 106 h 1845"/>
                <a:gd name="T64" fmla="*/ 216 w 724"/>
                <a:gd name="T65" fmla="*/ 112 h 1845"/>
                <a:gd name="T66" fmla="*/ 266 w 724"/>
                <a:gd name="T67" fmla="*/ 43 h 1845"/>
                <a:gd name="T68" fmla="*/ 214 w 724"/>
                <a:gd name="T69" fmla="*/ 91 h 1845"/>
                <a:gd name="T70" fmla="*/ 173 w 724"/>
                <a:gd name="T71" fmla="*/ 98 h 1845"/>
                <a:gd name="T72" fmla="*/ 186 w 724"/>
                <a:gd name="T73" fmla="*/ 38 h 1845"/>
                <a:gd name="T74" fmla="*/ 173 w 724"/>
                <a:gd name="T75" fmla="*/ 69 h 1845"/>
                <a:gd name="T76" fmla="*/ 166 w 724"/>
                <a:gd name="T77" fmla="*/ 36 h 1845"/>
                <a:gd name="T78" fmla="*/ 142 w 724"/>
                <a:gd name="T79" fmla="*/ 114 h 1845"/>
                <a:gd name="T80" fmla="*/ 126 w 724"/>
                <a:gd name="T81" fmla="*/ 39 h 1845"/>
                <a:gd name="T82" fmla="*/ 80 w 724"/>
                <a:gd name="T83" fmla="*/ 112 h 1845"/>
                <a:gd name="T84" fmla="*/ 56 w 724"/>
                <a:gd name="T85" fmla="*/ 117 h 1845"/>
                <a:gd name="T86" fmla="*/ 37 w 724"/>
                <a:gd name="T87" fmla="*/ 43 h 1845"/>
                <a:gd name="T88" fmla="*/ 5 w 724"/>
                <a:gd name="T89" fmla="*/ 1808 h 1845"/>
                <a:gd name="T90" fmla="*/ 0 w 724"/>
                <a:gd name="T91" fmla="*/ 1840 h 1845"/>
                <a:gd name="T92" fmla="*/ 162 w 724"/>
                <a:gd name="T93" fmla="*/ 1823 h 1845"/>
                <a:gd name="T94" fmla="*/ 529 w 724"/>
                <a:gd name="T95" fmla="*/ 1842 h 1845"/>
                <a:gd name="T96" fmla="*/ 614 w 724"/>
                <a:gd name="T97" fmla="*/ 1829 h 1845"/>
                <a:gd name="T98" fmla="*/ 421 w 724"/>
                <a:gd name="T99" fmla="*/ 1778 h 1845"/>
                <a:gd name="T100" fmla="*/ 272 w 724"/>
                <a:gd name="T101" fmla="*/ 1664 h 1845"/>
                <a:gd name="T102" fmla="*/ 237 w 724"/>
                <a:gd name="T103" fmla="*/ 1566 h 1845"/>
                <a:gd name="T104" fmla="*/ 239 w 724"/>
                <a:gd name="T105" fmla="*/ 1432 h 1845"/>
                <a:gd name="T106" fmla="*/ 315 w 724"/>
                <a:gd name="T107" fmla="*/ 1404 h 1845"/>
                <a:gd name="T108" fmla="*/ 586 w 724"/>
                <a:gd name="T109" fmla="*/ 1387 h 1845"/>
                <a:gd name="T110" fmla="*/ 605 w 724"/>
                <a:gd name="T111" fmla="*/ 1286 h 1845"/>
                <a:gd name="T112" fmla="*/ 609 w 724"/>
                <a:gd name="T113" fmla="*/ 1223 h 1845"/>
                <a:gd name="T114" fmla="*/ 630 w 724"/>
                <a:gd name="T115" fmla="*/ 1174 h 1845"/>
                <a:gd name="T116" fmla="*/ 590 w 724"/>
                <a:gd name="T117" fmla="*/ 1133 h 1845"/>
                <a:gd name="T118" fmla="*/ 650 w 724"/>
                <a:gd name="T119" fmla="*/ 1082 h 1845"/>
                <a:gd name="T120" fmla="*/ 621 w 724"/>
                <a:gd name="T121" fmla="*/ 1018 h 1845"/>
                <a:gd name="T122" fmla="*/ 704 w 724"/>
                <a:gd name="T123" fmla="*/ 959 h 1845"/>
                <a:gd name="T124" fmla="*/ 639 w 724"/>
                <a:gd name="T125" fmla="*/ 841 h 18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24" h="1845">
                  <a:moveTo>
                    <a:pt x="451" y="808"/>
                  </a:moveTo>
                  <a:lnTo>
                    <a:pt x="451" y="808"/>
                  </a:lnTo>
                  <a:cubicBezTo>
                    <a:pt x="397" y="820"/>
                    <a:pt x="315" y="783"/>
                    <a:pt x="326" y="776"/>
                  </a:cubicBezTo>
                  <a:cubicBezTo>
                    <a:pt x="353" y="757"/>
                    <a:pt x="416" y="725"/>
                    <a:pt x="477" y="746"/>
                  </a:cubicBezTo>
                  <a:cubicBezTo>
                    <a:pt x="488" y="750"/>
                    <a:pt x="492" y="760"/>
                    <a:pt x="493" y="773"/>
                  </a:cubicBezTo>
                  <a:cubicBezTo>
                    <a:pt x="496" y="804"/>
                    <a:pt x="471" y="805"/>
                    <a:pt x="451" y="808"/>
                  </a:cubicBezTo>
                  <a:lnTo>
                    <a:pt x="451" y="808"/>
                  </a:lnTo>
                  <a:close/>
                  <a:moveTo>
                    <a:pt x="639" y="841"/>
                  </a:moveTo>
                  <a:lnTo>
                    <a:pt x="639" y="841"/>
                  </a:lnTo>
                  <a:cubicBezTo>
                    <a:pt x="610" y="803"/>
                    <a:pt x="557" y="751"/>
                    <a:pt x="601" y="701"/>
                  </a:cubicBezTo>
                  <a:cubicBezTo>
                    <a:pt x="624" y="684"/>
                    <a:pt x="631" y="670"/>
                    <a:pt x="634" y="646"/>
                  </a:cubicBezTo>
                  <a:cubicBezTo>
                    <a:pt x="644" y="560"/>
                    <a:pt x="639" y="524"/>
                    <a:pt x="627" y="477"/>
                  </a:cubicBezTo>
                  <a:cubicBezTo>
                    <a:pt x="629" y="473"/>
                    <a:pt x="638" y="478"/>
                    <a:pt x="641" y="463"/>
                  </a:cubicBezTo>
                  <a:cubicBezTo>
                    <a:pt x="650" y="422"/>
                    <a:pt x="627" y="414"/>
                    <a:pt x="627" y="414"/>
                  </a:cubicBezTo>
                  <a:cubicBezTo>
                    <a:pt x="645" y="399"/>
                    <a:pt x="643" y="342"/>
                    <a:pt x="615" y="342"/>
                  </a:cubicBezTo>
                  <a:cubicBezTo>
                    <a:pt x="631" y="317"/>
                    <a:pt x="617" y="277"/>
                    <a:pt x="590" y="286"/>
                  </a:cubicBezTo>
                  <a:cubicBezTo>
                    <a:pt x="590" y="286"/>
                    <a:pt x="604" y="278"/>
                    <a:pt x="602" y="260"/>
                  </a:cubicBezTo>
                  <a:cubicBezTo>
                    <a:pt x="599" y="224"/>
                    <a:pt x="547" y="259"/>
                    <a:pt x="560" y="236"/>
                  </a:cubicBezTo>
                  <a:cubicBezTo>
                    <a:pt x="567" y="223"/>
                    <a:pt x="538" y="180"/>
                    <a:pt x="523" y="213"/>
                  </a:cubicBezTo>
                  <a:cubicBezTo>
                    <a:pt x="515" y="207"/>
                    <a:pt x="529" y="187"/>
                    <a:pt x="514" y="180"/>
                  </a:cubicBezTo>
                  <a:cubicBezTo>
                    <a:pt x="504" y="181"/>
                    <a:pt x="495" y="188"/>
                    <a:pt x="483" y="195"/>
                  </a:cubicBezTo>
                  <a:cubicBezTo>
                    <a:pt x="479" y="181"/>
                    <a:pt x="494" y="174"/>
                    <a:pt x="476" y="154"/>
                  </a:cubicBezTo>
                  <a:cubicBezTo>
                    <a:pt x="452" y="138"/>
                    <a:pt x="451" y="162"/>
                    <a:pt x="434" y="171"/>
                  </a:cubicBezTo>
                  <a:cubicBezTo>
                    <a:pt x="404" y="164"/>
                    <a:pt x="476" y="146"/>
                    <a:pt x="411" y="119"/>
                  </a:cubicBezTo>
                  <a:cubicBezTo>
                    <a:pt x="395" y="159"/>
                    <a:pt x="396" y="130"/>
                    <a:pt x="389" y="124"/>
                  </a:cubicBezTo>
                  <a:cubicBezTo>
                    <a:pt x="384" y="121"/>
                    <a:pt x="375" y="131"/>
                    <a:pt x="356" y="150"/>
                  </a:cubicBezTo>
                  <a:cubicBezTo>
                    <a:pt x="366" y="124"/>
                    <a:pt x="388" y="92"/>
                    <a:pt x="356" y="101"/>
                  </a:cubicBezTo>
                  <a:cubicBezTo>
                    <a:pt x="320" y="117"/>
                    <a:pt x="341" y="96"/>
                    <a:pt x="341" y="93"/>
                  </a:cubicBezTo>
                  <a:cubicBezTo>
                    <a:pt x="372" y="79"/>
                    <a:pt x="312" y="45"/>
                    <a:pt x="314" y="81"/>
                  </a:cubicBezTo>
                  <a:cubicBezTo>
                    <a:pt x="313" y="105"/>
                    <a:pt x="261" y="126"/>
                    <a:pt x="276" y="97"/>
                  </a:cubicBezTo>
                  <a:cubicBezTo>
                    <a:pt x="286" y="60"/>
                    <a:pt x="331" y="116"/>
                    <a:pt x="292" y="51"/>
                  </a:cubicBezTo>
                  <a:cubicBezTo>
                    <a:pt x="268" y="78"/>
                    <a:pt x="248" y="96"/>
                    <a:pt x="244" y="106"/>
                  </a:cubicBezTo>
                  <a:cubicBezTo>
                    <a:pt x="225" y="181"/>
                    <a:pt x="236" y="113"/>
                    <a:pt x="216" y="112"/>
                  </a:cubicBezTo>
                  <a:cubicBezTo>
                    <a:pt x="242" y="94"/>
                    <a:pt x="276" y="63"/>
                    <a:pt x="266" y="43"/>
                  </a:cubicBezTo>
                  <a:cubicBezTo>
                    <a:pt x="237" y="41"/>
                    <a:pt x="172" y="87"/>
                    <a:pt x="214" y="91"/>
                  </a:cubicBezTo>
                  <a:cubicBezTo>
                    <a:pt x="211" y="106"/>
                    <a:pt x="187" y="123"/>
                    <a:pt x="173" y="98"/>
                  </a:cubicBezTo>
                  <a:cubicBezTo>
                    <a:pt x="196" y="92"/>
                    <a:pt x="235" y="15"/>
                    <a:pt x="186" y="38"/>
                  </a:cubicBezTo>
                  <a:cubicBezTo>
                    <a:pt x="181" y="42"/>
                    <a:pt x="181" y="56"/>
                    <a:pt x="173" y="69"/>
                  </a:cubicBezTo>
                  <a:cubicBezTo>
                    <a:pt x="161" y="58"/>
                    <a:pt x="170" y="42"/>
                    <a:pt x="166" y="36"/>
                  </a:cubicBezTo>
                  <a:cubicBezTo>
                    <a:pt x="127" y="0"/>
                    <a:pt x="141" y="93"/>
                    <a:pt x="142" y="114"/>
                  </a:cubicBezTo>
                  <a:cubicBezTo>
                    <a:pt x="92" y="82"/>
                    <a:pt x="139" y="91"/>
                    <a:pt x="126" y="39"/>
                  </a:cubicBezTo>
                  <a:cubicBezTo>
                    <a:pt x="84" y="47"/>
                    <a:pt x="73" y="64"/>
                    <a:pt x="80" y="112"/>
                  </a:cubicBezTo>
                  <a:cubicBezTo>
                    <a:pt x="74" y="123"/>
                    <a:pt x="63" y="149"/>
                    <a:pt x="56" y="117"/>
                  </a:cubicBezTo>
                  <a:cubicBezTo>
                    <a:pt x="79" y="87"/>
                    <a:pt x="77" y="44"/>
                    <a:pt x="37" y="43"/>
                  </a:cubicBezTo>
                  <a:cubicBezTo>
                    <a:pt x="101" y="631"/>
                    <a:pt x="97" y="1225"/>
                    <a:pt x="5" y="1808"/>
                  </a:cubicBezTo>
                  <a:lnTo>
                    <a:pt x="0" y="1840"/>
                  </a:lnTo>
                  <a:cubicBezTo>
                    <a:pt x="46" y="1839"/>
                    <a:pt x="113" y="1825"/>
                    <a:pt x="162" y="1823"/>
                  </a:cubicBezTo>
                  <a:cubicBezTo>
                    <a:pt x="301" y="1827"/>
                    <a:pt x="298" y="1845"/>
                    <a:pt x="529" y="1842"/>
                  </a:cubicBezTo>
                  <a:cubicBezTo>
                    <a:pt x="582" y="1837"/>
                    <a:pt x="597" y="1829"/>
                    <a:pt x="614" y="1829"/>
                  </a:cubicBezTo>
                  <a:cubicBezTo>
                    <a:pt x="597" y="1758"/>
                    <a:pt x="481" y="1798"/>
                    <a:pt x="421" y="1778"/>
                  </a:cubicBezTo>
                  <a:cubicBezTo>
                    <a:pt x="321" y="1768"/>
                    <a:pt x="304" y="1708"/>
                    <a:pt x="272" y="1664"/>
                  </a:cubicBezTo>
                  <a:cubicBezTo>
                    <a:pt x="258" y="1639"/>
                    <a:pt x="237" y="1608"/>
                    <a:pt x="237" y="1566"/>
                  </a:cubicBezTo>
                  <a:cubicBezTo>
                    <a:pt x="230" y="1513"/>
                    <a:pt x="240" y="1484"/>
                    <a:pt x="239" y="1432"/>
                  </a:cubicBezTo>
                  <a:cubicBezTo>
                    <a:pt x="243" y="1393"/>
                    <a:pt x="287" y="1401"/>
                    <a:pt x="315" y="1404"/>
                  </a:cubicBezTo>
                  <a:cubicBezTo>
                    <a:pt x="402" y="1413"/>
                    <a:pt x="547" y="1399"/>
                    <a:pt x="586" y="1387"/>
                  </a:cubicBezTo>
                  <a:cubicBezTo>
                    <a:pt x="641" y="1371"/>
                    <a:pt x="642" y="1337"/>
                    <a:pt x="605" y="1286"/>
                  </a:cubicBezTo>
                  <a:cubicBezTo>
                    <a:pt x="597" y="1261"/>
                    <a:pt x="598" y="1245"/>
                    <a:pt x="609" y="1223"/>
                  </a:cubicBezTo>
                  <a:cubicBezTo>
                    <a:pt x="625" y="1206"/>
                    <a:pt x="644" y="1195"/>
                    <a:pt x="630" y="1174"/>
                  </a:cubicBezTo>
                  <a:cubicBezTo>
                    <a:pt x="630" y="1174"/>
                    <a:pt x="504" y="1147"/>
                    <a:pt x="590" y="1133"/>
                  </a:cubicBezTo>
                  <a:cubicBezTo>
                    <a:pt x="679" y="1118"/>
                    <a:pt x="650" y="1082"/>
                    <a:pt x="650" y="1082"/>
                  </a:cubicBezTo>
                  <a:cubicBezTo>
                    <a:pt x="650" y="1082"/>
                    <a:pt x="635" y="1045"/>
                    <a:pt x="621" y="1018"/>
                  </a:cubicBezTo>
                  <a:cubicBezTo>
                    <a:pt x="611" y="998"/>
                    <a:pt x="695" y="991"/>
                    <a:pt x="704" y="959"/>
                  </a:cubicBezTo>
                  <a:cubicBezTo>
                    <a:pt x="724" y="932"/>
                    <a:pt x="661" y="871"/>
                    <a:pt x="639" y="841"/>
                  </a:cubicBez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algn="l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i="0">
                <a:solidFill>
                  <a:srgbClr val="1F497D"/>
                </a:solidFill>
                <a:latin typeface="Calibri"/>
                <a:cs typeface="Arial" pitchFamily="34" charset="0"/>
              </a:endParaRPr>
            </a:p>
          </p:txBody>
        </p:sp>
        <p:sp>
          <p:nvSpPr>
            <p:cNvPr id="40" name="Freeform 28"/>
            <p:cNvSpPr>
              <a:spLocks noChangeAspect="1"/>
            </p:cNvSpPr>
            <p:nvPr/>
          </p:nvSpPr>
          <p:spPr bwMode="auto">
            <a:xfrm>
              <a:off x="1352" y="681"/>
              <a:ext cx="1829" cy="3153"/>
            </a:xfrm>
            <a:custGeom>
              <a:avLst/>
              <a:gdLst>
                <a:gd name="T0" fmla="*/ 1974 w 2011"/>
                <a:gd name="T1" fmla="*/ 2106 h 3449"/>
                <a:gd name="T2" fmla="*/ 0 w 2011"/>
                <a:gd name="T3" fmla="*/ 3449 h 3449"/>
                <a:gd name="T4" fmla="*/ 1972 w 2011"/>
                <a:gd name="T5" fmla="*/ 0 h 3449"/>
                <a:gd name="T6" fmla="*/ 1980 w 2011"/>
                <a:gd name="T7" fmla="*/ 347 h 3449"/>
                <a:gd name="T8" fmla="*/ 1982 w 2011"/>
                <a:gd name="T9" fmla="*/ 392 h 3449"/>
                <a:gd name="T10" fmla="*/ 1923 w 2011"/>
                <a:gd name="T11" fmla="*/ 324 h 3449"/>
                <a:gd name="T12" fmla="*/ 1878 w 2011"/>
                <a:gd name="T13" fmla="*/ 384 h 3449"/>
                <a:gd name="T14" fmla="*/ 1858 w 2011"/>
                <a:gd name="T15" fmla="*/ 411 h 3449"/>
                <a:gd name="T16" fmla="*/ 1823 w 2011"/>
                <a:gd name="T17" fmla="*/ 348 h 3449"/>
                <a:gd name="T18" fmla="*/ 1766 w 2011"/>
                <a:gd name="T19" fmla="*/ 359 h 3449"/>
                <a:gd name="T20" fmla="*/ 1702 w 2011"/>
                <a:gd name="T21" fmla="*/ 494 h 3449"/>
                <a:gd name="T22" fmla="*/ 1680 w 2011"/>
                <a:gd name="T23" fmla="*/ 420 h 3449"/>
                <a:gd name="T24" fmla="*/ 1605 w 2011"/>
                <a:gd name="T25" fmla="*/ 427 h 3449"/>
                <a:gd name="T26" fmla="*/ 1609 w 2011"/>
                <a:gd name="T27" fmla="*/ 499 h 3449"/>
                <a:gd name="T28" fmla="*/ 1520 w 2011"/>
                <a:gd name="T29" fmla="*/ 498 h 3449"/>
                <a:gd name="T30" fmla="*/ 1513 w 2011"/>
                <a:gd name="T31" fmla="*/ 560 h 3449"/>
                <a:gd name="T32" fmla="*/ 1407 w 2011"/>
                <a:gd name="T33" fmla="*/ 521 h 3449"/>
                <a:gd name="T34" fmla="*/ 1521 w 2011"/>
                <a:gd name="T35" fmla="*/ 578 h 3449"/>
                <a:gd name="T36" fmla="*/ 1453 w 2011"/>
                <a:gd name="T37" fmla="*/ 612 h 3449"/>
                <a:gd name="T38" fmla="*/ 1441 w 2011"/>
                <a:gd name="T39" fmla="*/ 603 h 3449"/>
                <a:gd name="T40" fmla="*/ 1404 w 2011"/>
                <a:gd name="T41" fmla="*/ 640 h 3449"/>
                <a:gd name="T42" fmla="*/ 1448 w 2011"/>
                <a:gd name="T43" fmla="*/ 632 h 3449"/>
                <a:gd name="T44" fmla="*/ 1433 w 2011"/>
                <a:gd name="T45" fmla="*/ 703 h 3449"/>
                <a:gd name="T46" fmla="*/ 1392 w 2011"/>
                <a:gd name="T47" fmla="*/ 719 h 3449"/>
                <a:gd name="T48" fmla="*/ 1410 w 2011"/>
                <a:gd name="T49" fmla="*/ 785 h 3449"/>
                <a:gd name="T50" fmla="*/ 1321 w 2011"/>
                <a:gd name="T51" fmla="*/ 761 h 3449"/>
                <a:gd name="T52" fmla="*/ 1255 w 2011"/>
                <a:gd name="T53" fmla="*/ 760 h 3449"/>
                <a:gd name="T54" fmla="*/ 1205 w 2011"/>
                <a:gd name="T55" fmla="*/ 829 h 3449"/>
                <a:gd name="T56" fmla="*/ 1350 w 2011"/>
                <a:gd name="T57" fmla="*/ 845 h 3449"/>
                <a:gd name="T58" fmla="*/ 1308 w 2011"/>
                <a:gd name="T59" fmla="*/ 881 h 3449"/>
                <a:gd name="T60" fmla="*/ 1308 w 2011"/>
                <a:gd name="T61" fmla="*/ 953 h 3449"/>
                <a:gd name="T62" fmla="*/ 1358 w 2011"/>
                <a:gd name="T63" fmla="*/ 951 h 3449"/>
                <a:gd name="T64" fmla="*/ 1319 w 2011"/>
                <a:gd name="T65" fmla="*/ 1061 h 3449"/>
                <a:gd name="T66" fmla="*/ 1324 w 2011"/>
                <a:gd name="T67" fmla="*/ 1115 h 3449"/>
                <a:gd name="T68" fmla="*/ 1283 w 2011"/>
                <a:gd name="T69" fmla="*/ 1185 h 3449"/>
                <a:gd name="T70" fmla="*/ 1257 w 2011"/>
                <a:gd name="T71" fmla="*/ 1226 h 3449"/>
                <a:gd name="T72" fmla="*/ 1285 w 2011"/>
                <a:gd name="T73" fmla="*/ 1267 h 3449"/>
                <a:gd name="T74" fmla="*/ 1314 w 2011"/>
                <a:gd name="T75" fmla="*/ 1311 h 3449"/>
                <a:gd name="T76" fmla="*/ 1363 w 2011"/>
                <a:gd name="T77" fmla="*/ 1376 h 3449"/>
                <a:gd name="T78" fmla="*/ 1438 w 2011"/>
                <a:gd name="T79" fmla="*/ 1413 h 3449"/>
                <a:gd name="T80" fmla="*/ 1494 w 2011"/>
                <a:gd name="T81" fmla="*/ 1379 h 3449"/>
                <a:gd name="T82" fmla="*/ 1513 w 2011"/>
                <a:gd name="T83" fmla="*/ 1471 h 3449"/>
                <a:gd name="T84" fmla="*/ 1605 w 2011"/>
                <a:gd name="T85" fmla="*/ 1474 h 3449"/>
                <a:gd name="T86" fmla="*/ 1584 w 2011"/>
                <a:gd name="T87" fmla="*/ 1525 h 3449"/>
                <a:gd name="T88" fmla="*/ 1618 w 2011"/>
                <a:gd name="T89" fmla="*/ 1559 h 3449"/>
                <a:gd name="T90" fmla="*/ 1644 w 2011"/>
                <a:gd name="T91" fmla="*/ 1602 h 3449"/>
                <a:gd name="T92" fmla="*/ 1700 w 2011"/>
                <a:gd name="T93" fmla="*/ 1594 h 3449"/>
                <a:gd name="T94" fmla="*/ 1729 w 2011"/>
                <a:gd name="T95" fmla="*/ 1535 h 3449"/>
                <a:gd name="T96" fmla="*/ 1794 w 2011"/>
                <a:gd name="T97" fmla="*/ 1574 h 3449"/>
                <a:gd name="T98" fmla="*/ 1808 w 2011"/>
                <a:gd name="T99" fmla="*/ 1711 h 3449"/>
                <a:gd name="T100" fmla="*/ 1870 w 2011"/>
                <a:gd name="T101" fmla="*/ 1688 h 3449"/>
                <a:gd name="T102" fmla="*/ 1839 w 2011"/>
                <a:gd name="T103" fmla="*/ 1844 h 3449"/>
                <a:gd name="T104" fmla="*/ 1446 w 2011"/>
                <a:gd name="T105" fmla="*/ 2092 h 3449"/>
                <a:gd name="T106" fmla="*/ 1654 w 2011"/>
                <a:gd name="T107" fmla="*/ 2103 h 3449"/>
                <a:gd name="T108" fmla="*/ 1974 w 2011"/>
                <a:gd name="T109" fmla="*/ 2105 h 3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011" h="3449">
                  <a:moveTo>
                    <a:pt x="1974" y="2106"/>
                  </a:moveTo>
                  <a:lnTo>
                    <a:pt x="1974" y="2106"/>
                  </a:lnTo>
                  <a:cubicBezTo>
                    <a:pt x="1903" y="2543"/>
                    <a:pt x="1782" y="2987"/>
                    <a:pt x="1602" y="3449"/>
                  </a:cubicBezTo>
                  <a:lnTo>
                    <a:pt x="0" y="3449"/>
                  </a:lnTo>
                  <a:lnTo>
                    <a:pt x="0" y="0"/>
                  </a:lnTo>
                  <a:lnTo>
                    <a:pt x="1972" y="0"/>
                  </a:lnTo>
                  <a:cubicBezTo>
                    <a:pt x="1988" y="113"/>
                    <a:pt x="1999" y="197"/>
                    <a:pt x="2011" y="309"/>
                  </a:cubicBezTo>
                  <a:cubicBezTo>
                    <a:pt x="2011" y="309"/>
                    <a:pt x="1977" y="320"/>
                    <a:pt x="1980" y="347"/>
                  </a:cubicBezTo>
                  <a:cubicBezTo>
                    <a:pt x="1984" y="378"/>
                    <a:pt x="1997" y="385"/>
                    <a:pt x="1997" y="385"/>
                  </a:cubicBezTo>
                  <a:lnTo>
                    <a:pt x="1982" y="392"/>
                  </a:lnTo>
                  <a:cubicBezTo>
                    <a:pt x="1982" y="392"/>
                    <a:pt x="1966" y="368"/>
                    <a:pt x="1966" y="369"/>
                  </a:cubicBezTo>
                  <a:cubicBezTo>
                    <a:pt x="1966" y="346"/>
                    <a:pt x="1976" y="311"/>
                    <a:pt x="1923" y="324"/>
                  </a:cubicBezTo>
                  <a:cubicBezTo>
                    <a:pt x="1904" y="365"/>
                    <a:pt x="1952" y="373"/>
                    <a:pt x="1939" y="401"/>
                  </a:cubicBezTo>
                  <a:cubicBezTo>
                    <a:pt x="1883" y="404"/>
                    <a:pt x="1923" y="359"/>
                    <a:pt x="1878" y="384"/>
                  </a:cubicBezTo>
                  <a:cubicBezTo>
                    <a:pt x="1881" y="371"/>
                    <a:pt x="1871" y="336"/>
                    <a:pt x="1857" y="339"/>
                  </a:cubicBezTo>
                  <a:cubicBezTo>
                    <a:pt x="1851" y="358"/>
                    <a:pt x="1836" y="391"/>
                    <a:pt x="1858" y="411"/>
                  </a:cubicBezTo>
                  <a:cubicBezTo>
                    <a:pt x="1851" y="416"/>
                    <a:pt x="1830" y="413"/>
                    <a:pt x="1825" y="406"/>
                  </a:cubicBezTo>
                  <a:cubicBezTo>
                    <a:pt x="1819" y="396"/>
                    <a:pt x="1840" y="379"/>
                    <a:pt x="1823" y="348"/>
                  </a:cubicBezTo>
                  <a:cubicBezTo>
                    <a:pt x="1771" y="371"/>
                    <a:pt x="1819" y="421"/>
                    <a:pt x="1776" y="440"/>
                  </a:cubicBezTo>
                  <a:cubicBezTo>
                    <a:pt x="1729" y="434"/>
                    <a:pt x="1803" y="394"/>
                    <a:pt x="1766" y="359"/>
                  </a:cubicBezTo>
                  <a:cubicBezTo>
                    <a:pt x="1723" y="369"/>
                    <a:pt x="1707" y="413"/>
                    <a:pt x="1724" y="439"/>
                  </a:cubicBezTo>
                  <a:cubicBezTo>
                    <a:pt x="1723" y="462"/>
                    <a:pt x="1705" y="474"/>
                    <a:pt x="1702" y="494"/>
                  </a:cubicBezTo>
                  <a:cubicBezTo>
                    <a:pt x="1681" y="491"/>
                    <a:pt x="1672" y="483"/>
                    <a:pt x="1670" y="475"/>
                  </a:cubicBezTo>
                  <a:cubicBezTo>
                    <a:pt x="1667" y="460"/>
                    <a:pt x="1708" y="453"/>
                    <a:pt x="1680" y="420"/>
                  </a:cubicBezTo>
                  <a:cubicBezTo>
                    <a:pt x="1635" y="427"/>
                    <a:pt x="1665" y="500"/>
                    <a:pt x="1629" y="461"/>
                  </a:cubicBezTo>
                  <a:cubicBezTo>
                    <a:pt x="1626" y="444"/>
                    <a:pt x="1614" y="429"/>
                    <a:pt x="1605" y="427"/>
                  </a:cubicBezTo>
                  <a:cubicBezTo>
                    <a:pt x="1588" y="439"/>
                    <a:pt x="1580" y="459"/>
                    <a:pt x="1591" y="476"/>
                  </a:cubicBezTo>
                  <a:lnTo>
                    <a:pt x="1609" y="499"/>
                  </a:lnTo>
                  <a:cubicBezTo>
                    <a:pt x="1607" y="499"/>
                    <a:pt x="1617" y="513"/>
                    <a:pt x="1615" y="512"/>
                  </a:cubicBezTo>
                  <a:cubicBezTo>
                    <a:pt x="1585" y="488"/>
                    <a:pt x="1545" y="471"/>
                    <a:pt x="1520" y="498"/>
                  </a:cubicBezTo>
                  <a:cubicBezTo>
                    <a:pt x="1523" y="523"/>
                    <a:pt x="1545" y="525"/>
                    <a:pt x="1579" y="533"/>
                  </a:cubicBezTo>
                  <a:cubicBezTo>
                    <a:pt x="1536" y="537"/>
                    <a:pt x="1527" y="552"/>
                    <a:pt x="1513" y="560"/>
                  </a:cubicBezTo>
                  <a:cubicBezTo>
                    <a:pt x="1508" y="532"/>
                    <a:pt x="1475" y="527"/>
                    <a:pt x="1444" y="523"/>
                  </a:cubicBezTo>
                  <a:cubicBezTo>
                    <a:pt x="1426" y="527"/>
                    <a:pt x="1415" y="515"/>
                    <a:pt x="1407" y="521"/>
                  </a:cubicBezTo>
                  <a:cubicBezTo>
                    <a:pt x="1420" y="553"/>
                    <a:pt x="1451" y="578"/>
                    <a:pt x="1490" y="586"/>
                  </a:cubicBezTo>
                  <a:cubicBezTo>
                    <a:pt x="1507" y="584"/>
                    <a:pt x="1509" y="584"/>
                    <a:pt x="1521" y="578"/>
                  </a:cubicBezTo>
                  <a:cubicBezTo>
                    <a:pt x="1544" y="588"/>
                    <a:pt x="1542" y="592"/>
                    <a:pt x="1548" y="608"/>
                  </a:cubicBezTo>
                  <a:cubicBezTo>
                    <a:pt x="1514" y="623"/>
                    <a:pt x="1487" y="604"/>
                    <a:pt x="1453" y="612"/>
                  </a:cubicBezTo>
                  <a:cubicBezTo>
                    <a:pt x="1453" y="614"/>
                    <a:pt x="1445" y="614"/>
                    <a:pt x="1444" y="611"/>
                  </a:cubicBezTo>
                  <a:cubicBezTo>
                    <a:pt x="1445" y="611"/>
                    <a:pt x="1440" y="603"/>
                    <a:pt x="1441" y="603"/>
                  </a:cubicBezTo>
                  <a:cubicBezTo>
                    <a:pt x="1426" y="575"/>
                    <a:pt x="1387" y="586"/>
                    <a:pt x="1366" y="592"/>
                  </a:cubicBezTo>
                  <a:cubicBezTo>
                    <a:pt x="1363" y="614"/>
                    <a:pt x="1386" y="632"/>
                    <a:pt x="1404" y="640"/>
                  </a:cubicBezTo>
                  <a:cubicBezTo>
                    <a:pt x="1429" y="649"/>
                    <a:pt x="1438" y="641"/>
                    <a:pt x="1438" y="641"/>
                  </a:cubicBezTo>
                  <a:lnTo>
                    <a:pt x="1448" y="632"/>
                  </a:lnTo>
                  <a:cubicBezTo>
                    <a:pt x="1459" y="672"/>
                    <a:pt x="1473" y="674"/>
                    <a:pt x="1494" y="690"/>
                  </a:cubicBezTo>
                  <a:cubicBezTo>
                    <a:pt x="1471" y="698"/>
                    <a:pt x="1462" y="705"/>
                    <a:pt x="1433" y="703"/>
                  </a:cubicBezTo>
                  <a:cubicBezTo>
                    <a:pt x="1400" y="652"/>
                    <a:pt x="1301" y="630"/>
                    <a:pt x="1305" y="654"/>
                  </a:cubicBezTo>
                  <a:cubicBezTo>
                    <a:pt x="1319" y="706"/>
                    <a:pt x="1392" y="719"/>
                    <a:pt x="1392" y="719"/>
                  </a:cubicBezTo>
                  <a:cubicBezTo>
                    <a:pt x="1392" y="719"/>
                    <a:pt x="1354" y="733"/>
                    <a:pt x="1360" y="746"/>
                  </a:cubicBezTo>
                  <a:cubicBezTo>
                    <a:pt x="1367" y="758"/>
                    <a:pt x="1417" y="766"/>
                    <a:pt x="1410" y="785"/>
                  </a:cubicBezTo>
                  <a:cubicBezTo>
                    <a:pt x="1358" y="762"/>
                    <a:pt x="1348" y="771"/>
                    <a:pt x="1383" y="817"/>
                  </a:cubicBezTo>
                  <a:cubicBezTo>
                    <a:pt x="1339" y="819"/>
                    <a:pt x="1349" y="772"/>
                    <a:pt x="1321" y="761"/>
                  </a:cubicBezTo>
                  <a:cubicBezTo>
                    <a:pt x="1301" y="775"/>
                    <a:pt x="1313" y="806"/>
                    <a:pt x="1313" y="806"/>
                  </a:cubicBezTo>
                  <a:cubicBezTo>
                    <a:pt x="1303" y="798"/>
                    <a:pt x="1277" y="754"/>
                    <a:pt x="1255" y="760"/>
                  </a:cubicBezTo>
                  <a:cubicBezTo>
                    <a:pt x="1248" y="765"/>
                    <a:pt x="1248" y="789"/>
                    <a:pt x="1265" y="805"/>
                  </a:cubicBezTo>
                  <a:cubicBezTo>
                    <a:pt x="1244" y="809"/>
                    <a:pt x="1210" y="806"/>
                    <a:pt x="1205" y="829"/>
                  </a:cubicBezTo>
                  <a:cubicBezTo>
                    <a:pt x="1239" y="855"/>
                    <a:pt x="1276" y="855"/>
                    <a:pt x="1329" y="849"/>
                  </a:cubicBezTo>
                  <a:cubicBezTo>
                    <a:pt x="1329" y="849"/>
                    <a:pt x="1339" y="848"/>
                    <a:pt x="1350" y="845"/>
                  </a:cubicBezTo>
                  <a:cubicBezTo>
                    <a:pt x="1360" y="842"/>
                    <a:pt x="1375" y="856"/>
                    <a:pt x="1375" y="856"/>
                  </a:cubicBezTo>
                  <a:cubicBezTo>
                    <a:pt x="1349" y="862"/>
                    <a:pt x="1360" y="870"/>
                    <a:pt x="1308" y="881"/>
                  </a:cubicBezTo>
                  <a:cubicBezTo>
                    <a:pt x="1274" y="897"/>
                    <a:pt x="1247" y="918"/>
                    <a:pt x="1247" y="953"/>
                  </a:cubicBezTo>
                  <a:cubicBezTo>
                    <a:pt x="1268" y="963"/>
                    <a:pt x="1294" y="973"/>
                    <a:pt x="1308" y="953"/>
                  </a:cubicBezTo>
                  <a:cubicBezTo>
                    <a:pt x="1331" y="920"/>
                    <a:pt x="1324" y="946"/>
                    <a:pt x="1340" y="945"/>
                  </a:cubicBezTo>
                  <a:lnTo>
                    <a:pt x="1358" y="951"/>
                  </a:lnTo>
                  <a:cubicBezTo>
                    <a:pt x="1344" y="986"/>
                    <a:pt x="1264" y="985"/>
                    <a:pt x="1279" y="1011"/>
                  </a:cubicBezTo>
                  <a:cubicBezTo>
                    <a:pt x="1295" y="1035"/>
                    <a:pt x="1319" y="1061"/>
                    <a:pt x="1319" y="1061"/>
                  </a:cubicBezTo>
                  <a:cubicBezTo>
                    <a:pt x="1319" y="1061"/>
                    <a:pt x="1263" y="1032"/>
                    <a:pt x="1247" y="1053"/>
                  </a:cubicBezTo>
                  <a:cubicBezTo>
                    <a:pt x="1232" y="1071"/>
                    <a:pt x="1265" y="1102"/>
                    <a:pt x="1324" y="1115"/>
                  </a:cubicBezTo>
                  <a:cubicBezTo>
                    <a:pt x="1304" y="1128"/>
                    <a:pt x="1233" y="1115"/>
                    <a:pt x="1276" y="1160"/>
                  </a:cubicBezTo>
                  <a:cubicBezTo>
                    <a:pt x="1225" y="1181"/>
                    <a:pt x="1242" y="1196"/>
                    <a:pt x="1283" y="1185"/>
                  </a:cubicBezTo>
                  <a:lnTo>
                    <a:pt x="1303" y="1188"/>
                  </a:lnTo>
                  <a:cubicBezTo>
                    <a:pt x="1291" y="1196"/>
                    <a:pt x="1254" y="1213"/>
                    <a:pt x="1257" y="1226"/>
                  </a:cubicBezTo>
                  <a:cubicBezTo>
                    <a:pt x="1259" y="1243"/>
                    <a:pt x="1300" y="1222"/>
                    <a:pt x="1307" y="1235"/>
                  </a:cubicBezTo>
                  <a:cubicBezTo>
                    <a:pt x="1310" y="1254"/>
                    <a:pt x="1287" y="1262"/>
                    <a:pt x="1285" y="1267"/>
                  </a:cubicBezTo>
                  <a:cubicBezTo>
                    <a:pt x="1314" y="1286"/>
                    <a:pt x="1331" y="1241"/>
                    <a:pt x="1358" y="1267"/>
                  </a:cubicBezTo>
                  <a:cubicBezTo>
                    <a:pt x="1348" y="1286"/>
                    <a:pt x="1305" y="1282"/>
                    <a:pt x="1314" y="1311"/>
                  </a:cubicBezTo>
                  <a:cubicBezTo>
                    <a:pt x="1330" y="1323"/>
                    <a:pt x="1357" y="1318"/>
                    <a:pt x="1373" y="1329"/>
                  </a:cubicBezTo>
                  <a:cubicBezTo>
                    <a:pt x="1373" y="1329"/>
                    <a:pt x="1351" y="1371"/>
                    <a:pt x="1363" y="1376"/>
                  </a:cubicBezTo>
                  <a:cubicBezTo>
                    <a:pt x="1386" y="1388"/>
                    <a:pt x="1408" y="1351"/>
                    <a:pt x="1416" y="1349"/>
                  </a:cubicBezTo>
                  <a:cubicBezTo>
                    <a:pt x="1410" y="1396"/>
                    <a:pt x="1450" y="1380"/>
                    <a:pt x="1438" y="1413"/>
                  </a:cubicBezTo>
                  <a:cubicBezTo>
                    <a:pt x="1438" y="1430"/>
                    <a:pt x="1436" y="1454"/>
                    <a:pt x="1454" y="1463"/>
                  </a:cubicBezTo>
                  <a:cubicBezTo>
                    <a:pt x="1491" y="1452"/>
                    <a:pt x="1495" y="1423"/>
                    <a:pt x="1494" y="1379"/>
                  </a:cubicBezTo>
                  <a:cubicBezTo>
                    <a:pt x="1494" y="1364"/>
                    <a:pt x="1537" y="1389"/>
                    <a:pt x="1537" y="1389"/>
                  </a:cubicBezTo>
                  <a:cubicBezTo>
                    <a:pt x="1563" y="1410"/>
                    <a:pt x="1492" y="1426"/>
                    <a:pt x="1513" y="1471"/>
                  </a:cubicBezTo>
                  <a:cubicBezTo>
                    <a:pt x="1573" y="1479"/>
                    <a:pt x="1573" y="1428"/>
                    <a:pt x="1621" y="1419"/>
                  </a:cubicBezTo>
                  <a:cubicBezTo>
                    <a:pt x="1643" y="1433"/>
                    <a:pt x="1612" y="1457"/>
                    <a:pt x="1605" y="1474"/>
                  </a:cubicBezTo>
                  <a:cubicBezTo>
                    <a:pt x="1575" y="1491"/>
                    <a:pt x="1538" y="1471"/>
                    <a:pt x="1509" y="1530"/>
                  </a:cubicBezTo>
                  <a:cubicBezTo>
                    <a:pt x="1551" y="1546"/>
                    <a:pt x="1570" y="1533"/>
                    <a:pt x="1584" y="1525"/>
                  </a:cubicBezTo>
                  <a:cubicBezTo>
                    <a:pt x="1597" y="1516"/>
                    <a:pt x="1596" y="1511"/>
                    <a:pt x="1606" y="1507"/>
                  </a:cubicBezTo>
                  <a:cubicBezTo>
                    <a:pt x="1607" y="1523"/>
                    <a:pt x="1603" y="1553"/>
                    <a:pt x="1618" y="1559"/>
                  </a:cubicBezTo>
                  <a:cubicBezTo>
                    <a:pt x="1632" y="1558"/>
                    <a:pt x="1633" y="1553"/>
                    <a:pt x="1645" y="1546"/>
                  </a:cubicBezTo>
                  <a:cubicBezTo>
                    <a:pt x="1657" y="1558"/>
                    <a:pt x="1626" y="1589"/>
                    <a:pt x="1644" y="1602"/>
                  </a:cubicBezTo>
                  <a:cubicBezTo>
                    <a:pt x="1661" y="1599"/>
                    <a:pt x="1667" y="1583"/>
                    <a:pt x="1667" y="1583"/>
                  </a:cubicBezTo>
                  <a:cubicBezTo>
                    <a:pt x="1677" y="1597"/>
                    <a:pt x="1689" y="1597"/>
                    <a:pt x="1700" y="1594"/>
                  </a:cubicBezTo>
                  <a:cubicBezTo>
                    <a:pt x="1706" y="1579"/>
                    <a:pt x="1707" y="1545"/>
                    <a:pt x="1688" y="1533"/>
                  </a:cubicBezTo>
                  <a:cubicBezTo>
                    <a:pt x="1697" y="1522"/>
                    <a:pt x="1720" y="1543"/>
                    <a:pt x="1729" y="1535"/>
                  </a:cubicBezTo>
                  <a:cubicBezTo>
                    <a:pt x="1748" y="1557"/>
                    <a:pt x="1707" y="1600"/>
                    <a:pt x="1737" y="1618"/>
                  </a:cubicBezTo>
                  <a:cubicBezTo>
                    <a:pt x="1766" y="1615"/>
                    <a:pt x="1765" y="1586"/>
                    <a:pt x="1794" y="1574"/>
                  </a:cubicBezTo>
                  <a:cubicBezTo>
                    <a:pt x="1789" y="1604"/>
                    <a:pt x="1824" y="1626"/>
                    <a:pt x="1779" y="1648"/>
                  </a:cubicBezTo>
                  <a:cubicBezTo>
                    <a:pt x="1779" y="1677"/>
                    <a:pt x="1834" y="1669"/>
                    <a:pt x="1808" y="1711"/>
                  </a:cubicBezTo>
                  <a:cubicBezTo>
                    <a:pt x="1818" y="1728"/>
                    <a:pt x="1831" y="1721"/>
                    <a:pt x="1843" y="1718"/>
                  </a:cubicBezTo>
                  <a:lnTo>
                    <a:pt x="1870" y="1688"/>
                  </a:lnTo>
                  <a:cubicBezTo>
                    <a:pt x="1862" y="1712"/>
                    <a:pt x="1860" y="1750"/>
                    <a:pt x="1867" y="1777"/>
                  </a:cubicBezTo>
                  <a:cubicBezTo>
                    <a:pt x="1858" y="1800"/>
                    <a:pt x="1879" y="1825"/>
                    <a:pt x="1839" y="1844"/>
                  </a:cubicBezTo>
                  <a:cubicBezTo>
                    <a:pt x="1828" y="1900"/>
                    <a:pt x="1827" y="1956"/>
                    <a:pt x="1763" y="1992"/>
                  </a:cubicBezTo>
                  <a:cubicBezTo>
                    <a:pt x="1726" y="2060"/>
                    <a:pt x="1497" y="2024"/>
                    <a:pt x="1446" y="2092"/>
                  </a:cubicBezTo>
                  <a:cubicBezTo>
                    <a:pt x="1459" y="2104"/>
                    <a:pt x="1576" y="2100"/>
                    <a:pt x="1591" y="2096"/>
                  </a:cubicBezTo>
                  <a:cubicBezTo>
                    <a:pt x="1613" y="2085"/>
                    <a:pt x="1631" y="2104"/>
                    <a:pt x="1654" y="2103"/>
                  </a:cubicBezTo>
                  <a:cubicBezTo>
                    <a:pt x="1705" y="2103"/>
                    <a:pt x="1767" y="2086"/>
                    <a:pt x="1809" y="2103"/>
                  </a:cubicBezTo>
                  <a:cubicBezTo>
                    <a:pt x="1869" y="2103"/>
                    <a:pt x="1920" y="2105"/>
                    <a:pt x="1974" y="2105"/>
                  </a:cubicBezTo>
                  <a:lnTo>
                    <a:pt x="1974" y="2106"/>
                  </a:ln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algn="l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i="0">
                <a:solidFill>
                  <a:srgbClr val="1F497D"/>
                </a:solidFill>
                <a:latin typeface="Calibri"/>
                <a:cs typeface="Arial" pitchFamily="34" charset="0"/>
              </a:endParaRPr>
            </a:p>
          </p:txBody>
        </p:sp>
        <p:sp>
          <p:nvSpPr>
            <p:cNvPr id="41" name="Freeform 29"/>
            <p:cNvSpPr>
              <a:spLocks noChangeAspect="1" noEditPoints="1"/>
            </p:cNvSpPr>
            <p:nvPr/>
          </p:nvSpPr>
          <p:spPr bwMode="auto">
            <a:xfrm>
              <a:off x="3235" y="2755"/>
              <a:ext cx="578" cy="577"/>
            </a:xfrm>
            <a:custGeom>
              <a:avLst/>
              <a:gdLst>
                <a:gd name="T0" fmla="*/ 321 w 639"/>
                <a:gd name="T1" fmla="*/ 621 h 621"/>
                <a:gd name="T2" fmla="*/ 321 w 639"/>
                <a:gd name="T3" fmla="*/ 621 h 621"/>
                <a:gd name="T4" fmla="*/ 639 w 639"/>
                <a:gd name="T5" fmla="*/ 307 h 621"/>
                <a:gd name="T6" fmla="*/ 321 w 639"/>
                <a:gd name="T7" fmla="*/ 0 h 621"/>
                <a:gd name="T8" fmla="*/ 0 w 639"/>
                <a:gd name="T9" fmla="*/ 307 h 621"/>
                <a:gd name="T10" fmla="*/ 321 w 639"/>
                <a:gd name="T11" fmla="*/ 621 h 621"/>
                <a:gd name="T12" fmla="*/ 321 w 639"/>
                <a:gd name="T13" fmla="*/ 621 h 621"/>
                <a:gd name="T14" fmla="*/ 162 w 639"/>
                <a:gd name="T15" fmla="*/ 307 h 621"/>
                <a:gd name="T16" fmla="*/ 162 w 639"/>
                <a:gd name="T17" fmla="*/ 307 h 621"/>
                <a:gd name="T18" fmla="*/ 321 w 639"/>
                <a:gd name="T19" fmla="*/ 125 h 621"/>
                <a:gd name="T20" fmla="*/ 477 w 639"/>
                <a:gd name="T21" fmla="*/ 307 h 621"/>
                <a:gd name="T22" fmla="*/ 321 w 639"/>
                <a:gd name="T23" fmla="*/ 495 h 621"/>
                <a:gd name="T24" fmla="*/ 162 w 639"/>
                <a:gd name="T25" fmla="*/ 307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39" h="621">
                  <a:moveTo>
                    <a:pt x="321" y="621"/>
                  </a:moveTo>
                  <a:lnTo>
                    <a:pt x="321" y="621"/>
                  </a:lnTo>
                  <a:cubicBezTo>
                    <a:pt x="512" y="621"/>
                    <a:pt x="639" y="480"/>
                    <a:pt x="639" y="307"/>
                  </a:cubicBezTo>
                  <a:cubicBezTo>
                    <a:pt x="639" y="124"/>
                    <a:pt x="511" y="0"/>
                    <a:pt x="321" y="0"/>
                  </a:cubicBezTo>
                  <a:cubicBezTo>
                    <a:pt x="130" y="0"/>
                    <a:pt x="0" y="121"/>
                    <a:pt x="0" y="307"/>
                  </a:cubicBezTo>
                  <a:cubicBezTo>
                    <a:pt x="0" y="489"/>
                    <a:pt x="132" y="621"/>
                    <a:pt x="321" y="621"/>
                  </a:cubicBezTo>
                  <a:lnTo>
                    <a:pt x="321" y="621"/>
                  </a:lnTo>
                  <a:close/>
                  <a:moveTo>
                    <a:pt x="162" y="307"/>
                  </a:moveTo>
                  <a:lnTo>
                    <a:pt x="162" y="307"/>
                  </a:lnTo>
                  <a:cubicBezTo>
                    <a:pt x="162" y="198"/>
                    <a:pt x="214" y="125"/>
                    <a:pt x="321" y="125"/>
                  </a:cubicBezTo>
                  <a:cubicBezTo>
                    <a:pt x="425" y="125"/>
                    <a:pt x="477" y="192"/>
                    <a:pt x="477" y="307"/>
                  </a:cubicBezTo>
                  <a:cubicBezTo>
                    <a:pt x="477" y="413"/>
                    <a:pt x="426" y="495"/>
                    <a:pt x="321" y="495"/>
                  </a:cubicBezTo>
                  <a:cubicBezTo>
                    <a:pt x="220" y="495"/>
                    <a:pt x="162" y="415"/>
                    <a:pt x="162" y="30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algn="l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i="0">
                <a:solidFill>
                  <a:srgbClr val="1F497D"/>
                </a:solidFill>
                <a:latin typeface="Calibri"/>
                <a:cs typeface="Arial" pitchFamily="34" charset="0"/>
              </a:endParaRPr>
            </a:p>
          </p:txBody>
        </p:sp>
        <p:sp>
          <p:nvSpPr>
            <p:cNvPr id="42" name="Freeform 30"/>
            <p:cNvSpPr>
              <a:spLocks noChangeAspect="1"/>
            </p:cNvSpPr>
            <p:nvPr/>
          </p:nvSpPr>
          <p:spPr bwMode="auto">
            <a:xfrm>
              <a:off x="3887" y="2755"/>
              <a:ext cx="417" cy="577"/>
            </a:xfrm>
            <a:custGeom>
              <a:avLst/>
              <a:gdLst>
                <a:gd name="T0" fmla="*/ 377 w 441"/>
                <a:gd name="T1" fmla="*/ 128 h 621"/>
                <a:gd name="T2" fmla="*/ 377 w 441"/>
                <a:gd name="T3" fmla="*/ 128 h 621"/>
                <a:gd name="T4" fmla="*/ 270 w 441"/>
                <a:gd name="T5" fmla="*/ 114 h 621"/>
                <a:gd name="T6" fmla="*/ 163 w 441"/>
                <a:gd name="T7" fmla="*/ 160 h 621"/>
                <a:gd name="T8" fmla="*/ 290 w 441"/>
                <a:gd name="T9" fmla="*/ 260 h 621"/>
                <a:gd name="T10" fmla="*/ 441 w 441"/>
                <a:gd name="T11" fmla="*/ 443 h 621"/>
                <a:gd name="T12" fmla="*/ 187 w 441"/>
                <a:gd name="T13" fmla="*/ 621 h 621"/>
                <a:gd name="T14" fmla="*/ 11 w 441"/>
                <a:gd name="T15" fmla="*/ 594 h 621"/>
                <a:gd name="T16" fmla="*/ 11 w 441"/>
                <a:gd name="T17" fmla="*/ 469 h 621"/>
                <a:gd name="T18" fmla="*/ 193 w 441"/>
                <a:gd name="T19" fmla="*/ 506 h 621"/>
                <a:gd name="T20" fmla="*/ 279 w 441"/>
                <a:gd name="T21" fmla="*/ 448 h 621"/>
                <a:gd name="T22" fmla="*/ 153 w 441"/>
                <a:gd name="T23" fmla="*/ 349 h 621"/>
                <a:gd name="T24" fmla="*/ 0 w 441"/>
                <a:gd name="T25" fmla="*/ 160 h 621"/>
                <a:gd name="T26" fmla="*/ 243 w 441"/>
                <a:gd name="T27" fmla="*/ 0 h 621"/>
                <a:gd name="T28" fmla="*/ 377 w 441"/>
                <a:gd name="T29" fmla="*/ 10 h 621"/>
                <a:gd name="T30" fmla="*/ 377 w 441"/>
                <a:gd name="T31" fmla="*/ 128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41" h="621">
                  <a:moveTo>
                    <a:pt x="377" y="128"/>
                  </a:moveTo>
                  <a:lnTo>
                    <a:pt x="377" y="128"/>
                  </a:lnTo>
                  <a:cubicBezTo>
                    <a:pt x="341" y="122"/>
                    <a:pt x="306" y="114"/>
                    <a:pt x="270" y="114"/>
                  </a:cubicBezTo>
                  <a:cubicBezTo>
                    <a:pt x="207" y="114"/>
                    <a:pt x="163" y="129"/>
                    <a:pt x="163" y="160"/>
                  </a:cubicBezTo>
                  <a:cubicBezTo>
                    <a:pt x="163" y="195"/>
                    <a:pt x="223" y="224"/>
                    <a:pt x="290" y="260"/>
                  </a:cubicBezTo>
                  <a:cubicBezTo>
                    <a:pt x="353" y="294"/>
                    <a:pt x="441" y="340"/>
                    <a:pt x="441" y="443"/>
                  </a:cubicBezTo>
                  <a:cubicBezTo>
                    <a:pt x="441" y="557"/>
                    <a:pt x="340" y="621"/>
                    <a:pt x="187" y="621"/>
                  </a:cubicBezTo>
                  <a:cubicBezTo>
                    <a:pt x="117" y="621"/>
                    <a:pt x="69" y="607"/>
                    <a:pt x="11" y="594"/>
                  </a:cubicBezTo>
                  <a:lnTo>
                    <a:pt x="11" y="469"/>
                  </a:lnTo>
                  <a:cubicBezTo>
                    <a:pt x="56" y="482"/>
                    <a:pt x="128" y="506"/>
                    <a:pt x="193" y="506"/>
                  </a:cubicBezTo>
                  <a:cubicBezTo>
                    <a:pt x="236" y="506"/>
                    <a:pt x="279" y="487"/>
                    <a:pt x="279" y="448"/>
                  </a:cubicBezTo>
                  <a:cubicBezTo>
                    <a:pt x="279" y="412"/>
                    <a:pt x="227" y="391"/>
                    <a:pt x="153" y="349"/>
                  </a:cubicBezTo>
                  <a:cubicBezTo>
                    <a:pt x="86" y="316"/>
                    <a:pt x="0" y="247"/>
                    <a:pt x="0" y="160"/>
                  </a:cubicBezTo>
                  <a:cubicBezTo>
                    <a:pt x="0" y="57"/>
                    <a:pt x="104" y="0"/>
                    <a:pt x="243" y="0"/>
                  </a:cubicBezTo>
                  <a:cubicBezTo>
                    <a:pt x="288" y="0"/>
                    <a:pt x="333" y="4"/>
                    <a:pt x="377" y="10"/>
                  </a:cubicBezTo>
                  <a:lnTo>
                    <a:pt x="377" y="12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algn="l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i="0">
                <a:solidFill>
                  <a:srgbClr val="1F497D"/>
                </a:solidFill>
                <a:latin typeface="Calibri"/>
                <a:cs typeface="Arial" pitchFamily="34" charset="0"/>
              </a:endParaRPr>
            </a:p>
          </p:txBody>
        </p:sp>
        <p:sp>
          <p:nvSpPr>
            <p:cNvPr id="43" name="Freeform 31"/>
            <p:cNvSpPr>
              <a:spLocks noChangeAspect="1"/>
            </p:cNvSpPr>
            <p:nvPr/>
          </p:nvSpPr>
          <p:spPr bwMode="auto">
            <a:xfrm>
              <a:off x="1769" y="2562"/>
              <a:ext cx="214" cy="748"/>
            </a:xfrm>
            <a:custGeom>
              <a:avLst/>
              <a:gdLst>
                <a:gd name="T0" fmla="*/ 18 w 229"/>
                <a:gd name="T1" fmla="*/ 817 h 817"/>
                <a:gd name="T2" fmla="*/ 18 w 229"/>
                <a:gd name="T3" fmla="*/ 817 h 817"/>
                <a:gd name="T4" fmla="*/ 24 w 229"/>
                <a:gd name="T5" fmla="*/ 606 h 817"/>
                <a:gd name="T6" fmla="*/ 24 w 229"/>
                <a:gd name="T7" fmla="*/ 287 h 817"/>
                <a:gd name="T8" fmla="*/ 0 w 229"/>
                <a:gd name="T9" fmla="*/ 0 h 817"/>
                <a:gd name="T10" fmla="*/ 211 w 229"/>
                <a:gd name="T11" fmla="*/ 0 h 817"/>
                <a:gd name="T12" fmla="*/ 205 w 229"/>
                <a:gd name="T13" fmla="*/ 232 h 817"/>
                <a:gd name="T14" fmla="*/ 205 w 229"/>
                <a:gd name="T15" fmla="*/ 530 h 817"/>
                <a:gd name="T16" fmla="*/ 229 w 229"/>
                <a:gd name="T17" fmla="*/ 817 h 817"/>
                <a:gd name="T18" fmla="*/ 18 w 229"/>
                <a:gd name="T19" fmla="*/ 817 h 8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9" h="817">
                  <a:moveTo>
                    <a:pt x="18" y="817"/>
                  </a:moveTo>
                  <a:lnTo>
                    <a:pt x="18" y="817"/>
                  </a:lnTo>
                  <a:cubicBezTo>
                    <a:pt x="22" y="750"/>
                    <a:pt x="24" y="699"/>
                    <a:pt x="24" y="606"/>
                  </a:cubicBezTo>
                  <a:lnTo>
                    <a:pt x="24" y="287"/>
                  </a:lnTo>
                  <a:cubicBezTo>
                    <a:pt x="24" y="172"/>
                    <a:pt x="17" y="85"/>
                    <a:pt x="0" y="0"/>
                  </a:cubicBezTo>
                  <a:lnTo>
                    <a:pt x="211" y="0"/>
                  </a:lnTo>
                  <a:cubicBezTo>
                    <a:pt x="211" y="59"/>
                    <a:pt x="205" y="140"/>
                    <a:pt x="205" y="232"/>
                  </a:cubicBezTo>
                  <a:lnTo>
                    <a:pt x="205" y="530"/>
                  </a:lnTo>
                  <a:cubicBezTo>
                    <a:pt x="205" y="614"/>
                    <a:pt x="218" y="739"/>
                    <a:pt x="229" y="817"/>
                  </a:cubicBezTo>
                  <a:lnTo>
                    <a:pt x="18" y="81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algn="l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i="0">
                <a:solidFill>
                  <a:srgbClr val="1F497D"/>
                </a:solidFill>
                <a:latin typeface="Calibri"/>
                <a:cs typeface="Arial" pitchFamily="34" charset="0"/>
              </a:endParaRPr>
            </a:p>
          </p:txBody>
        </p:sp>
        <p:sp>
          <p:nvSpPr>
            <p:cNvPr id="44" name="Freeform 32"/>
            <p:cNvSpPr>
              <a:spLocks noChangeAspect="1" noEditPoints="1"/>
            </p:cNvSpPr>
            <p:nvPr/>
          </p:nvSpPr>
          <p:spPr bwMode="auto">
            <a:xfrm>
              <a:off x="2090" y="2755"/>
              <a:ext cx="610" cy="791"/>
            </a:xfrm>
            <a:custGeom>
              <a:avLst/>
              <a:gdLst>
                <a:gd name="T0" fmla="*/ 210 w 662"/>
                <a:gd name="T1" fmla="*/ 851 h 863"/>
                <a:gd name="T2" fmla="*/ 210 w 662"/>
                <a:gd name="T3" fmla="*/ 851 h 863"/>
                <a:gd name="T4" fmla="*/ 198 w 662"/>
                <a:gd name="T5" fmla="*/ 632 h 863"/>
                <a:gd name="T6" fmla="*/ 198 w 662"/>
                <a:gd name="T7" fmla="*/ 564 h 863"/>
                <a:gd name="T8" fmla="*/ 385 w 662"/>
                <a:gd name="T9" fmla="*/ 621 h 863"/>
                <a:gd name="T10" fmla="*/ 662 w 662"/>
                <a:gd name="T11" fmla="*/ 322 h 863"/>
                <a:gd name="T12" fmla="*/ 378 w 662"/>
                <a:gd name="T13" fmla="*/ 0 h 863"/>
                <a:gd name="T14" fmla="*/ 174 w 662"/>
                <a:gd name="T15" fmla="*/ 98 h 863"/>
                <a:gd name="T16" fmla="*/ 153 w 662"/>
                <a:gd name="T17" fmla="*/ 15 h 863"/>
                <a:gd name="T18" fmla="*/ 0 w 662"/>
                <a:gd name="T19" fmla="*/ 26 h 863"/>
                <a:gd name="T20" fmla="*/ 36 w 662"/>
                <a:gd name="T21" fmla="*/ 323 h 863"/>
                <a:gd name="T22" fmla="*/ 36 w 662"/>
                <a:gd name="T23" fmla="*/ 564 h 863"/>
                <a:gd name="T24" fmla="*/ 12 w 662"/>
                <a:gd name="T25" fmla="*/ 863 h 863"/>
                <a:gd name="T26" fmla="*/ 210 w 662"/>
                <a:gd name="T27" fmla="*/ 851 h 863"/>
                <a:gd name="T28" fmla="*/ 210 w 662"/>
                <a:gd name="T29" fmla="*/ 851 h 863"/>
                <a:gd name="T30" fmla="*/ 186 w 662"/>
                <a:gd name="T31" fmla="*/ 323 h 863"/>
                <a:gd name="T32" fmla="*/ 186 w 662"/>
                <a:gd name="T33" fmla="*/ 323 h 863"/>
                <a:gd name="T34" fmla="*/ 338 w 662"/>
                <a:gd name="T35" fmla="*/ 125 h 863"/>
                <a:gd name="T36" fmla="*/ 500 w 662"/>
                <a:gd name="T37" fmla="*/ 323 h 863"/>
                <a:gd name="T38" fmla="*/ 345 w 662"/>
                <a:gd name="T39" fmla="*/ 495 h 863"/>
                <a:gd name="T40" fmla="*/ 186 w 662"/>
                <a:gd name="T41" fmla="*/ 323 h 8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62" h="863">
                  <a:moveTo>
                    <a:pt x="210" y="851"/>
                  </a:moveTo>
                  <a:lnTo>
                    <a:pt x="210" y="851"/>
                  </a:lnTo>
                  <a:cubicBezTo>
                    <a:pt x="198" y="763"/>
                    <a:pt x="198" y="664"/>
                    <a:pt x="198" y="632"/>
                  </a:cubicBezTo>
                  <a:lnTo>
                    <a:pt x="198" y="564"/>
                  </a:lnTo>
                  <a:cubicBezTo>
                    <a:pt x="242" y="589"/>
                    <a:pt x="288" y="621"/>
                    <a:pt x="385" y="621"/>
                  </a:cubicBezTo>
                  <a:cubicBezTo>
                    <a:pt x="550" y="621"/>
                    <a:pt x="662" y="495"/>
                    <a:pt x="662" y="322"/>
                  </a:cubicBezTo>
                  <a:cubicBezTo>
                    <a:pt x="662" y="134"/>
                    <a:pt x="546" y="0"/>
                    <a:pt x="378" y="0"/>
                  </a:cubicBezTo>
                  <a:cubicBezTo>
                    <a:pt x="261" y="0"/>
                    <a:pt x="213" y="56"/>
                    <a:pt x="174" y="98"/>
                  </a:cubicBezTo>
                  <a:cubicBezTo>
                    <a:pt x="166" y="67"/>
                    <a:pt x="162" y="41"/>
                    <a:pt x="153" y="15"/>
                  </a:cubicBezTo>
                  <a:lnTo>
                    <a:pt x="0" y="26"/>
                  </a:lnTo>
                  <a:cubicBezTo>
                    <a:pt x="19" y="127"/>
                    <a:pt x="36" y="220"/>
                    <a:pt x="36" y="323"/>
                  </a:cubicBezTo>
                  <a:lnTo>
                    <a:pt x="36" y="564"/>
                  </a:lnTo>
                  <a:cubicBezTo>
                    <a:pt x="36" y="648"/>
                    <a:pt x="18" y="808"/>
                    <a:pt x="12" y="863"/>
                  </a:cubicBezTo>
                  <a:lnTo>
                    <a:pt x="210" y="851"/>
                  </a:lnTo>
                  <a:lnTo>
                    <a:pt x="210" y="851"/>
                  </a:lnTo>
                  <a:close/>
                  <a:moveTo>
                    <a:pt x="186" y="323"/>
                  </a:moveTo>
                  <a:lnTo>
                    <a:pt x="186" y="323"/>
                  </a:lnTo>
                  <a:cubicBezTo>
                    <a:pt x="186" y="206"/>
                    <a:pt x="236" y="125"/>
                    <a:pt x="338" y="125"/>
                  </a:cubicBezTo>
                  <a:cubicBezTo>
                    <a:pt x="433" y="125"/>
                    <a:pt x="500" y="207"/>
                    <a:pt x="500" y="323"/>
                  </a:cubicBezTo>
                  <a:cubicBezTo>
                    <a:pt x="500" y="426"/>
                    <a:pt x="448" y="495"/>
                    <a:pt x="345" y="495"/>
                  </a:cubicBezTo>
                  <a:cubicBezTo>
                    <a:pt x="244" y="495"/>
                    <a:pt x="186" y="437"/>
                    <a:pt x="186" y="32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algn="l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i="0">
                <a:solidFill>
                  <a:srgbClr val="1F497D"/>
                </a:solidFill>
                <a:latin typeface="Calibri"/>
                <a:cs typeface="Arial" pitchFamily="34" charset="0"/>
              </a:endParaRPr>
            </a:p>
          </p:txBody>
        </p:sp>
        <p:sp>
          <p:nvSpPr>
            <p:cNvPr id="45" name="Freeform 33"/>
            <p:cNvSpPr>
              <a:spLocks noChangeAspect="1"/>
            </p:cNvSpPr>
            <p:nvPr/>
          </p:nvSpPr>
          <p:spPr bwMode="auto">
            <a:xfrm>
              <a:off x="2775" y="2755"/>
              <a:ext cx="396" cy="577"/>
            </a:xfrm>
            <a:custGeom>
              <a:avLst/>
              <a:gdLst>
                <a:gd name="T0" fmla="*/ 364 w 440"/>
                <a:gd name="T1" fmla="*/ 126 h 621"/>
                <a:gd name="T2" fmla="*/ 364 w 440"/>
                <a:gd name="T3" fmla="*/ 126 h 621"/>
                <a:gd name="T4" fmla="*/ 270 w 440"/>
                <a:gd name="T5" fmla="*/ 114 h 621"/>
                <a:gd name="T6" fmla="*/ 162 w 440"/>
                <a:gd name="T7" fmla="*/ 160 h 621"/>
                <a:gd name="T8" fmla="*/ 289 w 440"/>
                <a:gd name="T9" fmla="*/ 260 h 621"/>
                <a:gd name="T10" fmla="*/ 440 w 440"/>
                <a:gd name="T11" fmla="*/ 443 h 621"/>
                <a:gd name="T12" fmla="*/ 186 w 440"/>
                <a:gd name="T13" fmla="*/ 621 h 621"/>
                <a:gd name="T14" fmla="*/ 11 w 440"/>
                <a:gd name="T15" fmla="*/ 594 h 621"/>
                <a:gd name="T16" fmla="*/ 11 w 440"/>
                <a:gd name="T17" fmla="*/ 469 h 621"/>
                <a:gd name="T18" fmla="*/ 192 w 440"/>
                <a:gd name="T19" fmla="*/ 506 h 621"/>
                <a:gd name="T20" fmla="*/ 278 w 440"/>
                <a:gd name="T21" fmla="*/ 448 h 621"/>
                <a:gd name="T22" fmla="*/ 152 w 440"/>
                <a:gd name="T23" fmla="*/ 349 h 621"/>
                <a:gd name="T24" fmla="*/ 0 w 440"/>
                <a:gd name="T25" fmla="*/ 160 h 621"/>
                <a:gd name="T26" fmla="*/ 242 w 440"/>
                <a:gd name="T27" fmla="*/ 0 h 621"/>
                <a:gd name="T28" fmla="*/ 387 w 440"/>
                <a:gd name="T29" fmla="*/ 12 h 621"/>
                <a:gd name="T30" fmla="*/ 364 w 440"/>
                <a:gd name="T31" fmla="*/ 126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40" h="621">
                  <a:moveTo>
                    <a:pt x="364" y="126"/>
                  </a:moveTo>
                  <a:lnTo>
                    <a:pt x="364" y="126"/>
                  </a:lnTo>
                  <a:cubicBezTo>
                    <a:pt x="328" y="120"/>
                    <a:pt x="306" y="114"/>
                    <a:pt x="270" y="114"/>
                  </a:cubicBezTo>
                  <a:cubicBezTo>
                    <a:pt x="206" y="114"/>
                    <a:pt x="162" y="129"/>
                    <a:pt x="162" y="160"/>
                  </a:cubicBezTo>
                  <a:cubicBezTo>
                    <a:pt x="162" y="195"/>
                    <a:pt x="222" y="224"/>
                    <a:pt x="289" y="260"/>
                  </a:cubicBezTo>
                  <a:cubicBezTo>
                    <a:pt x="353" y="294"/>
                    <a:pt x="440" y="340"/>
                    <a:pt x="440" y="443"/>
                  </a:cubicBezTo>
                  <a:cubicBezTo>
                    <a:pt x="440" y="557"/>
                    <a:pt x="339" y="621"/>
                    <a:pt x="186" y="621"/>
                  </a:cubicBezTo>
                  <a:cubicBezTo>
                    <a:pt x="116" y="621"/>
                    <a:pt x="68" y="607"/>
                    <a:pt x="11" y="594"/>
                  </a:cubicBezTo>
                  <a:lnTo>
                    <a:pt x="11" y="469"/>
                  </a:lnTo>
                  <a:cubicBezTo>
                    <a:pt x="55" y="482"/>
                    <a:pt x="127" y="506"/>
                    <a:pt x="192" y="506"/>
                  </a:cubicBezTo>
                  <a:cubicBezTo>
                    <a:pt x="235" y="506"/>
                    <a:pt x="278" y="487"/>
                    <a:pt x="278" y="448"/>
                  </a:cubicBezTo>
                  <a:cubicBezTo>
                    <a:pt x="278" y="412"/>
                    <a:pt x="227" y="391"/>
                    <a:pt x="152" y="349"/>
                  </a:cubicBezTo>
                  <a:cubicBezTo>
                    <a:pt x="85" y="316"/>
                    <a:pt x="0" y="247"/>
                    <a:pt x="0" y="160"/>
                  </a:cubicBezTo>
                  <a:cubicBezTo>
                    <a:pt x="0" y="57"/>
                    <a:pt x="103" y="0"/>
                    <a:pt x="242" y="0"/>
                  </a:cubicBezTo>
                  <a:cubicBezTo>
                    <a:pt x="288" y="0"/>
                    <a:pt x="342" y="6"/>
                    <a:pt x="387" y="12"/>
                  </a:cubicBezTo>
                  <a:lnTo>
                    <a:pt x="364" y="12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algn="l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i="0">
                <a:solidFill>
                  <a:srgbClr val="1F497D"/>
                </a:solidFill>
                <a:latin typeface="Calibri"/>
                <a:cs typeface="Arial" pitchFamily="34" charset="0"/>
              </a:endParaRPr>
            </a:p>
          </p:txBody>
        </p:sp>
      </p:grpSp>
      <p:sp>
        <p:nvSpPr>
          <p:cNvPr id="7" name="Titel 1"/>
          <p:cNvSpPr>
            <a:spLocks noGrp="1"/>
          </p:cNvSpPr>
          <p:nvPr>
            <p:ph type="title"/>
          </p:nvPr>
        </p:nvSpPr>
        <p:spPr>
          <a:xfrm>
            <a:off x="838800" y="118800"/>
            <a:ext cx="8162325" cy="553998"/>
          </a:xfrm>
          <a:prstGeom prst="rect">
            <a:avLst/>
          </a:prstGeom>
        </p:spPr>
        <p:txBody>
          <a:bodyPr wrap="square" lIns="0" tIns="0" rIns="0" bIns="0" anchor="ctr" anchorCtr="0">
            <a:spAutoFit/>
          </a:bodyPr>
          <a:lstStyle>
            <a:lvl1pPr algn="l">
              <a:lnSpc>
                <a:spcPct val="90000"/>
              </a:lnSpc>
              <a:defRPr sz="2000" b="1"/>
            </a:lvl1pPr>
          </a:lstStyle>
          <a:p>
            <a:r>
              <a:rPr lang="en-US" noProof="0" smtClean="0"/>
              <a:t>Click to edit Master title style</a:t>
            </a:r>
            <a:endParaRPr lang="en-US" noProof="0"/>
          </a:p>
        </p:txBody>
      </p:sp>
      <p:sp>
        <p:nvSpPr>
          <p:cNvPr id="8" name="Inhaltsplatzhalter 2"/>
          <p:cNvSpPr>
            <a:spLocks noGrp="1"/>
          </p:cNvSpPr>
          <p:nvPr>
            <p:ph idx="1"/>
          </p:nvPr>
        </p:nvSpPr>
        <p:spPr>
          <a:xfrm>
            <a:off x="352800" y="979200"/>
            <a:ext cx="7740000" cy="4140000"/>
          </a:xfrm>
          <a:prstGeom prst="rect">
            <a:avLst/>
          </a:prstGeom>
        </p:spPr>
        <p:txBody>
          <a:bodyPr lIns="0" tIns="0" rIns="0" bIns="0"/>
          <a:lstStyle>
            <a:lvl1pPr marL="182563" indent="-182563">
              <a:lnSpc>
                <a:spcPct val="90000"/>
              </a:lnSpc>
              <a:spcBef>
                <a:spcPts val="800"/>
              </a:spcBef>
              <a:buFont typeface="Wingdings" pitchFamily="2" charset="2"/>
              <a:buChar char="§"/>
              <a:defRPr sz="1800"/>
            </a:lvl1pPr>
            <a:lvl2pPr marL="539750" indent="-274638">
              <a:lnSpc>
                <a:spcPct val="90000"/>
              </a:lnSpc>
              <a:spcBef>
                <a:spcPts val="800"/>
              </a:spcBef>
              <a:buClr>
                <a:schemeClr val="tx1"/>
              </a:buClr>
              <a:buFont typeface="Wingdings" pitchFamily="2" charset="2"/>
              <a:buChar char="ð"/>
              <a:defRPr sz="1600"/>
            </a:lvl2pPr>
            <a:lvl3pPr marL="804863" indent="-174625">
              <a:lnSpc>
                <a:spcPct val="90000"/>
              </a:lnSpc>
              <a:spcBef>
                <a:spcPts val="800"/>
              </a:spcBef>
              <a:buClr>
                <a:schemeClr val="tx1"/>
              </a:buClr>
              <a:buFont typeface="Calibri" pitchFamily="34" charset="0"/>
              <a:buChar char="─"/>
              <a:defRPr sz="1400"/>
            </a:lvl3pPr>
          </a:lstStyle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</p:txBody>
      </p:sp>
      <p:sp>
        <p:nvSpPr>
          <p:cNvPr id="46" name="Foliennummernplatzhalter 5"/>
          <p:cNvSpPr>
            <a:spLocks noGrp="1"/>
          </p:cNvSpPr>
          <p:nvPr>
            <p:ph type="sldNum" sz="quarter" idx="10"/>
          </p:nvPr>
        </p:nvSpPr>
        <p:spPr>
          <a:xfrm>
            <a:off x="8775700" y="6569075"/>
            <a:ext cx="204788" cy="182563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b="1">
                <a:latin typeface="+mn-lt"/>
                <a:cs typeface="+mn-cs"/>
              </a:defRPr>
            </a:lvl1pPr>
          </a:lstStyle>
          <a:p>
            <a:pPr>
              <a:defRPr/>
            </a:pPr>
            <a:fld id="{F8900FC3-2448-45D0-9A51-144E368BEA24}" type="slidenum">
              <a:rPr lang="de-DE" i="0">
                <a:solidFill>
                  <a:srgbClr val="1F497D"/>
                </a:solidFill>
              </a:rPr>
              <a:pPr>
                <a:defRPr/>
              </a:pPr>
              <a:t>‹N›</a:t>
            </a:fld>
            <a:endParaRPr lang="de-DE" i="0" dirty="0">
              <a:solidFill>
                <a:srgbClr val="1F497D"/>
              </a:solidFill>
            </a:endParaRPr>
          </a:p>
        </p:txBody>
      </p:sp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hapter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2"/>
          <p:cNvSpPr>
            <a:spLocks/>
          </p:cNvSpPr>
          <p:nvPr/>
        </p:nvSpPr>
        <p:spPr bwMode="auto">
          <a:xfrm>
            <a:off x="0" y="950913"/>
            <a:ext cx="4760913" cy="5003800"/>
          </a:xfrm>
          <a:custGeom>
            <a:avLst/>
            <a:gdLst>
              <a:gd name="T0" fmla="*/ 692 w 1492"/>
              <a:gd name="T1" fmla="*/ 0 h 1600"/>
              <a:gd name="T2" fmla="*/ 0 w 1492"/>
              <a:gd name="T3" fmla="*/ 399 h 1600"/>
              <a:gd name="T4" fmla="*/ 0 w 1492"/>
              <a:gd name="T5" fmla="*/ 1202 h 1600"/>
              <a:gd name="T6" fmla="*/ 692 w 1492"/>
              <a:gd name="T7" fmla="*/ 1600 h 1600"/>
              <a:gd name="T8" fmla="*/ 1492 w 1492"/>
              <a:gd name="T9" fmla="*/ 800 h 1600"/>
              <a:gd name="T10" fmla="*/ 692 w 1492"/>
              <a:gd name="T11" fmla="*/ 0 h 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492" h="1600">
                <a:moveTo>
                  <a:pt x="692" y="0"/>
                </a:moveTo>
                <a:cubicBezTo>
                  <a:pt x="397" y="0"/>
                  <a:pt x="139" y="161"/>
                  <a:pt x="0" y="399"/>
                </a:cubicBezTo>
                <a:cubicBezTo>
                  <a:pt x="0" y="1202"/>
                  <a:pt x="0" y="1202"/>
                  <a:pt x="0" y="1202"/>
                </a:cubicBezTo>
                <a:cubicBezTo>
                  <a:pt x="139" y="1440"/>
                  <a:pt x="397" y="1600"/>
                  <a:pt x="692" y="1600"/>
                </a:cubicBezTo>
                <a:cubicBezTo>
                  <a:pt x="1134" y="1600"/>
                  <a:pt x="1492" y="1242"/>
                  <a:pt x="1492" y="800"/>
                </a:cubicBezTo>
                <a:cubicBezTo>
                  <a:pt x="1492" y="359"/>
                  <a:pt x="1134" y="0"/>
                  <a:pt x="69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/>
          </a:extLst>
        </p:spPr>
        <p:txBody>
          <a:bodyPr/>
          <a:lstStyle/>
          <a:p>
            <a:pPr algn="l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 b="0" i="0">
              <a:solidFill>
                <a:srgbClr val="1F497D"/>
              </a:solidFill>
              <a:latin typeface="Calibri"/>
              <a:cs typeface="Arial" pitchFamily="34" charset="0"/>
            </a:endParaRPr>
          </a:p>
        </p:txBody>
      </p:sp>
      <p:sp>
        <p:nvSpPr>
          <p:cNvPr id="5" name="Freeform 3"/>
          <p:cNvSpPr>
            <a:spLocks/>
          </p:cNvSpPr>
          <p:nvPr/>
        </p:nvSpPr>
        <p:spPr bwMode="auto">
          <a:xfrm>
            <a:off x="7435850" y="1541463"/>
            <a:ext cx="1711325" cy="2360612"/>
          </a:xfrm>
          <a:custGeom>
            <a:avLst/>
            <a:gdLst>
              <a:gd name="T0" fmla="*/ 520 w 520"/>
              <a:gd name="T1" fmla="*/ 32 h 740"/>
              <a:gd name="T2" fmla="*/ 370 w 520"/>
              <a:gd name="T3" fmla="*/ 0 h 740"/>
              <a:gd name="T4" fmla="*/ 0 w 520"/>
              <a:gd name="T5" fmla="*/ 370 h 740"/>
              <a:gd name="T6" fmla="*/ 370 w 520"/>
              <a:gd name="T7" fmla="*/ 740 h 740"/>
              <a:gd name="T8" fmla="*/ 520 w 520"/>
              <a:gd name="T9" fmla="*/ 709 h 740"/>
              <a:gd name="T10" fmla="*/ 520 w 520"/>
              <a:gd name="T11" fmla="*/ 32 h 7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20" h="740">
                <a:moveTo>
                  <a:pt x="520" y="32"/>
                </a:moveTo>
                <a:cubicBezTo>
                  <a:pt x="474" y="12"/>
                  <a:pt x="423" y="0"/>
                  <a:pt x="370" y="0"/>
                </a:cubicBezTo>
                <a:cubicBezTo>
                  <a:pt x="166" y="0"/>
                  <a:pt x="0" y="166"/>
                  <a:pt x="0" y="370"/>
                </a:cubicBezTo>
                <a:cubicBezTo>
                  <a:pt x="0" y="575"/>
                  <a:pt x="166" y="740"/>
                  <a:pt x="370" y="740"/>
                </a:cubicBezTo>
                <a:cubicBezTo>
                  <a:pt x="423" y="740"/>
                  <a:pt x="474" y="729"/>
                  <a:pt x="520" y="709"/>
                </a:cubicBezTo>
                <a:lnTo>
                  <a:pt x="520" y="3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/>
          </a:extLst>
        </p:spPr>
        <p:txBody>
          <a:bodyPr/>
          <a:lstStyle/>
          <a:p>
            <a:pPr algn="l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 b="0" i="0">
              <a:solidFill>
                <a:srgbClr val="1F497D"/>
              </a:solidFill>
              <a:latin typeface="Calibri"/>
              <a:cs typeface="Arial" pitchFamily="34" charset="0"/>
            </a:endParaRPr>
          </a:p>
        </p:txBody>
      </p:sp>
      <p:sp>
        <p:nvSpPr>
          <p:cNvPr id="6" name="Line 4"/>
          <p:cNvSpPr>
            <a:spLocks noChangeShapeType="1"/>
          </p:cNvSpPr>
          <p:nvPr/>
        </p:nvSpPr>
        <p:spPr bwMode="auto">
          <a:xfrm flipH="1">
            <a:off x="4718050" y="2803525"/>
            <a:ext cx="2717800" cy="249238"/>
          </a:xfrm>
          <a:prstGeom prst="line">
            <a:avLst/>
          </a:prstGeom>
          <a:noFill/>
          <a:ln w="12700">
            <a:solidFill>
              <a:srgbClr val="FFFFFF">
                <a:alpha val="49804"/>
              </a:srgbClr>
            </a:solidFill>
            <a:round/>
            <a:headEnd/>
            <a:tailEnd/>
          </a:ln>
          <a:effectLst/>
          <a:extLst>
            <a:ext uri="{909E8E84-426E-40DD-AFC4-6F175D3DCCD1}"/>
            <a:ext uri="{AF507438-7753-43E0-B8FC-AC1667EBCBE1}"/>
          </a:extLst>
        </p:spPr>
        <p:txBody>
          <a:bodyPr/>
          <a:lstStyle/>
          <a:p>
            <a:pPr algn="l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 b="0" i="0">
              <a:solidFill>
                <a:srgbClr val="1F497D"/>
              </a:solidFill>
              <a:latin typeface="Calibri"/>
              <a:cs typeface="Arial" pitchFamily="34" charset="0"/>
            </a:endParaRPr>
          </a:p>
        </p:txBody>
      </p:sp>
      <p:sp>
        <p:nvSpPr>
          <p:cNvPr id="7" name="Freeform 5"/>
          <p:cNvSpPr>
            <a:spLocks/>
          </p:cNvSpPr>
          <p:nvPr/>
        </p:nvSpPr>
        <p:spPr bwMode="auto">
          <a:xfrm>
            <a:off x="584200" y="5846763"/>
            <a:ext cx="917575" cy="746125"/>
          </a:xfrm>
          <a:custGeom>
            <a:avLst/>
            <a:gdLst>
              <a:gd name="T0" fmla="*/ 0 w 578"/>
              <a:gd name="T1" fmla="*/ 470 h 470"/>
              <a:gd name="T2" fmla="*/ 286 w 578"/>
              <a:gd name="T3" fmla="*/ 270 h 470"/>
              <a:gd name="T4" fmla="*/ 578 w 578"/>
              <a:gd name="T5" fmla="*/ 0 h 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578" h="470">
                <a:moveTo>
                  <a:pt x="0" y="470"/>
                </a:moveTo>
                <a:cubicBezTo>
                  <a:pt x="95" y="409"/>
                  <a:pt x="190" y="348"/>
                  <a:pt x="286" y="270"/>
                </a:cubicBezTo>
                <a:cubicBezTo>
                  <a:pt x="382" y="192"/>
                  <a:pt x="529" y="45"/>
                  <a:pt x="578" y="0"/>
                </a:cubicBezTo>
              </a:path>
            </a:pathLst>
          </a:custGeom>
          <a:noFill/>
          <a:ln w="12700" cmpd="sng">
            <a:solidFill>
              <a:srgbClr val="FFFFFF">
                <a:alpha val="49804"/>
              </a:srgbClr>
            </a:solidFill>
            <a:round/>
            <a:headEnd/>
            <a:tailEnd/>
          </a:ln>
          <a:effectLst/>
          <a:extLst>
            <a:ext uri="{909E8E84-426E-40DD-AFC4-6F175D3DCCD1}"/>
            <a:ext uri="{AF507438-7753-43E0-B8FC-AC1667EBCBE1}"/>
          </a:extLst>
        </p:spPr>
        <p:txBody>
          <a:bodyPr/>
          <a:lstStyle/>
          <a:p>
            <a:pPr algn="l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 b="0" i="0">
              <a:solidFill>
                <a:srgbClr val="1F497D"/>
              </a:solidFill>
              <a:latin typeface="Calibri"/>
              <a:cs typeface="Arial" pitchFamily="34" charset="0"/>
            </a:endParaRPr>
          </a:p>
        </p:txBody>
      </p:sp>
      <p:sp>
        <p:nvSpPr>
          <p:cNvPr id="8" name="Freeform 6"/>
          <p:cNvSpPr>
            <a:spLocks/>
          </p:cNvSpPr>
          <p:nvPr/>
        </p:nvSpPr>
        <p:spPr bwMode="auto">
          <a:xfrm>
            <a:off x="-3175" y="6272213"/>
            <a:ext cx="641350" cy="592137"/>
          </a:xfrm>
          <a:custGeom>
            <a:avLst/>
            <a:gdLst>
              <a:gd name="T0" fmla="*/ 189 w 191"/>
              <a:gd name="T1" fmla="*/ 183 h 183"/>
              <a:gd name="T2" fmla="*/ 191 w 191"/>
              <a:gd name="T3" fmla="*/ 160 h 183"/>
              <a:gd name="T4" fmla="*/ 31 w 191"/>
              <a:gd name="T5" fmla="*/ 0 h 183"/>
              <a:gd name="T6" fmla="*/ 0 w 191"/>
              <a:gd name="T7" fmla="*/ 3 h 183"/>
              <a:gd name="T8" fmla="*/ 0 w 191"/>
              <a:gd name="T9" fmla="*/ 183 h 183"/>
              <a:gd name="T10" fmla="*/ 189 w 191"/>
              <a:gd name="T11" fmla="*/ 183 h 1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91" h="183">
                <a:moveTo>
                  <a:pt x="189" y="183"/>
                </a:moveTo>
                <a:cubicBezTo>
                  <a:pt x="190" y="175"/>
                  <a:pt x="191" y="168"/>
                  <a:pt x="191" y="160"/>
                </a:cubicBezTo>
                <a:cubicBezTo>
                  <a:pt x="191" y="72"/>
                  <a:pt x="119" y="0"/>
                  <a:pt x="31" y="0"/>
                </a:cubicBezTo>
                <a:cubicBezTo>
                  <a:pt x="21" y="0"/>
                  <a:pt x="10" y="1"/>
                  <a:pt x="0" y="3"/>
                </a:cubicBezTo>
                <a:cubicBezTo>
                  <a:pt x="0" y="183"/>
                  <a:pt x="0" y="183"/>
                  <a:pt x="0" y="183"/>
                </a:cubicBezTo>
                <a:lnTo>
                  <a:pt x="189" y="18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/>
          </a:extLst>
        </p:spPr>
        <p:txBody>
          <a:bodyPr/>
          <a:lstStyle/>
          <a:p>
            <a:pPr algn="l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 b="0" i="0">
              <a:solidFill>
                <a:srgbClr val="1F497D"/>
              </a:solidFill>
              <a:latin typeface="Calibri"/>
              <a:cs typeface="Arial" pitchFamily="34" charset="0"/>
            </a:endParaRPr>
          </a:p>
        </p:txBody>
      </p:sp>
      <p:grpSp>
        <p:nvGrpSpPr>
          <p:cNvPr id="9" name="Group 18"/>
          <p:cNvGrpSpPr>
            <a:grpSpLocks noChangeAspect="1"/>
          </p:cNvGrpSpPr>
          <p:nvPr/>
        </p:nvGrpSpPr>
        <p:grpSpPr bwMode="auto">
          <a:xfrm>
            <a:off x="150813" y="150813"/>
            <a:ext cx="522287" cy="468312"/>
            <a:chOff x="1352" y="681"/>
            <a:chExt cx="3519" cy="3153"/>
          </a:xfrm>
        </p:grpSpPr>
        <p:sp>
          <p:nvSpPr>
            <p:cNvPr id="10" name="Freeform 19"/>
            <p:cNvSpPr>
              <a:spLocks noChangeAspect="1"/>
            </p:cNvSpPr>
            <p:nvPr/>
          </p:nvSpPr>
          <p:spPr bwMode="auto">
            <a:xfrm>
              <a:off x="1352" y="681"/>
              <a:ext cx="3519" cy="3153"/>
            </a:xfrm>
            <a:custGeom>
              <a:avLst/>
              <a:gdLst>
                <a:gd name="T0" fmla="*/ 0 w 3862"/>
                <a:gd name="T1" fmla="*/ 3449 h 3449"/>
                <a:gd name="T2" fmla="*/ 0 w 3862"/>
                <a:gd name="T3" fmla="*/ 3449 h 3449"/>
                <a:gd name="T4" fmla="*/ 0 w 3862"/>
                <a:gd name="T5" fmla="*/ 0 h 3449"/>
                <a:gd name="T6" fmla="*/ 3696 w 3862"/>
                <a:gd name="T7" fmla="*/ 0 h 3449"/>
                <a:gd name="T8" fmla="*/ 3327 w 3862"/>
                <a:gd name="T9" fmla="*/ 3449 h 3449"/>
                <a:gd name="T10" fmla="*/ 0 w 3862"/>
                <a:gd name="T11" fmla="*/ 3449 h 3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62" h="3449">
                  <a:moveTo>
                    <a:pt x="0" y="3449"/>
                  </a:moveTo>
                  <a:lnTo>
                    <a:pt x="0" y="3449"/>
                  </a:lnTo>
                  <a:lnTo>
                    <a:pt x="0" y="0"/>
                  </a:lnTo>
                  <a:lnTo>
                    <a:pt x="3696" y="0"/>
                  </a:lnTo>
                  <a:cubicBezTo>
                    <a:pt x="3862" y="1150"/>
                    <a:pt x="3797" y="2241"/>
                    <a:pt x="3327" y="3449"/>
                  </a:cubicBezTo>
                  <a:lnTo>
                    <a:pt x="0" y="3449"/>
                  </a:lnTo>
                  <a:close/>
                </a:path>
              </a:pathLst>
            </a:custGeom>
            <a:solidFill>
              <a:srgbClr val="009D9C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algn="l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i="0">
                <a:solidFill>
                  <a:srgbClr val="1F497D"/>
                </a:solidFill>
                <a:latin typeface="Calibri"/>
                <a:cs typeface="Arial" pitchFamily="34" charset="0"/>
              </a:endParaRPr>
            </a:p>
          </p:txBody>
        </p:sp>
        <p:sp>
          <p:nvSpPr>
            <p:cNvPr id="11" name="Freeform 20"/>
            <p:cNvSpPr>
              <a:spLocks noChangeAspect="1"/>
            </p:cNvSpPr>
            <p:nvPr/>
          </p:nvSpPr>
          <p:spPr bwMode="auto">
            <a:xfrm>
              <a:off x="2710" y="1846"/>
              <a:ext cx="75" cy="53"/>
            </a:xfrm>
            <a:custGeom>
              <a:avLst/>
              <a:gdLst>
                <a:gd name="T0" fmla="*/ 16 w 81"/>
                <a:gd name="T1" fmla="*/ 40 h 66"/>
                <a:gd name="T2" fmla="*/ 16 w 81"/>
                <a:gd name="T3" fmla="*/ 40 h 66"/>
                <a:gd name="T4" fmla="*/ 0 w 81"/>
                <a:gd name="T5" fmla="*/ 54 h 66"/>
                <a:gd name="T6" fmla="*/ 79 w 81"/>
                <a:gd name="T7" fmla="*/ 22 h 66"/>
                <a:gd name="T8" fmla="*/ 81 w 81"/>
                <a:gd name="T9" fmla="*/ 0 h 66"/>
                <a:gd name="T10" fmla="*/ 16 w 81"/>
                <a:gd name="T11" fmla="*/ 4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1" h="66">
                  <a:moveTo>
                    <a:pt x="16" y="40"/>
                  </a:moveTo>
                  <a:lnTo>
                    <a:pt x="16" y="40"/>
                  </a:lnTo>
                  <a:lnTo>
                    <a:pt x="0" y="54"/>
                  </a:lnTo>
                  <a:cubicBezTo>
                    <a:pt x="35" y="66"/>
                    <a:pt x="72" y="42"/>
                    <a:pt x="79" y="22"/>
                  </a:cubicBezTo>
                  <a:lnTo>
                    <a:pt x="81" y="0"/>
                  </a:lnTo>
                  <a:cubicBezTo>
                    <a:pt x="54" y="6"/>
                    <a:pt x="27" y="19"/>
                    <a:pt x="16" y="40"/>
                  </a:cubicBez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algn="l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i="0">
                <a:solidFill>
                  <a:srgbClr val="1F497D"/>
                </a:solidFill>
                <a:latin typeface="Calibri"/>
                <a:cs typeface="Arial" pitchFamily="34" charset="0"/>
              </a:endParaRPr>
            </a:p>
          </p:txBody>
        </p:sp>
        <p:sp>
          <p:nvSpPr>
            <p:cNvPr id="12" name="Freeform 21"/>
            <p:cNvSpPr>
              <a:spLocks noChangeAspect="1"/>
            </p:cNvSpPr>
            <p:nvPr/>
          </p:nvSpPr>
          <p:spPr bwMode="auto">
            <a:xfrm>
              <a:off x="2871" y="1974"/>
              <a:ext cx="64" cy="53"/>
            </a:xfrm>
            <a:custGeom>
              <a:avLst/>
              <a:gdLst>
                <a:gd name="T0" fmla="*/ 27 w 81"/>
                <a:gd name="T1" fmla="*/ 1 h 63"/>
                <a:gd name="T2" fmla="*/ 27 w 81"/>
                <a:gd name="T3" fmla="*/ 1 h 63"/>
                <a:gd name="T4" fmla="*/ 0 w 81"/>
                <a:gd name="T5" fmla="*/ 0 h 63"/>
                <a:gd name="T6" fmla="*/ 33 w 81"/>
                <a:gd name="T7" fmla="*/ 58 h 63"/>
                <a:gd name="T8" fmla="*/ 53 w 81"/>
                <a:gd name="T9" fmla="*/ 63 h 63"/>
                <a:gd name="T10" fmla="*/ 27 w 81"/>
                <a:gd name="T11" fmla="*/ 1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1" h="63">
                  <a:moveTo>
                    <a:pt x="27" y="1"/>
                  </a:moveTo>
                  <a:lnTo>
                    <a:pt x="27" y="1"/>
                  </a:lnTo>
                  <a:lnTo>
                    <a:pt x="0" y="0"/>
                  </a:lnTo>
                  <a:cubicBezTo>
                    <a:pt x="0" y="24"/>
                    <a:pt x="8" y="43"/>
                    <a:pt x="33" y="58"/>
                  </a:cubicBezTo>
                  <a:lnTo>
                    <a:pt x="53" y="63"/>
                  </a:lnTo>
                  <a:cubicBezTo>
                    <a:pt x="81" y="39"/>
                    <a:pt x="44" y="15"/>
                    <a:pt x="27" y="1"/>
                  </a:cubicBez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algn="l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i="0">
                <a:solidFill>
                  <a:srgbClr val="1F497D"/>
                </a:solidFill>
                <a:latin typeface="Calibri"/>
                <a:cs typeface="Arial" pitchFamily="34" charset="0"/>
              </a:endParaRPr>
            </a:p>
          </p:txBody>
        </p:sp>
        <p:sp>
          <p:nvSpPr>
            <p:cNvPr id="13" name="Freeform 22"/>
            <p:cNvSpPr>
              <a:spLocks noChangeAspect="1"/>
            </p:cNvSpPr>
            <p:nvPr/>
          </p:nvSpPr>
          <p:spPr bwMode="auto">
            <a:xfrm>
              <a:off x="2625" y="1408"/>
              <a:ext cx="86" cy="86"/>
            </a:xfrm>
            <a:custGeom>
              <a:avLst/>
              <a:gdLst>
                <a:gd name="T0" fmla="*/ 20 w 96"/>
                <a:gd name="T1" fmla="*/ 50 h 79"/>
                <a:gd name="T2" fmla="*/ 20 w 96"/>
                <a:gd name="T3" fmla="*/ 50 h 79"/>
                <a:gd name="T4" fmla="*/ 0 w 96"/>
                <a:gd name="T5" fmla="*/ 64 h 79"/>
                <a:gd name="T6" fmla="*/ 89 w 96"/>
                <a:gd name="T7" fmla="*/ 27 h 79"/>
                <a:gd name="T8" fmla="*/ 96 w 96"/>
                <a:gd name="T9" fmla="*/ 0 h 79"/>
                <a:gd name="T10" fmla="*/ 20 w 96"/>
                <a:gd name="T11" fmla="*/ 5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6" h="79">
                  <a:moveTo>
                    <a:pt x="20" y="50"/>
                  </a:moveTo>
                  <a:lnTo>
                    <a:pt x="20" y="50"/>
                  </a:lnTo>
                  <a:lnTo>
                    <a:pt x="0" y="64"/>
                  </a:lnTo>
                  <a:cubicBezTo>
                    <a:pt x="41" y="79"/>
                    <a:pt x="75" y="57"/>
                    <a:pt x="89" y="27"/>
                  </a:cubicBezTo>
                  <a:lnTo>
                    <a:pt x="96" y="0"/>
                  </a:lnTo>
                  <a:cubicBezTo>
                    <a:pt x="63" y="8"/>
                    <a:pt x="38" y="8"/>
                    <a:pt x="20" y="50"/>
                  </a:cubicBez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algn="l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i="0">
                <a:solidFill>
                  <a:srgbClr val="1F497D"/>
                </a:solidFill>
                <a:latin typeface="Calibri"/>
                <a:cs typeface="Arial" pitchFamily="34" charset="0"/>
              </a:endParaRPr>
            </a:p>
          </p:txBody>
        </p:sp>
        <p:sp>
          <p:nvSpPr>
            <p:cNvPr id="14" name="Freeform 23"/>
            <p:cNvSpPr>
              <a:spLocks noChangeAspect="1"/>
            </p:cNvSpPr>
            <p:nvPr/>
          </p:nvSpPr>
          <p:spPr bwMode="auto">
            <a:xfrm>
              <a:off x="2571" y="1568"/>
              <a:ext cx="75" cy="75"/>
            </a:xfrm>
            <a:custGeom>
              <a:avLst/>
              <a:gdLst>
                <a:gd name="T0" fmla="*/ 77 w 77"/>
                <a:gd name="T1" fmla="*/ 22 h 77"/>
                <a:gd name="T2" fmla="*/ 77 w 77"/>
                <a:gd name="T3" fmla="*/ 22 h 77"/>
                <a:gd name="T4" fmla="*/ 71 w 77"/>
                <a:gd name="T5" fmla="*/ 0 h 77"/>
                <a:gd name="T6" fmla="*/ 0 w 77"/>
                <a:gd name="T7" fmla="*/ 44 h 77"/>
                <a:gd name="T8" fmla="*/ 0 w 77"/>
                <a:gd name="T9" fmla="*/ 62 h 77"/>
                <a:gd name="T10" fmla="*/ 77 w 77"/>
                <a:gd name="T11" fmla="*/ 22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7" h="77">
                  <a:moveTo>
                    <a:pt x="77" y="22"/>
                  </a:moveTo>
                  <a:lnTo>
                    <a:pt x="77" y="22"/>
                  </a:lnTo>
                  <a:lnTo>
                    <a:pt x="71" y="0"/>
                  </a:lnTo>
                  <a:cubicBezTo>
                    <a:pt x="38" y="7"/>
                    <a:pt x="14" y="19"/>
                    <a:pt x="0" y="44"/>
                  </a:cubicBezTo>
                  <a:lnTo>
                    <a:pt x="0" y="62"/>
                  </a:lnTo>
                  <a:cubicBezTo>
                    <a:pt x="42" y="77"/>
                    <a:pt x="64" y="40"/>
                    <a:pt x="77" y="22"/>
                  </a:cubicBez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algn="l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i="0">
                <a:solidFill>
                  <a:srgbClr val="1F497D"/>
                </a:solidFill>
                <a:latin typeface="Calibri"/>
                <a:cs typeface="Arial" pitchFamily="34" charset="0"/>
              </a:endParaRPr>
            </a:p>
          </p:txBody>
        </p:sp>
        <p:sp>
          <p:nvSpPr>
            <p:cNvPr id="15" name="Freeform 24"/>
            <p:cNvSpPr>
              <a:spLocks noChangeAspect="1"/>
            </p:cNvSpPr>
            <p:nvPr/>
          </p:nvSpPr>
          <p:spPr bwMode="auto">
            <a:xfrm>
              <a:off x="2550" y="1728"/>
              <a:ext cx="86" cy="64"/>
            </a:xfrm>
            <a:custGeom>
              <a:avLst/>
              <a:gdLst>
                <a:gd name="T0" fmla="*/ 0 w 90"/>
                <a:gd name="T1" fmla="*/ 52 h 74"/>
                <a:gd name="T2" fmla="*/ 0 w 90"/>
                <a:gd name="T3" fmla="*/ 52 h 74"/>
                <a:gd name="T4" fmla="*/ 14 w 90"/>
                <a:gd name="T5" fmla="*/ 60 h 74"/>
                <a:gd name="T6" fmla="*/ 73 w 90"/>
                <a:gd name="T7" fmla="*/ 23 h 74"/>
                <a:gd name="T8" fmla="*/ 90 w 90"/>
                <a:gd name="T9" fmla="*/ 8 h 74"/>
                <a:gd name="T10" fmla="*/ 0 w 90"/>
                <a:gd name="T11" fmla="*/ 52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0" h="74">
                  <a:moveTo>
                    <a:pt x="0" y="52"/>
                  </a:moveTo>
                  <a:lnTo>
                    <a:pt x="0" y="52"/>
                  </a:lnTo>
                  <a:lnTo>
                    <a:pt x="14" y="60"/>
                  </a:lnTo>
                  <a:cubicBezTo>
                    <a:pt x="59" y="74"/>
                    <a:pt x="62" y="38"/>
                    <a:pt x="73" y="23"/>
                  </a:cubicBezTo>
                  <a:lnTo>
                    <a:pt x="90" y="8"/>
                  </a:lnTo>
                  <a:cubicBezTo>
                    <a:pt x="48" y="0"/>
                    <a:pt x="11" y="31"/>
                    <a:pt x="0" y="52"/>
                  </a:cubicBez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algn="l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i="0">
                <a:solidFill>
                  <a:srgbClr val="1F497D"/>
                </a:solidFill>
                <a:latin typeface="Calibri"/>
                <a:cs typeface="Arial" pitchFamily="34" charset="0"/>
              </a:endParaRPr>
            </a:p>
          </p:txBody>
        </p:sp>
        <p:sp>
          <p:nvSpPr>
            <p:cNvPr id="16" name="Freeform 25"/>
            <p:cNvSpPr>
              <a:spLocks noChangeAspect="1"/>
            </p:cNvSpPr>
            <p:nvPr/>
          </p:nvSpPr>
          <p:spPr bwMode="auto">
            <a:xfrm>
              <a:off x="2775" y="1173"/>
              <a:ext cx="86" cy="75"/>
            </a:xfrm>
            <a:custGeom>
              <a:avLst/>
              <a:gdLst>
                <a:gd name="T0" fmla="*/ 16 w 88"/>
                <a:gd name="T1" fmla="*/ 4 h 72"/>
                <a:gd name="T2" fmla="*/ 16 w 88"/>
                <a:gd name="T3" fmla="*/ 4 h 72"/>
                <a:gd name="T4" fmla="*/ 0 w 88"/>
                <a:gd name="T5" fmla="*/ 12 h 72"/>
                <a:gd name="T6" fmla="*/ 86 w 88"/>
                <a:gd name="T7" fmla="*/ 49 h 72"/>
                <a:gd name="T8" fmla="*/ 88 w 88"/>
                <a:gd name="T9" fmla="*/ 22 h 72"/>
                <a:gd name="T10" fmla="*/ 16 w 88"/>
                <a:gd name="T11" fmla="*/ 4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8" h="72">
                  <a:moveTo>
                    <a:pt x="16" y="4"/>
                  </a:moveTo>
                  <a:lnTo>
                    <a:pt x="16" y="4"/>
                  </a:lnTo>
                  <a:lnTo>
                    <a:pt x="0" y="12"/>
                  </a:lnTo>
                  <a:cubicBezTo>
                    <a:pt x="4" y="40"/>
                    <a:pt x="70" y="72"/>
                    <a:pt x="86" y="49"/>
                  </a:cubicBezTo>
                  <a:lnTo>
                    <a:pt x="88" y="22"/>
                  </a:lnTo>
                  <a:cubicBezTo>
                    <a:pt x="67" y="8"/>
                    <a:pt x="45" y="0"/>
                    <a:pt x="16" y="4"/>
                  </a:cubicBez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algn="l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i="0">
                <a:solidFill>
                  <a:srgbClr val="1F497D"/>
                </a:solidFill>
                <a:latin typeface="Calibri"/>
                <a:cs typeface="Arial" pitchFamily="34" charset="0"/>
              </a:endParaRPr>
            </a:p>
          </p:txBody>
        </p:sp>
        <p:sp>
          <p:nvSpPr>
            <p:cNvPr id="17" name="Freeform 26"/>
            <p:cNvSpPr>
              <a:spLocks noChangeAspect="1"/>
            </p:cNvSpPr>
            <p:nvPr/>
          </p:nvSpPr>
          <p:spPr bwMode="auto">
            <a:xfrm>
              <a:off x="2956" y="1109"/>
              <a:ext cx="75" cy="86"/>
            </a:xfrm>
            <a:custGeom>
              <a:avLst/>
              <a:gdLst>
                <a:gd name="T0" fmla="*/ 46 w 86"/>
                <a:gd name="T1" fmla="*/ 7 h 92"/>
                <a:gd name="T2" fmla="*/ 46 w 86"/>
                <a:gd name="T3" fmla="*/ 7 h 92"/>
                <a:gd name="T4" fmla="*/ 21 w 86"/>
                <a:gd name="T5" fmla="*/ 0 h 92"/>
                <a:gd name="T6" fmla="*/ 14 w 86"/>
                <a:gd name="T7" fmla="*/ 66 h 92"/>
                <a:gd name="T8" fmla="*/ 27 w 86"/>
                <a:gd name="T9" fmla="*/ 92 h 92"/>
                <a:gd name="T10" fmla="*/ 46 w 86"/>
                <a:gd name="T11" fmla="*/ 7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6" h="92">
                  <a:moveTo>
                    <a:pt x="46" y="7"/>
                  </a:moveTo>
                  <a:lnTo>
                    <a:pt x="46" y="7"/>
                  </a:lnTo>
                  <a:lnTo>
                    <a:pt x="21" y="0"/>
                  </a:lnTo>
                  <a:cubicBezTo>
                    <a:pt x="7" y="19"/>
                    <a:pt x="0" y="33"/>
                    <a:pt x="14" y="66"/>
                  </a:cubicBezTo>
                  <a:lnTo>
                    <a:pt x="27" y="92"/>
                  </a:lnTo>
                  <a:cubicBezTo>
                    <a:pt x="57" y="63"/>
                    <a:pt x="86" y="36"/>
                    <a:pt x="46" y="7"/>
                  </a:cubicBez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algn="l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i="0">
                <a:solidFill>
                  <a:srgbClr val="1F497D"/>
                </a:solidFill>
                <a:latin typeface="Calibri"/>
                <a:cs typeface="Arial" pitchFamily="34" charset="0"/>
              </a:endParaRPr>
            </a:p>
          </p:txBody>
        </p:sp>
        <p:sp>
          <p:nvSpPr>
            <p:cNvPr id="18" name="Freeform 27"/>
            <p:cNvSpPr>
              <a:spLocks noChangeAspect="1" noEditPoints="1"/>
            </p:cNvSpPr>
            <p:nvPr/>
          </p:nvSpPr>
          <p:spPr bwMode="auto">
            <a:xfrm>
              <a:off x="3149" y="927"/>
              <a:ext cx="663" cy="1678"/>
            </a:xfrm>
            <a:custGeom>
              <a:avLst/>
              <a:gdLst>
                <a:gd name="T0" fmla="*/ 451 w 724"/>
                <a:gd name="T1" fmla="*/ 808 h 1845"/>
                <a:gd name="T2" fmla="*/ 451 w 724"/>
                <a:gd name="T3" fmla="*/ 808 h 1845"/>
                <a:gd name="T4" fmla="*/ 326 w 724"/>
                <a:gd name="T5" fmla="*/ 776 h 1845"/>
                <a:gd name="T6" fmla="*/ 477 w 724"/>
                <a:gd name="T7" fmla="*/ 746 h 1845"/>
                <a:gd name="T8" fmla="*/ 493 w 724"/>
                <a:gd name="T9" fmla="*/ 773 h 1845"/>
                <a:gd name="T10" fmla="*/ 451 w 724"/>
                <a:gd name="T11" fmla="*/ 808 h 1845"/>
                <a:gd name="T12" fmla="*/ 451 w 724"/>
                <a:gd name="T13" fmla="*/ 808 h 1845"/>
                <a:gd name="T14" fmla="*/ 639 w 724"/>
                <a:gd name="T15" fmla="*/ 841 h 1845"/>
                <a:gd name="T16" fmla="*/ 639 w 724"/>
                <a:gd name="T17" fmla="*/ 841 h 1845"/>
                <a:gd name="T18" fmla="*/ 601 w 724"/>
                <a:gd name="T19" fmla="*/ 701 h 1845"/>
                <a:gd name="T20" fmla="*/ 634 w 724"/>
                <a:gd name="T21" fmla="*/ 646 h 1845"/>
                <a:gd name="T22" fmla="*/ 627 w 724"/>
                <a:gd name="T23" fmla="*/ 477 h 1845"/>
                <a:gd name="T24" fmla="*/ 641 w 724"/>
                <a:gd name="T25" fmla="*/ 463 h 1845"/>
                <a:gd name="T26" fmla="*/ 627 w 724"/>
                <a:gd name="T27" fmla="*/ 414 h 1845"/>
                <a:gd name="T28" fmla="*/ 615 w 724"/>
                <a:gd name="T29" fmla="*/ 342 h 1845"/>
                <a:gd name="T30" fmla="*/ 590 w 724"/>
                <a:gd name="T31" fmla="*/ 286 h 1845"/>
                <a:gd name="T32" fmla="*/ 602 w 724"/>
                <a:gd name="T33" fmla="*/ 260 h 1845"/>
                <a:gd name="T34" fmla="*/ 560 w 724"/>
                <a:gd name="T35" fmla="*/ 236 h 1845"/>
                <a:gd name="T36" fmla="*/ 523 w 724"/>
                <a:gd name="T37" fmla="*/ 213 h 1845"/>
                <a:gd name="T38" fmla="*/ 514 w 724"/>
                <a:gd name="T39" fmla="*/ 180 h 1845"/>
                <a:gd name="T40" fmla="*/ 483 w 724"/>
                <a:gd name="T41" fmla="*/ 195 h 1845"/>
                <a:gd name="T42" fmla="*/ 476 w 724"/>
                <a:gd name="T43" fmla="*/ 154 h 1845"/>
                <a:gd name="T44" fmla="*/ 434 w 724"/>
                <a:gd name="T45" fmla="*/ 171 h 1845"/>
                <a:gd name="T46" fmla="*/ 411 w 724"/>
                <a:gd name="T47" fmla="*/ 119 h 1845"/>
                <a:gd name="T48" fmla="*/ 389 w 724"/>
                <a:gd name="T49" fmla="*/ 124 h 1845"/>
                <a:gd name="T50" fmla="*/ 356 w 724"/>
                <a:gd name="T51" fmla="*/ 150 h 1845"/>
                <a:gd name="T52" fmla="*/ 356 w 724"/>
                <a:gd name="T53" fmla="*/ 101 h 1845"/>
                <a:gd name="T54" fmla="*/ 341 w 724"/>
                <a:gd name="T55" fmla="*/ 93 h 1845"/>
                <a:gd name="T56" fmla="*/ 314 w 724"/>
                <a:gd name="T57" fmla="*/ 81 h 1845"/>
                <a:gd name="T58" fmla="*/ 276 w 724"/>
                <a:gd name="T59" fmla="*/ 97 h 1845"/>
                <a:gd name="T60" fmla="*/ 292 w 724"/>
                <a:gd name="T61" fmla="*/ 51 h 1845"/>
                <a:gd name="T62" fmla="*/ 244 w 724"/>
                <a:gd name="T63" fmla="*/ 106 h 1845"/>
                <a:gd name="T64" fmla="*/ 216 w 724"/>
                <a:gd name="T65" fmla="*/ 112 h 1845"/>
                <a:gd name="T66" fmla="*/ 266 w 724"/>
                <a:gd name="T67" fmla="*/ 43 h 1845"/>
                <a:gd name="T68" fmla="*/ 214 w 724"/>
                <a:gd name="T69" fmla="*/ 91 h 1845"/>
                <a:gd name="T70" fmla="*/ 173 w 724"/>
                <a:gd name="T71" fmla="*/ 98 h 1845"/>
                <a:gd name="T72" fmla="*/ 186 w 724"/>
                <a:gd name="T73" fmla="*/ 38 h 1845"/>
                <a:gd name="T74" fmla="*/ 173 w 724"/>
                <a:gd name="T75" fmla="*/ 69 h 1845"/>
                <a:gd name="T76" fmla="*/ 166 w 724"/>
                <a:gd name="T77" fmla="*/ 36 h 1845"/>
                <a:gd name="T78" fmla="*/ 142 w 724"/>
                <a:gd name="T79" fmla="*/ 114 h 1845"/>
                <a:gd name="T80" fmla="*/ 126 w 724"/>
                <a:gd name="T81" fmla="*/ 39 h 1845"/>
                <a:gd name="T82" fmla="*/ 80 w 724"/>
                <a:gd name="T83" fmla="*/ 112 h 1845"/>
                <a:gd name="T84" fmla="*/ 56 w 724"/>
                <a:gd name="T85" fmla="*/ 117 h 1845"/>
                <a:gd name="T86" fmla="*/ 37 w 724"/>
                <a:gd name="T87" fmla="*/ 43 h 1845"/>
                <a:gd name="T88" fmla="*/ 5 w 724"/>
                <a:gd name="T89" fmla="*/ 1808 h 1845"/>
                <a:gd name="T90" fmla="*/ 0 w 724"/>
                <a:gd name="T91" fmla="*/ 1840 h 1845"/>
                <a:gd name="T92" fmla="*/ 162 w 724"/>
                <a:gd name="T93" fmla="*/ 1823 h 1845"/>
                <a:gd name="T94" fmla="*/ 529 w 724"/>
                <a:gd name="T95" fmla="*/ 1842 h 1845"/>
                <a:gd name="T96" fmla="*/ 614 w 724"/>
                <a:gd name="T97" fmla="*/ 1829 h 1845"/>
                <a:gd name="T98" fmla="*/ 421 w 724"/>
                <a:gd name="T99" fmla="*/ 1778 h 1845"/>
                <a:gd name="T100" fmla="*/ 272 w 724"/>
                <a:gd name="T101" fmla="*/ 1664 h 1845"/>
                <a:gd name="T102" fmla="*/ 237 w 724"/>
                <a:gd name="T103" fmla="*/ 1566 h 1845"/>
                <a:gd name="T104" fmla="*/ 239 w 724"/>
                <a:gd name="T105" fmla="*/ 1432 h 1845"/>
                <a:gd name="T106" fmla="*/ 315 w 724"/>
                <a:gd name="T107" fmla="*/ 1404 h 1845"/>
                <a:gd name="T108" fmla="*/ 586 w 724"/>
                <a:gd name="T109" fmla="*/ 1387 h 1845"/>
                <a:gd name="T110" fmla="*/ 605 w 724"/>
                <a:gd name="T111" fmla="*/ 1286 h 1845"/>
                <a:gd name="T112" fmla="*/ 609 w 724"/>
                <a:gd name="T113" fmla="*/ 1223 h 1845"/>
                <a:gd name="T114" fmla="*/ 630 w 724"/>
                <a:gd name="T115" fmla="*/ 1174 h 1845"/>
                <a:gd name="T116" fmla="*/ 590 w 724"/>
                <a:gd name="T117" fmla="*/ 1133 h 1845"/>
                <a:gd name="T118" fmla="*/ 650 w 724"/>
                <a:gd name="T119" fmla="*/ 1082 h 1845"/>
                <a:gd name="T120" fmla="*/ 621 w 724"/>
                <a:gd name="T121" fmla="*/ 1018 h 1845"/>
                <a:gd name="T122" fmla="*/ 704 w 724"/>
                <a:gd name="T123" fmla="*/ 959 h 1845"/>
                <a:gd name="T124" fmla="*/ 639 w 724"/>
                <a:gd name="T125" fmla="*/ 841 h 18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24" h="1845">
                  <a:moveTo>
                    <a:pt x="451" y="808"/>
                  </a:moveTo>
                  <a:lnTo>
                    <a:pt x="451" y="808"/>
                  </a:lnTo>
                  <a:cubicBezTo>
                    <a:pt x="397" y="820"/>
                    <a:pt x="315" y="783"/>
                    <a:pt x="326" y="776"/>
                  </a:cubicBezTo>
                  <a:cubicBezTo>
                    <a:pt x="353" y="757"/>
                    <a:pt x="416" y="725"/>
                    <a:pt x="477" y="746"/>
                  </a:cubicBezTo>
                  <a:cubicBezTo>
                    <a:pt x="488" y="750"/>
                    <a:pt x="492" y="760"/>
                    <a:pt x="493" y="773"/>
                  </a:cubicBezTo>
                  <a:cubicBezTo>
                    <a:pt x="496" y="804"/>
                    <a:pt x="471" y="805"/>
                    <a:pt x="451" y="808"/>
                  </a:cubicBezTo>
                  <a:lnTo>
                    <a:pt x="451" y="808"/>
                  </a:lnTo>
                  <a:close/>
                  <a:moveTo>
                    <a:pt x="639" y="841"/>
                  </a:moveTo>
                  <a:lnTo>
                    <a:pt x="639" y="841"/>
                  </a:lnTo>
                  <a:cubicBezTo>
                    <a:pt x="610" y="803"/>
                    <a:pt x="557" y="751"/>
                    <a:pt x="601" y="701"/>
                  </a:cubicBezTo>
                  <a:cubicBezTo>
                    <a:pt x="624" y="684"/>
                    <a:pt x="631" y="670"/>
                    <a:pt x="634" y="646"/>
                  </a:cubicBezTo>
                  <a:cubicBezTo>
                    <a:pt x="644" y="560"/>
                    <a:pt x="639" y="524"/>
                    <a:pt x="627" y="477"/>
                  </a:cubicBezTo>
                  <a:cubicBezTo>
                    <a:pt x="629" y="473"/>
                    <a:pt x="638" y="478"/>
                    <a:pt x="641" y="463"/>
                  </a:cubicBezTo>
                  <a:cubicBezTo>
                    <a:pt x="650" y="422"/>
                    <a:pt x="627" y="414"/>
                    <a:pt x="627" y="414"/>
                  </a:cubicBezTo>
                  <a:cubicBezTo>
                    <a:pt x="645" y="399"/>
                    <a:pt x="643" y="342"/>
                    <a:pt x="615" y="342"/>
                  </a:cubicBezTo>
                  <a:cubicBezTo>
                    <a:pt x="631" y="317"/>
                    <a:pt x="617" y="277"/>
                    <a:pt x="590" y="286"/>
                  </a:cubicBezTo>
                  <a:cubicBezTo>
                    <a:pt x="590" y="286"/>
                    <a:pt x="604" y="278"/>
                    <a:pt x="602" y="260"/>
                  </a:cubicBezTo>
                  <a:cubicBezTo>
                    <a:pt x="599" y="224"/>
                    <a:pt x="547" y="259"/>
                    <a:pt x="560" y="236"/>
                  </a:cubicBezTo>
                  <a:cubicBezTo>
                    <a:pt x="567" y="223"/>
                    <a:pt x="538" y="180"/>
                    <a:pt x="523" y="213"/>
                  </a:cubicBezTo>
                  <a:cubicBezTo>
                    <a:pt x="515" y="207"/>
                    <a:pt x="529" y="187"/>
                    <a:pt x="514" y="180"/>
                  </a:cubicBezTo>
                  <a:cubicBezTo>
                    <a:pt x="504" y="181"/>
                    <a:pt x="495" y="188"/>
                    <a:pt x="483" y="195"/>
                  </a:cubicBezTo>
                  <a:cubicBezTo>
                    <a:pt x="479" y="181"/>
                    <a:pt x="494" y="174"/>
                    <a:pt x="476" y="154"/>
                  </a:cubicBezTo>
                  <a:cubicBezTo>
                    <a:pt x="452" y="138"/>
                    <a:pt x="451" y="162"/>
                    <a:pt x="434" y="171"/>
                  </a:cubicBezTo>
                  <a:cubicBezTo>
                    <a:pt x="404" y="164"/>
                    <a:pt x="476" y="146"/>
                    <a:pt x="411" y="119"/>
                  </a:cubicBezTo>
                  <a:cubicBezTo>
                    <a:pt x="395" y="159"/>
                    <a:pt x="396" y="130"/>
                    <a:pt x="389" y="124"/>
                  </a:cubicBezTo>
                  <a:cubicBezTo>
                    <a:pt x="384" y="121"/>
                    <a:pt x="375" y="131"/>
                    <a:pt x="356" y="150"/>
                  </a:cubicBezTo>
                  <a:cubicBezTo>
                    <a:pt x="366" y="124"/>
                    <a:pt x="388" y="92"/>
                    <a:pt x="356" y="101"/>
                  </a:cubicBezTo>
                  <a:cubicBezTo>
                    <a:pt x="320" y="117"/>
                    <a:pt x="341" y="96"/>
                    <a:pt x="341" y="93"/>
                  </a:cubicBezTo>
                  <a:cubicBezTo>
                    <a:pt x="372" y="79"/>
                    <a:pt x="312" y="45"/>
                    <a:pt x="314" y="81"/>
                  </a:cubicBezTo>
                  <a:cubicBezTo>
                    <a:pt x="313" y="105"/>
                    <a:pt x="261" y="126"/>
                    <a:pt x="276" y="97"/>
                  </a:cubicBezTo>
                  <a:cubicBezTo>
                    <a:pt x="286" y="60"/>
                    <a:pt x="331" y="116"/>
                    <a:pt x="292" y="51"/>
                  </a:cubicBezTo>
                  <a:cubicBezTo>
                    <a:pt x="268" y="78"/>
                    <a:pt x="248" y="96"/>
                    <a:pt x="244" y="106"/>
                  </a:cubicBezTo>
                  <a:cubicBezTo>
                    <a:pt x="225" y="181"/>
                    <a:pt x="236" y="113"/>
                    <a:pt x="216" y="112"/>
                  </a:cubicBezTo>
                  <a:cubicBezTo>
                    <a:pt x="242" y="94"/>
                    <a:pt x="276" y="63"/>
                    <a:pt x="266" y="43"/>
                  </a:cubicBezTo>
                  <a:cubicBezTo>
                    <a:pt x="237" y="41"/>
                    <a:pt x="172" y="87"/>
                    <a:pt x="214" y="91"/>
                  </a:cubicBezTo>
                  <a:cubicBezTo>
                    <a:pt x="211" y="106"/>
                    <a:pt x="187" y="123"/>
                    <a:pt x="173" y="98"/>
                  </a:cubicBezTo>
                  <a:cubicBezTo>
                    <a:pt x="196" y="92"/>
                    <a:pt x="235" y="15"/>
                    <a:pt x="186" y="38"/>
                  </a:cubicBezTo>
                  <a:cubicBezTo>
                    <a:pt x="181" y="42"/>
                    <a:pt x="181" y="56"/>
                    <a:pt x="173" y="69"/>
                  </a:cubicBezTo>
                  <a:cubicBezTo>
                    <a:pt x="161" y="58"/>
                    <a:pt x="170" y="42"/>
                    <a:pt x="166" y="36"/>
                  </a:cubicBezTo>
                  <a:cubicBezTo>
                    <a:pt x="127" y="0"/>
                    <a:pt x="141" y="93"/>
                    <a:pt x="142" y="114"/>
                  </a:cubicBezTo>
                  <a:cubicBezTo>
                    <a:pt x="92" y="82"/>
                    <a:pt x="139" y="91"/>
                    <a:pt x="126" y="39"/>
                  </a:cubicBezTo>
                  <a:cubicBezTo>
                    <a:pt x="84" y="47"/>
                    <a:pt x="73" y="64"/>
                    <a:pt x="80" y="112"/>
                  </a:cubicBezTo>
                  <a:cubicBezTo>
                    <a:pt x="74" y="123"/>
                    <a:pt x="63" y="149"/>
                    <a:pt x="56" y="117"/>
                  </a:cubicBezTo>
                  <a:cubicBezTo>
                    <a:pt x="79" y="87"/>
                    <a:pt x="77" y="44"/>
                    <a:pt x="37" y="43"/>
                  </a:cubicBezTo>
                  <a:cubicBezTo>
                    <a:pt x="101" y="631"/>
                    <a:pt x="97" y="1225"/>
                    <a:pt x="5" y="1808"/>
                  </a:cubicBezTo>
                  <a:lnTo>
                    <a:pt x="0" y="1840"/>
                  </a:lnTo>
                  <a:cubicBezTo>
                    <a:pt x="46" y="1839"/>
                    <a:pt x="113" y="1825"/>
                    <a:pt x="162" y="1823"/>
                  </a:cubicBezTo>
                  <a:cubicBezTo>
                    <a:pt x="301" y="1827"/>
                    <a:pt x="298" y="1845"/>
                    <a:pt x="529" y="1842"/>
                  </a:cubicBezTo>
                  <a:cubicBezTo>
                    <a:pt x="582" y="1837"/>
                    <a:pt x="597" y="1829"/>
                    <a:pt x="614" y="1829"/>
                  </a:cubicBezTo>
                  <a:cubicBezTo>
                    <a:pt x="597" y="1758"/>
                    <a:pt x="481" y="1798"/>
                    <a:pt x="421" y="1778"/>
                  </a:cubicBezTo>
                  <a:cubicBezTo>
                    <a:pt x="321" y="1768"/>
                    <a:pt x="304" y="1708"/>
                    <a:pt x="272" y="1664"/>
                  </a:cubicBezTo>
                  <a:cubicBezTo>
                    <a:pt x="258" y="1639"/>
                    <a:pt x="237" y="1608"/>
                    <a:pt x="237" y="1566"/>
                  </a:cubicBezTo>
                  <a:cubicBezTo>
                    <a:pt x="230" y="1513"/>
                    <a:pt x="240" y="1484"/>
                    <a:pt x="239" y="1432"/>
                  </a:cubicBezTo>
                  <a:cubicBezTo>
                    <a:pt x="243" y="1393"/>
                    <a:pt x="287" y="1401"/>
                    <a:pt x="315" y="1404"/>
                  </a:cubicBezTo>
                  <a:cubicBezTo>
                    <a:pt x="402" y="1413"/>
                    <a:pt x="547" y="1399"/>
                    <a:pt x="586" y="1387"/>
                  </a:cubicBezTo>
                  <a:cubicBezTo>
                    <a:pt x="641" y="1371"/>
                    <a:pt x="642" y="1337"/>
                    <a:pt x="605" y="1286"/>
                  </a:cubicBezTo>
                  <a:cubicBezTo>
                    <a:pt x="597" y="1261"/>
                    <a:pt x="598" y="1245"/>
                    <a:pt x="609" y="1223"/>
                  </a:cubicBezTo>
                  <a:cubicBezTo>
                    <a:pt x="625" y="1206"/>
                    <a:pt x="644" y="1195"/>
                    <a:pt x="630" y="1174"/>
                  </a:cubicBezTo>
                  <a:cubicBezTo>
                    <a:pt x="630" y="1174"/>
                    <a:pt x="504" y="1147"/>
                    <a:pt x="590" y="1133"/>
                  </a:cubicBezTo>
                  <a:cubicBezTo>
                    <a:pt x="679" y="1118"/>
                    <a:pt x="650" y="1082"/>
                    <a:pt x="650" y="1082"/>
                  </a:cubicBezTo>
                  <a:cubicBezTo>
                    <a:pt x="650" y="1082"/>
                    <a:pt x="635" y="1045"/>
                    <a:pt x="621" y="1018"/>
                  </a:cubicBezTo>
                  <a:cubicBezTo>
                    <a:pt x="611" y="998"/>
                    <a:pt x="695" y="991"/>
                    <a:pt x="704" y="959"/>
                  </a:cubicBezTo>
                  <a:cubicBezTo>
                    <a:pt x="724" y="932"/>
                    <a:pt x="661" y="871"/>
                    <a:pt x="639" y="841"/>
                  </a:cubicBez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algn="l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i="0">
                <a:solidFill>
                  <a:srgbClr val="1F497D"/>
                </a:solidFill>
                <a:latin typeface="Calibri"/>
                <a:cs typeface="Arial" pitchFamily="34" charset="0"/>
              </a:endParaRPr>
            </a:p>
          </p:txBody>
        </p:sp>
        <p:sp>
          <p:nvSpPr>
            <p:cNvPr id="19" name="Freeform 28"/>
            <p:cNvSpPr>
              <a:spLocks noChangeAspect="1"/>
            </p:cNvSpPr>
            <p:nvPr/>
          </p:nvSpPr>
          <p:spPr bwMode="auto">
            <a:xfrm>
              <a:off x="1352" y="681"/>
              <a:ext cx="1829" cy="3153"/>
            </a:xfrm>
            <a:custGeom>
              <a:avLst/>
              <a:gdLst>
                <a:gd name="T0" fmla="*/ 1974 w 2011"/>
                <a:gd name="T1" fmla="*/ 2106 h 3449"/>
                <a:gd name="T2" fmla="*/ 0 w 2011"/>
                <a:gd name="T3" fmla="*/ 3449 h 3449"/>
                <a:gd name="T4" fmla="*/ 1972 w 2011"/>
                <a:gd name="T5" fmla="*/ 0 h 3449"/>
                <a:gd name="T6" fmla="*/ 1980 w 2011"/>
                <a:gd name="T7" fmla="*/ 347 h 3449"/>
                <a:gd name="T8" fmla="*/ 1982 w 2011"/>
                <a:gd name="T9" fmla="*/ 392 h 3449"/>
                <a:gd name="T10" fmla="*/ 1923 w 2011"/>
                <a:gd name="T11" fmla="*/ 324 h 3449"/>
                <a:gd name="T12" fmla="*/ 1878 w 2011"/>
                <a:gd name="T13" fmla="*/ 384 h 3449"/>
                <a:gd name="T14" fmla="*/ 1858 w 2011"/>
                <a:gd name="T15" fmla="*/ 411 h 3449"/>
                <a:gd name="T16" fmla="*/ 1823 w 2011"/>
                <a:gd name="T17" fmla="*/ 348 h 3449"/>
                <a:gd name="T18" fmla="*/ 1766 w 2011"/>
                <a:gd name="T19" fmla="*/ 359 h 3449"/>
                <a:gd name="T20" fmla="*/ 1702 w 2011"/>
                <a:gd name="T21" fmla="*/ 494 h 3449"/>
                <a:gd name="T22" fmla="*/ 1680 w 2011"/>
                <a:gd name="T23" fmla="*/ 420 h 3449"/>
                <a:gd name="T24" fmla="*/ 1605 w 2011"/>
                <a:gd name="T25" fmla="*/ 427 h 3449"/>
                <a:gd name="T26" fmla="*/ 1609 w 2011"/>
                <a:gd name="T27" fmla="*/ 499 h 3449"/>
                <a:gd name="T28" fmla="*/ 1520 w 2011"/>
                <a:gd name="T29" fmla="*/ 498 h 3449"/>
                <a:gd name="T30" fmla="*/ 1513 w 2011"/>
                <a:gd name="T31" fmla="*/ 560 h 3449"/>
                <a:gd name="T32" fmla="*/ 1407 w 2011"/>
                <a:gd name="T33" fmla="*/ 521 h 3449"/>
                <a:gd name="T34" fmla="*/ 1521 w 2011"/>
                <a:gd name="T35" fmla="*/ 578 h 3449"/>
                <a:gd name="T36" fmla="*/ 1453 w 2011"/>
                <a:gd name="T37" fmla="*/ 612 h 3449"/>
                <a:gd name="T38" fmla="*/ 1441 w 2011"/>
                <a:gd name="T39" fmla="*/ 603 h 3449"/>
                <a:gd name="T40" fmla="*/ 1404 w 2011"/>
                <a:gd name="T41" fmla="*/ 640 h 3449"/>
                <a:gd name="T42" fmla="*/ 1448 w 2011"/>
                <a:gd name="T43" fmla="*/ 632 h 3449"/>
                <a:gd name="T44" fmla="*/ 1433 w 2011"/>
                <a:gd name="T45" fmla="*/ 703 h 3449"/>
                <a:gd name="T46" fmla="*/ 1392 w 2011"/>
                <a:gd name="T47" fmla="*/ 719 h 3449"/>
                <a:gd name="T48" fmla="*/ 1410 w 2011"/>
                <a:gd name="T49" fmla="*/ 785 h 3449"/>
                <a:gd name="T50" fmla="*/ 1321 w 2011"/>
                <a:gd name="T51" fmla="*/ 761 h 3449"/>
                <a:gd name="T52" fmla="*/ 1255 w 2011"/>
                <a:gd name="T53" fmla="*/ 760 h 3449"/>
                <a:gd name="T54" fmla="*/ 1205 w 2011"/>
                <a:gd name="T55" fmla="*/ 829 h 3449"/>
                <a:gd name="T56" fmla="*/ 1350 w 2011"/>
                <a:gd name="T57" fmla="*/ 845 h 3449"/>
                <a:gd name="T58" fmla="*/ 1308 w 2011"/>
                <a:gd name="T59" fmla="*/ 881 h 3449"/>
                <a:gd name="T60" fmla="*/ 1308 w 2011"/>
                <a:gd name="T61" fmla="*/ 953 h 3449"/>
                <a:gd name="T62" fmla="*/ 1358 w 2011"/>
                <a:gd name="T63" fmla="*/ 951 h 3449"/>
                <a:gd name="T64" fmla="*/ 1319 w 2011"/>
                <a:gd name="T65" fmla="*/ 1061 h 3449"/>
                <a:gd name="T66" fmla="*/ 1324 w 2011"/>
                <a:gd name="T67" fmla="*/ 1115 h 3449"/>
                <a:gd name="T68" fmla="*/ 1283 w 2011"/>
                <a:gd name="T69" fmla="*/ 1185 h 3449"/>
                <a:gd name="T70" fmla="*/ 1257 w 2011"/>
                <a:gd name="T71" fmla="*/ 1226 h 3449"/>
                <a:gd name="T72" fmla="*/ 1285 w 2011"/>
                <a:gd name="T73" fmla="*/ 1267 h 3449"/>
                <a:gd name="T74" fmla="*/ 1314 w 2011"/>
                <a:gd name="T75" fmla="*/ 1311 h 3449"/>
                <a:gd name="T76" fmla="*/ 1363 w 2011"/>
                <a:gd name="T77" fmla="*/ 1376 h 3449"/>
                <a:gd name="T78" fmla="*/ 1438 w 2011"/>
                <a:gd name="T79" fmla="*/ 1413 h 3449"/>
                <a:gd name="T80" fmla="*/ 1494 w 2011"/>
                <a:gd name="T81" fmla="*/ 1379 h 3449"/>
                <a:gd name="T82" fmla="*/ 1513 w 2011"/>
                <a:gd name="T83" fmla="*/ 1471 h 3449"/>
                <a:gd name="T84" fmla="*/ 1605 w 2011"/>
                <a:gd name="T85" fmla="*/ 1474 h 3449"/>
                <a:gd name="T86" fmla="*/ 1584 w 2011"/>
                <a:gd name="T87" fmla="*/ 1525 h 3449"/>
                <a:gd name="T88" fmla="*/ 1618 w 2011"/>
                <a:gd name="T89" fmla="*/ 1559 h 3449"/>
                <a:gd name="T90" fmla="*/ 1644 w 2011"/>
                <a:gd name="T91" fmla="*/ 1602 h 3449"/>
                <a:gd name="T92" fmla="*/ 1700 w 2011"/>
                <a:gd name="T93" fmla="*/ 1594 h 3449"/>
                <a:gd name="T94" fmla="*/ 1729 w 2011"/>
                <a:gd name="T95" fmla="*/ 1535 h 3449"/>
                <a:gd name="T96" fmla="*/ 1794 w 2011"/>
                <a:gd name="T97" fmla="*/ 1574 h 3449"/>
                <a:gd name="T98" fmla="*/ 1808 w 2011"/>
                <a:gd name="T99" fmla="*/ 1711 h 3449"/>
                <a:gd name="T100" fmla="*/ 1870 w 2011"/>
                <a:gd name="T101" fmla="*/ 1688 h 3449"/>
                <a:gd name="T102" fmla="*/ 1839 w 2011"/>
                <a:gd name="T103" fmla="*/ 1844 h 3449"/>
                <a:gd name="T104" fmla="*/ 1446 w 2011"/>
                <a:gd name="T105" fmla="*/ 2092 h 3449"/>
                <a:gd name="T106" fmla="*/ 1654 w 2011"/>
                <a:gd name="T107" fmla="*/ 2103 h 3449"/>
                <a:gd name="T108" fmla="*/ 1974 w 2011"/>
                <a:gd name="T109" fmla="*/ 2105 h 3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011" h="3449">
                  <a:moveTo>
                    <a:pt x="1974" y="2106"/>
                  </a:moveTo>
                  <a:lnTo>
                    <a:pt x="1974" y="2106"/>
                  </a:lnTo>
                  <a:cubicBezTo>
                    <a:pt x="1903" y="2543"/>
                    <a:pt x="1782" y="2987"/>
                    <a:pt x="1602" y="3449"/>
                  </a:cubicBezTo>
                  <a:lnTo>
                    <a:pt x="0" y="3449"/>
                  </a:lnTo>
                  <a:lnTo>
                    <a:pt x="0" y="0"/>
                  </a:lnTo>
                  <a:lnTo>
                    <a:pt x="1972" y="0"/>
                  </a:lnTo>
                  <a:cubicBezTo>
                    <a:pt x="1988" y="113"/>
                    <a:pt x="1999" y="197"/>
                    <a:pt x="2011" y="309"/>
                  </a:cubicBezTo>
                  <a:cubicBezTo>
                    <a:pt x="2011" y="309"/>
                    <a:pt x="1977" y="320"/>
                    <a:pt x="1980" y="347"/>
                  </a:cubicBezTo>
                  <a:cubicBezTo>
                    <a:pt x="1984" y="378"/>
                    <a:pt x="1997" y="385"/>
                    <a:pt x="1997" y="385"/>
                  </a:cubicBezTo>
                  <a:lnTo>
                    <a:pt x="1982" y="392"/>
                  </a:lnTo>
                  <a:cubicBezTo>
                    <a:pt x="1982" y="392"/>
                    <a:pt x="1966" y="368"/>
                    <a:pt x="1966" y="369"/>
                  </a:cubicBezTo>
                  <a:cubicBezTo>
                    <a:pt x="1966" y="346"/>
                    <a:pt x="1976" y="311"/>
                    <a:pt x="1923" y="324"/>
                  </a:cubicBezTo>
                  <a:cubicBezTo>
                    <a:pt x="1904" y="365"/>
                    <a:pt x="1952" y="373"/>
                    <a:pt x="1939" y="401"/>
                  </a:cubicBezTo>
                  <a:cubicBezTo>
                    <a:pt x="1883" y="404"/>
                    <a:pt x="1923" y="359"/>
                    <a:pt x="1878" y="384"/>
                  </a:cubicBezTo>
                  <a:cubicBezTo>
                    <a:pt x="1881" y="371"/>
                    <a:pt x="1871" y="336"/>
                    <a:pt x="1857" y="339"/>
                  </a:cubicBezTo>
                  <a:cubicBezTo>
                    <a:pt x="1851" y="358"/>
                    <a:pt x="1836" y="391"/>
                    <a:pt x="1858" y="411"/>
                  </a:cubicBezTo>
                  <a:cubicBezTo>
                    <a:pt x="1851" y="416"/>
                    <a:pt x="1830" y="413"/>
                    <a:pt x="1825" y="406"/>
                  </a:cubicBezTo>
                  <a:cubicBezTo>
                    <a:pt x="1819" y="396"/>
                    <a:pt x="1840" y="379"/>
                    <a:pt x="1823" y="348"/>
                  </a:cubicBezTo>
                  <a:cubicBezTo>
                    <a:pt x="1771" y="371"/>
                    <a:pt x="1819" y="421"/>
                    <a:pt x="1776" y="440"/>
                  </a:cubicBezTo>
                  <a:cubicBezTo>
                    <a:pt x="1729" y="434"/>
                    <a:pt x="1803" y="394"/>
                    <a:pt x="1766" y="359"/>
                  </a:cubicBezTo>
                  <a:cubicBezTo>
                    <a:pt x="1723" y="369"/>
                    <a:pt x="1707" y="413"/>
                    <a:pt x="1724" y="439"/>
                  </a:cubicBezTo>
                  <a:cubicBezTo>
                    <a:pt x="1723" y="462"/>
                    <a:pt x="1705" y="474"/>
                    <a:pt x="1702" y="494"/>
                  </a:cubicBezTo>
                  <a:cubicBezTo>
                    <a:pt x="1681" y="491"/>
                    <a:pt x="1672" y="483"/>
                    <a:pt x="1670" y="475"/>
                  </a:cubicBezTo>
                  <a:cubicBezTo>
                    <a:pt x="1667" y="460"/>
                    <a:pt x="1708" y="453"/>
                    <a:pt x="1680" y="420"/>
                  </a:cubicBezTo>
                  <a:cubicBezTo>
                    <a:pt x="1635" y="427"/>
                    <a:pt x="1665" y="500"/>
                    <a:pt x="1629" y="461"/>
                  </a:cubicBezTo>
                  <a:cubicBezTo>
                    <a:pt x="1626" y="444"/>
                    <a:pt x="1614" y="429"/>
                    <a:pt x="1605" y="427"/>
                  </a:cubicBezTo>
                  <a:cubicBezTo>
                    <a:pt x="1588" y="439"/>
                    <a:pt x="1580" y="459"/>
                    <a:pt x="1591" y="476"/>
                  </a:cubicBezTo>
                  <a:lnTo>
                    <a:pt x="1609" y="499"/>
                  </a:lnTo>
                  <a:cubicBezTo>
                    <a:pt x="1607" y="499"/>
                    <a:pt x="1617" y="513"/>
                    <a:pt x="1615" y="512"/>
                  </a:cubicBezTo>
                  <a:cubicBezTo>
                    <a:pt x="1585" y="488"/>
                    <a:pt x="1545" y="471"/>
                    <a:pt x="1520" y="498"/>
                  </a:cubicBezTo>
                  <a:cubicBezTo>
                    <a:pt x="1523" y="523"/>
                    <a:pt x="1545" y="525"/>
                    <a:pt x="1579" y="533"/>
                  </a:cubicBezTo>
                  <a:cubicBezTo>
                    <a:pt x="1536" y="537"/>
                    <a:pt x="1527" y="552"/>
                    <a:pt x="1513" y="560"/>
                  </a:cubicBezTo>
                  <a:cubicBezTo>
                    <a:pt x="1508" y="532"/>
                    <a:pt x="1475" y="527"/>
                    <a:pt x="1444" y="523"/>
                  </a:cubicBezTo>
                  <a:cubicBezTo>
                    <a:pt x="1426" y="527"/>
                    <a:pt x="1415" y="515"/>
                    <a:pt x="1407" y="521"/>
                  </a:cubicBezTo>
                  <a:cubicBezTo>
                    <a:pt x="1420" y="553"/>
                    <a:pt x="1451" y="578"/>
                    <a:pt x="1490" y="586"/>
                  </a:cubicBezTo>
                  <a:cubicBezTo>
                    <a:pt x="1507" y="584"/>
                    <a:pt x="1509" y="584"/>
                    <a:pt x="1521" y="578"/>
                  </a:cubicBezTo>
                  <a:cubicBezTo>
                    <a:pt x="1544" y="588"/>
                    <a:pt x="1542" y="592"/>
                    <a:pt x="1548" y="608"/>
                  </a:cubicBezTo>
                  <a:cubicBezTo>
                    <a:pt x="1514" y="623"/>
                    <a:pt x="1487" y="604"/>
                    <a:pt x="1453" y="612"/>
                  </a:cubicBezTo>
                  <a:cubicBezTo>
                    <a:pt x="1453" y="614"/>
                    <a:pt x="1445" y="614"/>
                    <a:pt x="1444" y="611"/>
                  </a:cubicBezTo>
                  <a:cubicBezTo>
                    <a:pt x="1445" y="611"/>
                    <a:pt x="1440" y="603"/>
                    <a:pt x="1441" y="603"/>
                  </a:cubicBezTo>
                  <a:cubicBezTo>
                    <a:pt x="1426" y="575"/>
                    <a:pt x="1387" y="586"/>
                    <a:pt x="1366" y="592"/>
                  </a:cubicBezTo>
                  <a:cubicBezTo>
                    <a:pt x="1363" y="614"/>
                    <a:pt x="1386" y="632"/>
                    <a:pt x="1404" y="640"/>
                  </a:cubicBezTo>
                  <a:cubicBezTo>
                    <a:pt x="1429" y="649"/>
                    <a:pt x="1438" y="641"/>
                    <a:pt x="1438" y="641"/>
                  </a:cubicBezTo>
                  <a:lnTo>
                    <a:pt x="1448" y="632"/>
                  </a:lnTo>
                  <a:cubicBezTo>
                    <a:pt x="1459" y="672"/>
                    <a:pt x="1473" y="674"/>
                    <a:pt x="1494" y="690"/>
                  </a:cubicBezTo>
                  <a:cubicBezTo>
                    <a:pt x="1471" y="698"/>
                    <a:pt x="1462" y="705"/>
                    <a:pt x="1433" y="703"/>
                  </a:cubicBezTo>
                  <a:cubicBezTo>
                    <a:pt x="1400" y="652"/>
                    <a:pt x="1301" y="630"/>
                    <a:pt x="1305" y="654"/>
                  </a:cubicBezTo>
                  <a:cubicBezTo>
                    <a:pt x="1319" y="706"/>
                    <a:pt x="1392" y="719"/>
                    <a:pt x="1392" y="719"/>
                  </a:cubicBezTo>
                  <a:cubicBezTo>
                    <a:pt x="1392" y="719"/>
                    <a:pt x="1354" y="733"/>
                    <a:pt x="1360" y="746"/>
                  </a:cubicBezTo>
                  <a:cubicBezTo>
                    <a:pt x="1367" y="758"/>
                    <a:pt x="1417" y="766"/>
                    <a:pt x="1410" y="785"/>
                  </a:cubicBezTo>
                  <a:cubicBezTo>
                    <a:pt x="1358" y="762"/>
                    <a:pt x="1348" y="771"/>
                    <a:pt x="1383" y="817"/>
                  </a:cubicBezTo>
                  <a:cubicBezTo>
                    <a:pt x="1339" y="819"/>
                    <a:pt x="1349" y="772"/>
                    <a:pt x="1321" y="761"/>
                  </a:cubicBezTo>
                  <a:cubicBezTo>
                    <a:pt x="1301" y="775"/>
                    <a:pt x="1313" y="806"/>
                    <a:pt x="1313" y="806"/>
                  </a:cubicBezTo>
                  <a:cubicBezTo>
                    <a:pt x="1303" y="798"/>
                    <a:pt x="1277" y="754"/>
                    <a:pt x="1255" y="760"/>
                  </a:cubicBezTo>
                  <a:cubicBezTo>
                    <a:pt x="1248" y="765"/>
                    <a:pt x="1248" y="789"/>
                    <a:pt x="1265" y="805"/>
                  </a:cubicBezTo>
                  <a:cubicBezTo>
                    <a:pt x="1244" y="809"/>
                    <a:pt x="1210" y="806"/>
                    <a:pt x="1205" y="829"/>
                  </a:cubicBezTo>
                  <a:cubicBezTo>
                    <a:pt x="1239" y="855"/>
                    <a:pt x="1276" y="855"/>
                    <a:pt x="1329" y="849"/>
                  </a:cubicBezTo>
                  <a:cubicBezTo>
                    <a:pt x="1329" y="849"/>
                    <a:pt x="1339" y="848"/>
                    <a:pt x="1350" y="845"/>
                  </a:cubicBezTo>
                  <a:cubicBezTo>
                    <a:pt x="1360" y="842"/>
                    <a:pt x="1375" y="856"/>
                    <a:pt x="1375" y="856"/>
                  </a:cubicBezTo>
                  <a:cubicBezTo>
                    <a:pt x="1349" y="862"/>
                    <a:pt x="1360" y="870"/>
                    <a:pt x="1308" y="881"/>
                  </a:cubicBezTo>
                  <a:cubicBezTo>
                    <a:pt x="1274" y="897"/>
                    <a:pt x="1247" y="918"/>
                    <a:pt x="1247" y="953"/>
                  </a:cubicBezTo>
                  <a:cubicBezTo>
                    <a:pt x="1268" y="963"/>
                    <a:pt x="1294" y="973"/>
                    <a:pt x="1308" y="953"/>
                  </a:cubicBezTo>
                  <a:cubicBezTo>
                    <a:pt x="1331" y="920"/>
                    <a:pt x="1324" y="946"/>
                    <a:pt x="1340" y="945"/>
                  </a:cubicBezTo>
                  <a:lnTo>
                    <a:pt x="1358" y="951"/>
                  </a:lnTo>
                  <a:cubicBezTo>
                    <a:pt x="1344" y="986"/>
                    <a:pt x="1264" y="985"/>
                    <a:pt x="1279" y="1011"/>
                  </a:cubicBezTo>
                  <a:cubicBezTo>
                    <a:pt x="1295" y="1035"/>
                    <a:pt x="1319" y="1061"/>
                    <a:pt x="1319" y="1061"/>
                  </a:cubicBezTo>
                  <a:cubicBezTo>
                    <a:pt x="1319" y="1061"/>
                    <a:pt x="1263" y="1032"/>
                    <a:pt x="1247" y="1053"/>
                  </a:cubicBezTo>
                  <a:cubicBezTo>
                    <a:pt x="1232" y="1071"/>
                    <a:pt x="1265" y="1102"/>
                    <a:pt x="1324" y="1115"/>
                  </a:cubicBezTo>
                  <a:cubicBezTo>
                    <a:pt x="1304" y="1128"/>
                    <a:pt x="1233" y="1115"/>
                    <a:pt x="1276" y="1160"/>
                  </a:cubicBezTo>
                  <a:cubicBezTo>
                    <a:pt x="1225" y="1181"/>
                    <a:pt x="1242" y="1196"/>
                    <a:pt x="1283" y="1185"/>
                  </a:cubicBezTo>
                  <a:lnTo>
                    <a:pt x="1303" y="1188"/>
                  </a:lnTo>
                  <a:cubicBezTo>
                    <a:pt x="1291" y="1196"/>
                    <a:pt x="1254" y="1213"/>
                    <a:pt x="1257" y="1226"/>
                  </a:cubicBezTo>
                  <a:cubicBezTo>
                    <a:pt x="1259" y="1243"/>
                    <a:pt x="1300" y="1222"/>
                    <a:pt x="1307" y="1235"/>
                  </a:cubicBezTo>
                  <a:cubicBezTo>
                    <a:pt x="1310" y="1254"/>
                    <a:pt x="1287" y="1262"/>
                    <a:pt x="1285" y="1267"/>
                  </a:cubicBezTo>
                  <a:cubicBezTo>
                    <a:pt x="1314" y="1286"/>
                    <a:pt x="1331" y="1241"/>
                    <a:pt x="1358" y="1267"/>
                  </a:cubicBezTo>
                  <a:cubicBezTo>
                    <a:pt x="1348" y="1286"/>
                    <a:pt x="1305" y="1282"/>
                    <a:pt x="1314" y="1311"/>
                  </a:cubicBezTo>
                  <a:cubicBezTo>
                    <a:pt x="1330" y="1323"/>
                    <a:pt x="1357" y="1318"/>
                    <a:pt x="1373" y="1329"/>
                  </a:cubicBezTo>
                  <a:cubicBezTo>
                    <a:pt x="1373" y="1329"/>
                    <a:pt x="1351" y="1371"/>
                    <a:pt x="1363" y="1376"/>
                  </a:cubicBezTo>
                  <a:cubicBezTo>
                    <a:pt x="1386" y="1388"/>
                    <a:pt x="1408" y="1351"/>
                    <a:pt x="1416" y="1349"/>
                  </a:cubicBezTo>
                  <a:cubicBezTo>
                    <a:pt x="1410" y="1396"/>
                    <a:pt x="1450" y="1380"/>
                    <a:pt x="1438" y="1413"/>
                  </a:cubicBezTo>
                  <a:cubicBezTo>
                    <a:pt x="1438" y="1430"/>
                    <a:pt x="1436" y="1454"/>
                    <a:pt x="1454" y="1463"/>
                  </a:cubicBezTo>
                  <a:cubicBezTo>
                    <a:pt x="1491" y="1452"/>
                    <a:pt x="1495" y="1423"/>
                    <a:pt x="1494" y="1379"/>
                  </a:cubicBezTo>
                  <a:cubicBezTo>
                    <a:pt x="1494" y="1364"/>
                    <a:pt x="1537" y="1389"/>
                    <a:pt x="1537" y="1389"/>
                  </a:cubicBezTo>
                  <a:cubicBezTo>
                    <a:pt x="1563" y="1410"/>
                    <a:pt x="1492" y="1426"/>
                    <a:pt x="1513" y="1471"/>
                  </a:cubicBezTo>
                  <a:cubicBezTo>
                    <a:pt x="1573" y="1479"/>
                    <a:pt x="1573" y="1428"/>
                    <a:pt x="1621" y="1419"/>
                  </a:cubicBezTo>
                  <a:cubicBezTo>
                    <a:pt x="1643" y="1433"/>
                    <a:pt x="1612" y="1457"/>
                    <a:pt x="1605" y="1474"/>
                  </a:cubicBezTo>
                  <a:cubicBezTo>
                    <a:pt x="1575" y="1491"/>
                    <a:pt x="1538" y="1471"/>
                    <a:pt x="1509" y="1530"/>
                  </a:cubicBezTo>
                  <a:cubicBezTo>
                    <a:pt x="1551" y="1546"/>
                    <a:pt x="1570" y="1533"/>
                    <a:pt x="1584" y="1525"/>
                  </a:cubicBezTo>
                  <a:cubicBezTo>
                    <a:pt x="1597" y="1516"/>
                    <a:pt x="1596" y="1511"/>
                    <a:pt x="1606" y="1507"/>
                  </a:cubicBezTo>
                  <a:cubicBezTo>
                    <a:pt x="1607" y="1523"/>
                    <a:pt x="1603" y="1553"/>
                    <a:pt x="1618" y="1559"/>
                  </a:cubicBezTo>
                  <a:cubicBezTo>
                    <a:pt x="1632" y="1558"/>
                    <a:pt x="1633" y="1553"/>
                    <a:pt x="1645" y="1546"/>
                  </a:cubicBezTo>
                  <a:cubicBezTo>
                    <a:pt x="1657" y="1558"/>
                    <a:pt x="1626" y="1589"/>
                    <a:pt x="1644" y="1602"/>
                  </a:cubicBezTo>
                  <a:cubicBezTo>
                    <a:pt x="1661" y="1599"/>
                    <a:pt x="1667" y="1583"/>
                    <a:pt x="1667" y="1583"/>
                  </a:cubicBezTo>
                  <a:cubicBezTo>
                    <a:pt x="1677" y="1597"/>
                    <a:pt x="1689" y="1597"/>
                    <a:pt x="1700" y="1594"/>
                  </a:cubicBezTo>
                  <a:cubicBezTo>
                    <a:pt x="1706" y="1579"/>
                    <a:pt x="1707" y="1545"/>
                    <a:pt x="1688" y="1533"/>
                  </a:cubicBezTo>
                  <a:cubicBezTo>
                    <a:pt x="1697" y="1522"/>
                    <a:pt x="1720" y="1543"/>
                    <a:pt x="1729" y="1535"/>
                  </a:cubicBezTo>
                  <a:cubicBezTo>
                    <a:pt x="1748" y="1557"/>
                    <a:pt x="1707" y="1600"/>
                    <a:pt x="1737" y="1618"/>
                  </a:cubicBezTo>
                  <a:cubicBezTo>
                    <a:pt x="1766" y="1615"/>
                    <a:pt x="1765" y="1586"/>
                    <a:pt x="1794" y="1574"/>
                  </a:cubicBezTo>
                  <a:cubicBezTo>
                    <a:pt x="1789" y="1604"/>
                    <a:pt x="1824" y="1626"/>
                    <a:pt x="1779" y="1648"/>
                  </a:cubicBezTo>
                  <a:cubicBezTo>
                    <a:pt x="1779" y="1677"/>
                    <a:pt x="1834" y="1669"/>
                    <a:pt x="1808" y="1711"/>
                  </a:cubicBezTo>
                  <a:cubicBezTo>
                    <a:pt x="1818" y="1728"/>
                    <a:pt x="1831" y="1721"/>
                    <a:pt x="1843" y="1718"/>
                  </a:cubicBezTo>
                  <a:lnTo>
                    <a:pt x="1870" y="1688"/>
                  </a:lnTo>
                  <a:cubicBezTo>
                    <a:pt x="1862" y="1712"/>
                    <a:pt x="1860" y="1750"/>
                    <a:pt x="1867" y="1777"/>
                  </a:cubicBezTo>
                  <a:cubicBezTo>
                    <a:pt x="1858" y="1800"/>
                    <a:pt x="1879" y="1825"/>
                    <a:pt x="1839" y="1844"/>
                  </a:cubicBezTo>
                  <a:cubicBezTo>
                    <a:pt x="1828" y="1900"/>
                    <a:pt x="1827" y="1956"/>
                    <a:pt x="1763" y="1992"/>
                  </a:cubicBezTo>
                  <a:cubicBezTo>
                    <a:pt x="1726" y="2060"/>
                    <a:pt x="1497" y="2024"/>
                    <a:pt x="1446" y="2092"/>
                  </a:cubicBezTo>
                  <a:cubicBezTo>
                    <a:pt x="1459" y="2104"/>
                    <a:pt x="1576" y="2100"/>
                    <a:pt x="1591" y="2096"/>
                  </a:cubicBezTo>
                  <a:cubicBezTo>
                    <a:pt x="1613" y="2085"/>
                    <a:pt x="1631" y="2104"/>
                    <a:pt x="1654" y="2103"/>
                  </a:cubicBezTo>
                  <a:cubicBezTo>
                    <a:pt x="1705" y="2103"/>
                    <a:pt x="1767" y="2086"/>
                    <a:pt x="1809" y="2103"/>
                  </a:cubicBezTo>
                  <a:cubicBezTo>
                    <a:pt x="1869" y="2103"/>
                    <a:pt x="1920" y="2105"/>
                    <a:pt x="1974" y="2105"/>
                  </a:cubicBezTo>
                  <a:lnTo>
                    <a:pt x="1974" y="2106"/>
                  </a:ln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algn="l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i="0">
                <a:solidFill>
                  <a:srgbClr val="1F497D"/>
                </a:solidFill>
                <a:latin typeface="Calibri"/>
                <a:cs typeface="Arial" pitchFamily="34" charset="0"/>
              </a:endParaRPr>
            </a:p>
          </p:txBody>
        </p:sp>
        <p:sp>
          <p:nvSpPr>
            <p:cNvPr id="20" name="Freeform 29"/>
            <p:cNvSpPr>
              <a:spLocks noChangeAspect="1" noEditPoints="1"/>
            </p:cNvSpPr>
            <p:nvPr/>
          </p:nvSpPr>
          <p:spPr bwMode="auto">
            <a:xfrm>
              <a:off x="3235" y="2755"/>
              <a:ext cx="578" cy="577"/>
            </a:xfrm>
            <a:custGeom>
              <a:avLst/>
              <a:gdLst>
                <a:gd name="T0" fmla="*/ 321 w 639"/>
                <a:gd name="T1" fmla="*/ 621 h 621"/>
                <a:gd name="T2" fmla="*/ 321 w 639"/>
                <a:gd name="T3" fmla="*/ 621 h 621"/>
                <a:gd name="T4" fmla="*/ 639 w 639"/>
                <a:gd name="T5" fmla="*/ 307 h 621"/>
                <a:gd name="T6" fmla="*/ 321 w 639"/>
                <a:gd name="T7" fmla="*/ 0 h 621"/>
                <a:gd name="T8" fmla="*/ 0 w 639"/>
                <a:gd name="T9" fmla="*/ 307 h 621"/>
                <a:gd name="T10" fmla="*/ 321 w 639"/>
                <a:gd name="T11" fmla="*/ 621 h 621"/>
                <a:gd name="T12" fmla="*/ 321 w 639"/>
                <a:gd name="T13" fmla="*/ 621 h 621"/>
                <a:gd name="T14" fmla="*/ 162 w 639"/>
                <a:gd name="T15" fmla="*/ 307 h 621"/>
                <a:gd name="T16" fmla="*/ 162 w 639"/>
                <a:gd name="T17" fmla="*/ 307 h 621"/>
                <a:gd name="T18" fmla="*/ 321 w 639"/>
                <a:gd name="T19" fmla="*/ 125 h 621"/>
                <a:gd name="T20" fmla="*/ 477 w 639"/>
                <a:gd name="T21" fmla="*/ 307 h 621"/>
                <a:gd name="T22" fmla="*/ 321 w 639"/>
                <a:gd name="T23" fmla="*/ 495 h 621"/>
                <a:gd name="T24" fmla="*/ 162 w 639"/>
                <a:gd name="T25" fmla="*/ 307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39" h="621">
                  <a:moveTo>
                    <a:pt x="321" y="621"/>
                  </a:moveTo>
                  <a:lnTo>
                    <a:pt x="321" y="621"/>
                  </a:lnTo>
                  <a:cubicBezTo>
                    <a:pt x="512" y="621"/>
                    <a:pt x="639" y="480"/>
                    <a:pt x="639" y="307"/>
                  </a:cubicBezTo>
                  <a:cubicBezTo>
                    <a:pt x="639" y="124"/>
                    <a:pt x="511" y="0"/>
                    <a:pt x="321" y="0"/>
                  </a:cubicBezTo>
                  <a:cubicBezTo>
                    <a:pt x="130" y="0"/>
                    <a:pt x="0" y="121"/>
                    <a:pt x="0" y="307"/>
                  </a:cubicBezTo>
                  <a:cubicBezTo>
                    <a:pt x="0" y="489"/>
                    <a:pt x="132" y="621"/>
                    <a:pt x="321" y="621"/>
                  </a:cubicBezTo>
                  <a:lnTo>
                    <a:pt x="321" y="621"/>
                  </a:lnTo>
                  <a:close/>
                  <a:moveTo>
                    <a:pt x="162" y="307"/>
                  </a:moveTo>
                  <a:lnTo>
                    <a:pt x="162" y="307"/>
                  </a:lnTo>
                  <a:cubicBezTo>
                    <a:pt x="162" y="198"/>
                    <a:pt x="214" y="125"/>
                    <a:pt x="321" y="125"/>
                  </a:cubicBezTo>
                  <a:cubicBezTo>
                    <a:pt x="425" y="125"/>
                    <a:pt x="477" y="192"/>
                    <a:pt x="477" y="307"/>
                  </a:cubicBezTo>
                  <a:cubicBezTo>
                    <a:pt x="477" y="413"/>
                    <a:pt x="426" y="495"/>
                    <a:pt x="321" y="495"/>
                  </a:cubicBezTo>
                  <a:cubicBezTo>
                    <a:pt x="220" y="495"/>
                    <a:pt x="162" y="415"/>
                    <a:pt x="162" y="30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algn="l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i="0">
                <a:solidFill>
                  <a:srgbClr val="1F497D"/>
                </a:solidFill>
                <a:latin typeface="Calibri"/>
                <a:cs typeface="Arial" pitchFamily="34" charset="0"/>
              </a:endParaRPr>
            </a:p>
          </p:txBody>
        </p:sp>
        <p:sp>
          <p:nvSpPr>
            <p:cNvPr id="21" name="Freeform 30"/>
            <p:cNvSpPr>
              <a:spLocks noChangeAspect="1"/>
            </p:cNvSpPr>
            <p:nvPr/>
          </p:nvSpPr>
          <p:spPr bwMode="auto">
            <a:xfrm>
              <a:off x="3887" y="2755"/>
              <a:ext cx="417" cy="577"/>
            </a:xfrm>
            <a:custGeom>
              <a:avLst/>
              <a:gdLst>
                <a:gd name="T0" fmla="*/ 377 w 441"/>
                <a:gd name="T1" fmla="*/ 128 h 621"/>
                <a:gd name="T2" fmla="*/ 377 w 441"/>
                <a:gd name="T3" fmla="*/ 128 h 621"/>
                <a:gd name="T4" fmla="*/ 270 w 441"/>
                <a:gd name="T5" fmla="*/ 114 h 621"/>
                <a:gd name="T6" fmla="*/ 163 w 441"/>
                <a:gd name="T7" fmla="*/ 160 h 621"/>
                <a:gd name="T8" fmla="*/ 290 w 441"/>
                <a:gd name="T9" fmla="*/ 260 h 621"/>
                <a:gd name="T10" fmla="*/ 441 w 441"/>
                <a:gd name="T11" fmla="*/ 443 h 621"/>
                <a:gd name="T12" fmla="*/ 187 w 441"/>
                <a:gd name="T13" fmla="*/ 621 h 621"/>
                <a:gd name="T14" fmla="*/ 11 w 441"/>
                <a:gd name="T15" fmla="*/ 594 h 621"/>
                <a:gd name="T16" fmla="*/ 11 w 441"/>
                <a:gd name="T17" fmla="*/ 469 h 621"/>
                <a:gd name="T18" fmla="*/ 193 w 441"/>
                <a:gd name="T19" fmla="*/ 506 h 621"/>
                <a:gd name="T20" fmla="*/ 279 w 441"/>
                <a:gd name="T21" fmla="*/ 448 h 621"/>
                <a:gd name="T22" fmla="*/ 153 w 441"/>
                <a:gd name="T23" fmla="*/ 349 h 621"/>
                <a:gd name="T24" fmla="*/ 0 w 441"/>
                <a:gd name="T25" fmla="*/ 160 h 621"/>
                <a:gd name="T26" fmla="*/ 243 w 441"/>
                <a:gd name="T27" fmla="*/ 0 h 621"/>
                <a:gd name="T28" fmla="*/ 377 w 441"/>
                <a:gd name="T29" fmla="*/ 10 h 621"/>
                <a:gd name="T30" fmla="*/ 377 w 441"/>
                <a:gd name="T31" fmla="*/ 128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41" h="621">
                  <a:moveTo>
                    <a:pt x="377" y="128"/>
                  </a:moveTo>
                  <a:lnTo>
                    <a:pt x="377" y="128"/>
                  </a:lnTo>
                  <a:cubicBezTo>
                    <a:pt x="341" y="122"/>
                    <a:pt x="306" y="114"/>
                    <a:pt x="270" y="114"/>
                  </a:cubicBezTo>
                  <a:cubicBezTo>
                    <a:pt x="207" y="114"/>
                    <a:pt x="163" y="129"/>
                    <a:pt x="163" y="160"/>
                  </a:cubicBezTo>
                  <a:cubicBezTo>
                    <a:pt x="163" y="195"/>
                    <a:pt x="223" y="224"/>
                    <a:pt x="290" y="260"/>
                  </a:cubicBezTo>
                  <a:cubicBezTo>
                    <a:pt x="353" y="294"/>
                    <a:pt x="441" y="340"/>
                    <a:pt x="441" y="443"/>
                  </a:cubicBezTo>
                  <a:cubicBezTo>
                    <a:pt x="441" y="557"/>
                    <a:pt x="340" y="621"/>
                    <a:pt x="187" y="621"/>
                  </a:cubicBezTo>
                  <a:cubicBezTo>
                    <a:pt x="117" y="621"/>
                    <a:pt x="69" y="607"/>
                    <a:pt x="11" y="594"/>
                  </a:cubicBezTo>
                  <a:lnTo>
                    <a:pt x="11" y="469"/>
                  </a:lnTo>
                  <a:cubicBezTo>
                    <a:pt x="56" y="482"/>
                    <a:pt x="128" y="506"/>
                    <a:pt x="193" y="506"/>
                  </a:cubicBezTo>
                  <a:cubicBezTo>
                    <a:pt x="236" y="506"/>
                    <a:pt x="279" y="487"/>
                    <a:pt x="279" y="448"/>
                  </a:cubicBezTo>
                  <a:cubicBezTo>
                    <a:pt x="279" y="412"/>
                    <a:pt x="227" y="391"/>
                    <a:pt x="153" y="349"/>
                  </a:cubicBezTo>
                  <a:cubicBezTo>
                    <a:pt x="86" y="316"/>
                    <a:pt x="0" y="247"/>
                    <a:pt x="0" y="160"/>
                  </a:cubicBezTo>
                  <a:cubicBezTo>
                    <a:pt x="0" y="57"/>
                    <a:pt x="104" y="0"/>
                    <a:pt x="243" y="0"/>
                  </a:cubicBezTo>
                  <a:cubicBezTo>
                    <a:pt x="288" y="0"/>
                    <a:pt x="333" y="4"/>
                    <a:pt x="377" y="10"/>
                  </a:cubicBezTo>
                  <a:lnTo>
                    <a:pt x="377" y="12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algn="l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i="0">
                <a:solidFill>
                  <a:srgbClr val="1F497D"/>
                </a:solidFill>
                <a:latin typeface="Calibri"/>
                <a:cs typeface="Arial" pitchFamily="34" charset="0"/>
              </a:endParaRPr>
            </a:p>
          </p:txBody>
        </p:sp>
        <p:sp>
          <p:nvSpPr>
            <p:cNvPr id="22" name="Freeform 31"/>
            <p:cNvSpPr>
              <a:spLocks noChangeAspect="1"/>
            </p:cNvSpPr>
            <p:nvPr/>
          </p:nvSpPr>
          <p:spPr bwMode="auto">
            <a:xfrm>
              <a:off x="1769" y="2562"/>
              <a:ext cx="214" cy="748"/>
            </a:xfrm>
            <a:custGeom>
              <a:avLst/>
              <a:gdLst>
                <a:gd name="T0" fmla="*/ 18 w 229"/>
                <a:gd name="T1" fmla="*/ 817 h 817"/>
                <a:gd name="T2" fmla="*/ 18 w 229"/>
                <a:gd name="T3" fmla="*/ 817 h 817"/>
                <a:gd name="T4" fmla="*/ 24 w 229"/>
                <a:gd name="T5" fmla="*/ 606 h 817"/>
                <a:gd name="T6" fmla="*/ 24 w 229"/>
                <a:gd name="T7" fmla="*/ 287 h 817"/>
                <a:gd name="T8" fmla="*/ 0 w 229"/>
                <a:gd name="T9" fmla="*/ 0 h 817"/>
                <a:gd name="T10" fmla="*/ 211 w 229"/>
                <a:gd name="T11" fmla="*/ 0 h 817"/>
                <a:gd name="T12" fmla="*/ 205 w 229"/>
                <a:gd name="T13" fmla="*/ 232 h 817"/>
                <a:gd name="T14" fmla="*/ 205 w 229"/>
                <a:gd name="T15" fmla="*/ 530 h 817"/>
                <a:gd name="T16" fmla="*/ 229 w 229"/>
                <a:gd name="T17" fmla="*/ 817 h 817"/>
                <a:gd name="T18" fmla="*/ 18 w 229"/>
                <a:gd name="T19" fmla="*/ 817 h 8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9" h="817">
                  <a:moveTo>
                    <a:pt x="18" y="817"/>
                  </a:moveTo>
                  <a:lnTo>
                    <a:pt x="18" y="817"/>
                  </a:lnTo>
                  <a:cubicBezTo>
                    <a:pt x="22" y="750"/>
                    <a:pt x="24" y="699"/>
                    <a:pt x="24" y="606"/>
                  </a:cubicBezTo>
                  <a:lnTo>
                    <a:pt x="24" y="287"/>
                  </a:lnTo>
                  <a:cubicBezTo>
                    <a:pt x="24" y="172"/>
                    <a:pt x="17" y="85"/>
                    <a:pt x="0" y="0"/>
                  </a:cubicBezTo>
                  <a:lnTo>
                    <a:pt x="211" y="0"/>
                  </a:lnTo>
                  <a:cubicBezTo>
                    <a:pt x="211" y="59"/>
                    <a:pt x="205" y="140"/>
                    <a:pt x="205" y="232"/>
                  </a:cubicBezTo>
                  <a:lnTo>
                    <a:pt x="205" y="530"/>
                  </a:lnTo>
                  <a:cubicBezTo>
                    <a:pt x="205" y="614"/>
                    <a:pt x="218" y="739"/>
                    <a:pt x="229" y="817"/>
                  </a:cubicBezTo>
                  <a:lnTo>
                    <a:pt x="18" y="81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algn="l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i="0">
                <a:solidFill>
                  <a:srgbClr val="1F497D"/>
                </a:solidFill>
                <a:latin typeface="Calibri"/>
                <a:cs typeface="Arial" pitchFamily="34" charset="0"/>
              </a:endParaRPr>
            </a:p>
          </p:txBody>
        </p:sp>
        <p:sp>
          <p:nvSpPr>
            <p:cNvPr id="23" name="Freeform 32"/>
            <p:cNvSpPr>
              <a:spLocks noChangeAspect="1" noEditPoints="1"/>
            </p:cNvSpPr>
            <p:nvPr/>
          </p:nvSpPr>
          <p:spPr bwMode="auto">
            <a:xfrm>
              <a:off x="2090" y="2755"/>
              <a:ext cx="610" cy="791"/>
            </a:xfrm>
            <a:custGeom>
              <a:avLst/>
              <a:gdLst>
                <a:gd name="T0" fmla="*/ 210 w 662"/>
                <a:gd name="T1" fmla="*/ 851 h 863"/>
                <a:gd name="T2" fmla="*/ 210 w 662"/>
                <a:gd name="T3" fmla="*/ 851 h 863"/>
                <a:gd name="T4" fmla="*/ 198 w 662"/>
                <a:gd name="T5" fmla="*/ 632 h 863"/>
                <a:gd name="T6" fmla="*/ 198 w 662"/>
                <a:gd name="T7" fmla="*/ 564 h 863"/>
                <a:gd name="T8" fmla="*/ 385 w 662"/>
                <a:gd name="T9" fmla="*/ 621 h 863"/>
                <a:gd name="T10" fmla="*/ 662 w 662"/>
                <a:gd name="T11" fmla="*/ 322 h 863"/>
                <a:gd name="T12" fmla="*/ 378 w 662"/>
                <a:gd name="T13" fmla="*/ 0 h 863"/>
                <a:gd name="T14" fmla="*/ 174 w 662"/>
                <a:gd name="T15" fmla="*/ 98 h 863"/>
                <a:gd name="T16" fmla="*/ 153 w 662"/>
                <a:gd name="T17" fmla="*/ 15 h 863"/>
                <a:gd name="T18" fmla="*/ 0 w 662"/>
                <a:gd name="T19" fmla="*/ 26 h 863"/>
                <a:gd name="T20" fmla="*/ 36 w 662"/>
                <a:gd name="T21" fmla="*/ 323 h 863"/>
                <a:gd name="T22" fmla="*/ 36 w 662"/>
                <a:gd name="T23" fmla="*/ 564 h 863"/>
                <a:gd name="T24" fmla="*/ 12 w 662"/>
                <a:gd name="T25" fmla="*/ 863 h 863"/>
                <a:gd name="T26" fmla="*/ 210 w 662"/>
                <a:gd name="T27" fmla="*/ 851 h 863"/>
                <a:gd name="T28" fmla="*/ 210 w 662"/>
                <a:gd name="T29" fmla="*/ 851 h 863"/>
                <a:gd name="T30" fmla="*/ 186 w 662"/>
                <a:gd name="T31" fmla="*/ 323 h 863"/>
                <a:gd name="T32" fmla="*/ 186 w 662"/>
                <a:gd name="T33" fmla="*/ 323 h 863"/>
                <a:gd name="T34" fmla="*/ 338 w 662"/>
                <a:gd name="T35" fmla="*/ 125 h 863"/>
                <a:gd name="T36" fmla="*/ 500 w 662"/>
                <a:gd name="T37" fmla="*/ 323 h 863"/>
                <a:gd name="T38" fmla="*/ 345 w 662"/>
                <a:gd name="T39" fmla="*/ 495 h 863"/>
                <a:gd name="T40" fmla="*/ 186 w 662"/>
                <a:gd name="T41" fmla="*/ 323 h 8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62" h="863">
                  <a:moveTo>
                    <a:pt x="210" y="851"/>
                  </a:moveTo>
                  <a:lnTo>
                    <a:pt x="210" y="851"/>
                  </a:lnTo>
                  <a:cubicBezTo>
                    <a:pt x="198" y="763"/>
                    <a:pt x="198" y="664"/>
                    <a:pt x="198" y="632"/>
                  </a:cubicBezTo>
                  <a:lnTo>
                    <a:pt x="198" y="564"/>
                  </a:lnTo>
                  <a:cubicBezTo>
                    <a:pt x="242" y="589"/>
                    <a:pt x="288" y="621"/>
                    <a:pt x="385" y="621"/>
                  </a:cubicBezTo>
                  <a:cubicBezTo>
                    <a:pt x="550" y="621"/>
                    <a:pt x="662" y="495"/>
                    <a:pt x="662" y="322"/>
                  </a:cubicBezTo>
                  <a:cubicBezTo>
                    <a:pt x="662" y="134"/>
                    <a:pt x="546" y="0"/>
                    <a:pt x="378" y="0"/>
                  </a:cubicBezTo>
                  <a:cubicBezTo>
                    <a:pt x="261" y="0"/>
                    <a:pt x="213" y="56"/>
                    <a:pt x="174" y="98"/>
                  </a:cubicBezTo>
                  <a:cubicBezTo>
                    <a:pt x="166" y="67"/>
                    <a:pt x="162" y="41"/>
                    <a:pt x="153" y="15"/>
                  </a:cubicBezTo>
                  <a:lnTo>
                    <a:pt x="0" y="26"/>
                  </a:lnTo>
                  <a:cubicBezTo>
                    <a:pt x="19" y="127"/>
                    <a:pt x="36" y="220"/>
                    <a:pt x="36" y="323"/>
                  </a:cubicBezTo>
                  <a:lnTo>
                    <a:pt x="36" y="564"/>
                  </a:lnTo>
                  <a:cubicBezTo>
                    <a:pt x="36" y="648"/>
                    <a:pt x="18" y="808"/>
                    <a:pt x="12" y="863"/>
                  </a:cubicBezTo>
                  <a:lnTo>
                    <a:pt x="210" y="851"/>
                  </a:lnTo>
                  <a:lnTo>
                    <a:pt x="210" y="851"/>
                  </a:lnTo>
                  <a:close/>
                  <a:moveTo>
                    <a:pt x="186" y="323"/>
                  </a:moveTo>
                  <a:lnTo>
                    <a:pt x="186" y="323"/>
                  </a:lnTo>
                  <a:cubicBezTo>
                    <a:pt x="186" y="206"/>
                    <a:pt x="236" y="125"/>
                    <a:pt x="338" y="125"/>
                  </a:cubicBezTo>
                  <a:cubicBezTo>
                    <a:pt x="433" y="125"/>
                    <a:pt x="500" y="207"/>
                    <a:pt x="500" y="323"/>
                  </a:cubicBezTo>
                  <a:cubicBezTo>
                    <a:pt x="500" y="426"/>
                    <a:pt x="448" y="495"/>
                    <a:pt x="345" y="495"/>
                  </a:cubicBezTo>
                  <a:cubicBezTo>
                    <a:pt x="244" y="495"/>
                    <a:pt x="186" y="437"/>
                    <a:pt x="186" y="32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algn="l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i="0">
                <a:solidFill>
                  <a:srgbClr val="1F497D"/>
                </a:solidFill>
                <a:latin typeface="Calibri"/>
                <a:cs typeface="Arial" pitchFamily="34" charset="0"/>
              </a:endParaRPr>
            </a:p>
          </p:txBody>
        </p:sp>
        <p:sp>
          <p:nvSpPr>
            <p:cNvPr id="24" name="Freeform 33"/>
            <p:cNvSpPr>
              <a:spLocks noChangeAspect="1"/>
            </p:cNvSpPr>
            <p:nvPr/>
          </p:nvSpPr>
          <p:spPr bwMode="auto">
            <a:xfrm>
              <a:off x="2775" y="2755"/>
              <a:ext cx="396" cy="577"/>
            </a:xfrm>
            <a:custGeom>
              <a:avLst/>
              <a:gdLst>
                <a:gd name="T0" fmla="*/ 364 w 440"/>
                <a:gd name="T1" fmla="*/ 126 h 621"/>
                <a:gd name="T2" fmla="*/ 364 w 440"/>
                <a:gd name="T3" fmla="*/ 126 h 621"/>
                <a:gd name="T4" fmla="*/ 270 w 440"/>
                <a:gd name="T5" fmla="*/ 114 h 621"/>
                <a:gd name="T6" fmla="*/ 162 w 440"/>
                <a:gd name="T7" fmla="*/ 160 h 621"/>
                <a:gd name="T8" fmla="*/ 289 w 440"/>
                <a:gd name="T9" fmla="*/ 260 h 621"/>
                <a:gd name="T10" fmla="*/ 440 w 440"/>
                <a:gd name="T11" fmla="*/ 443 h 621"/>
                <a:gd name="T12" fmla="*/ 186 w 440"/>
                <a:gd name="T13" fmla="*/ 621 h 621"/>
                <a:gd name="T14" fmla="*/ 11 w 440"/>
                <a:gd name="T15" fmla="*/ 594 h 621"/>
                <a:gd name="T16" fmla="*/ 11 w 440"/>
                <a:gd name="T17" fmla="*/ 469 h 621"/>
                <a:gd name="T18" fmla="*/ 192 w 440"/>
                <a:gd name="T19" fmla="*/ 506 h 621"/>
                <a:gd name="T20" fmla="*/ 278 w 440"/>
                <a:gd name="T21" fmla="*/ 448 h 621"/>
                <a:gd name="T22" fmla="*/ 152 w 440"/>
                <a:gd name="T23" fmla="*/ 349 h 621"/>
                <a:gd name="T24" fmla="*/ 0 w 440"/>
                <a:gd name="T25" fmla="*/ 160 h 621"/>
                <a:gd name="T26" fmla="*/ 242 w 440"/>
                <a:gd name="T27" fmla="*/ 0 h 621"/>
                <a:gd name="T28" fmla="*/ 387 w 440"/>
                <a:gd name="T29" fmla="*/ 12 h 621"/>
                <a:gd name="T30" fmla="*/ 364 w 440"/>
                <a:gd name="T31" fmla="*/ 126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40" h="621">
                  <a:moveTo>
                    <a:pt x="364" y="126"/>
                  </a:moveTo>
                  <a:lnTo>
                    <a:pt x="364" y="126"/>
                  </a:lnTo>
                  <a:cubicBezTo>
                    <a:pt x="328" y="120"/>
                    <a:pt x="306" y="114"/>
                    <a:pt x="270" y="114"/>
                  </a:cubicBezTo>
                  <a:cubicBezTo>
                    <a:pt x="206" y="114"/>
                    <a:pt x="162" y="129"/>
                    <a:pt x="162" y="160"/>
                  </a:cubicBezTo>
                  <a:cubicBezTo>
                    <a:pt x="162" y="195"/>
                    <a:pt x="222" y="224"/>
                    <a:pt x="289" y="260"/>
                  </a:cubicBezTo>
                  <a:cubicBezTo>
                    <a:pt x="353" y="294"/>
                    <a:pt x="440" y="340"/>
                    <a:pt x="440" y="443"/>
                  </a:cubicBezTo>
                  <a:cubicBezTo>
                    <a:pt x="440" y="557"/>
                    <a:pt x="339" y="621"/>
                    <a:pt x="186" y="621"/>
                  </a:cubicBezTo>
                  <a:cubicBezTo>
                    <a:pt x="116" y="621"/>
                    <a:pt x="68" y="607"/>
                    <a:pt x="11" y="594"/>
                  </a:cubicBezTo>
                  <a:lnTo>
                    <a:pt x="11" y="469"/>
                  </a:lnTo>
                  <a:cubicBezTo>
                    <a:pt x="55" y="482"/>
                    <a:pt x="127" y="506"/>
                    <a:pt x="192" y="506"/>
                  </a:cubicBezTo>
                  <a:cubicBezTo>
                    <a:pt x="235" y="506"/>
                    <a:pt x="278" y="487"/>
                    <a:pt x="278" y="448"/>
                  </a:cubicBezTo>
                  <a:cubicBezTo>
                    <a:pt x="278" y="412"/>
                    <a:pt x="227" y="391"/>
                    <a:pt x="152" y="349"/>
                  </a:cubicBezTo>
                  <a:cubicBezTo>
                    <a:pt x="85" y="316"/>
                    <a:pt x="0" y="247"/>
                    <a:pt x="0" y="160"/>
                  </a:cubicBezTo>
                  <a:cubicBezTo>
                    <a:pt x="0" y="57"/>
                    <a:pt x="103" y="0"/>
                    <a:pt x="242" y="0"/>
                  </a:cubicBezTo>
                  <a:cubicBezTo>
                    <a:pt x="288" y="0"/>
                    <a:pt x="342" y="6"/>
                    <a:pt x="387" y="12"/>
                  </a:cubicBezTo>
                  <a:lnTo>
                    <a:pt x="364" y="12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algn="l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i="0">
                <a:solidFill>
                  <a:srgbClr val="1F497D"/>
                </a:solidFill>
                <a:latin typeface="Calibri"/>
                <a:cs typeface="Arial" pitchFamily="34" charset="0"/>
              </a:endParaRPr>
            </a:p>
          </p:txBody>
        </p:sp>
      </p:grpSp>
      <p:sp>
        <p:nvSpPr>
          <p:cNvPr id="25" name="Freeform 2"/>
          <p:cNvSpPr>
            <a:spLocks/>
          </p:cNvSpPr>
          <p:nvPr userDrawn="1"/>
        </p:nvSpPr>
        <p:spPr bwMode="auto">
          <a:xfrm>
            <a:off x="0" y="950913"/>
            <a:ext cx="4760913" cy="5003800"/>
          </a:xfrm>
          <a:custGeom>
            <a:avLst/>
            <a:gdLst>
              <a:gd name="T0" fmla="*/ 692 w 1492"/>
              <a:gd name="T1" fmla="*/ 0 h 1600"/>
              <a:gd name="T2" fmla="*/ 0 w 1492"/>
              <a:gd name="T3" fmla="*/ 399 h 1600"/>
              <a:gd name="T4" fmla="*/ 0 w 1492"/>
              <a:gd name="T5" fmla="*/ 1202 h 1600"/>
              <a:gd name="T6" fmla="*/ 692 w 1492"/>
              <a:gd name="T7" fmla="*/ 1600 h 1600"/>
              <a:gd name="T8" fmla="*/ 1492 w 1492"/>
              <a:gd name="T9" fmla="*/ 800 h 1600"/>
              <a:gd name="T10" fmla="*/ 692 w 1492"/>
              <a:gd name="T11" fmla="*/ 0 h 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492" h="1600">
                <a:moveTo>
                  <a:pt x="692" y="0"/>
                </a:moveTo>
                <a:cubicBezTo>
                  <a:pt x="397" y="0"/>
                  <a:pt x="139" y="161"/>
                  <a:pt x="0" y="399"/>
                </a:cubicBezTo>
                <a:cubicBezTo>
                  <a:pt x="0" y="1202"/>
                  <a:pt x="0" y="1202"/>
                  <a:pt x="0" y="1202"/>
                </a:cubicBezTo>
                <a:cubicBezTo>
                  <a:pt x="139" y="1440"/>
                  <a:pt x="397" y="1600"/>
                  <a:pt x="692" y="1600"/>
                </a:cubicBezTo>
                <a:cubicBezTo>
                  <a:pt x="1134" y="1600"/>
                  <a:pt x="1492" y="1242"/>
                  <a:pt x="1492" y="800"/>
                </a:cubicBezTo>
                <a:cubicBezTo>
                  <a:pt x="1492" y="359"/>
                  <a:pt x="1134" y="0"/>
                  <a:pt x="69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/>
          </a:extLst>
        </p:spPr>
        <p:txBody>
          <a:bodyPr/>
          <a:lstStyle/>
          <a:p>
            <a:pPr algn="l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 b="0" i="0">
              <a:solidFill>
                <a:srgbClr val="1F497D"/>
              </a:solidFill>
              <a:latin typeface="Calibri"/>
              <a:cs typeface="Arial" pitchFamily="34" charset="0"/>
            </a:endParaRPr>
          </a:p>
        </p:txBody>
      </p:sp>
      <p:sp>
        <p:nvSpPr>
          <p:cNvPr id="26" name="Freeform 3"/>
          <p:cNvSpPr>
            <a:spLocks/>
          </p:cNvSpPr>
          <p:nvPr userDrawn="1"/>
        </p:nvSpPr>
        <p:spPr bwMode="auto">
          <a:xfrm>
            <a:off x="7435850" y="1541463"/>
            <a:ext cx="1711325" cy="2360612"/>
          </a:xfrm>
          <a:custGeom>
            <a:avLst/>
            <a:gdLst>
              <a:gd name="T0" fmla="*/ 520 w 520"/>
              <a:gd name="T1" fmla="*/ 32 h 740"/>
              <a:gd name="T2" fmla="*/ 370 w 520"/>
              <a:gd name="T3" fmla="*/ 0 h 740"/>
              <a:gd name="T4" fmla="*/ 0 w 520"/>
              <a:gd name="T5" fmla="*/ 370 h 740"/>
              <a:gd name="T6" fmla="*/ 370 w 520"/>
              <a:gd name="T7" fmla="*/ 740 h 740"/>
              <a:gd name="T8" fmla="*/ 520 w 520"/>
              <a:gd name="T9" fmla="*/ 709 h 740"/>
              <a:gd name="T10" fmla="*/ 520 w 520"/>
              <a:gd name="T11" fmla="*/ 32 h 7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20" h="740">
                <a:moveTo>
                  <a:pt x="520" y="32"/>
                </a:moveTo>
                <a:cubicBezTo>
                  <a:pt x="474" y="12"/>
                  <a:pt x="423" y="0"/>
                  <a:pt x="370" y="0"/>
                </a:cubicBezTo>
                <a:cubicBezTo>
                  <a:pt x="166" y="0"/>
                  <a:pt x="0" y="166"/>
                  <a:pt x="0" y="370"/>
                </a:cubicBezTo>
                <a:cubicBezTo>
                  <a:pt x="0" y="575"/>
                  <a:pt x="166" y="740"/>
                  <a:pt x="370" y="740"/>
                </a:cubicBezTo>
                <a:cubicBezTo>
                  <a:pt x="423" y="740"/>
                  <a:pt x="474" y="729"/>
                  <a:pt x="520" y="709"/>
                </a:cubicBezTo>
                <a:lnTo>
                  <a:pt x="520" y="3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/>
          </a:extLst>
        </p:spPr>
        <p:txBody>
          <a:bodyPr/>
          <a:lstStyle/>
          <a:p>
            <a:pPr algn="l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 b="0" i="0">
              <a:solidFill>
                <a:srgbClr val="1F497D"/>
              </a:solidFill>
              <a:latin typeface="Calibri"/>
              <a:cs typeface="Arial" pitchFamily="34" charset="0"/>
            </a:endParaRPr>
          </a:p>
        </p:txBody>
      </p:sp>
      <p:sp>
        <p:nvSpPr>
          <p:cNvPr id="27" name="Line 4"/>
          <p:cNvSpPr>
            <a:spLocks noChangeShapeType="1"/>
          </p:cNvSpPr>
          <p:nvPr userDrawn="1"/>
        </p:nvSpPr>
        <p:spPr bwMode="auto">
          <a:xfrm flipH="1">
            <a:off x="4718050" y="2803525"/>
            <a:ext cx="2717800" cy="249238"/>
          </a:xfrm>
          <a:prstGeom prst="line">
            <a:avLst/>
          </a:prstGeom>
          <a:noFill/>
          <a:ln w="12700">
            <a:solidFill>
              <a:srgbClr val="FFFFFF">
                <a:alpha val="49804"/>
              </a:srgbClr>
            </a:solidFill>
            <a:round/>
            <a:headEnd/>
            <a:tailEnd/>
          </a:ln>
          <a:effectLst/>
          <a:extLst>
            <a:ext uri="{909E8E84-426E-40DD-AFC4-6F175D3DCCD1}"/>
            <a:ext uri="{AF507438-7753-43E0-B8FC-AC1667EBCBE1}"/>
          </a:extLst>
        </p:spPr>
        <p:txBody>
          <a:bodyPr/>
          <a:lstStyle/>
          <a:p>
            <a:pPr algn="l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 b="0" i="0">
              <a:solidFill>
                <a:srgbClr val="1F497D"/>
              </a:solidFill>
              <a:latin typeface="Calibri"/>
              <a:cs typeface="Arial" pitchFamily="34" charset="0"/>
            </a:endParaRPr>
          </a:p>
        </p:txBody>
      </p:sp>
      <p:sp>
        <p:nvSpPr>
          <p:cNvPr id="28" name="Freeform 5"/>
          <p:cNvSpPr>
            <a:spLocks/>
          </p:cNvSpPr>
          <p:nvPr userDrawn="1"/>
        </p:nvSpPr>
        <p:spPr bwMode="auto">
          <a:xfrm>
            <a:off x="584200" y="5846763"/>
            <a:ext cx="917575" cy="746125"/>
          </a:xfrm>
          <a:custGeom>
            <a:avLst/>
            <a:gdLst>
              <a:gd name="T0" fmla="*/ 0 w 578"/>
              <a:gd name="T1" fmla="*/ 470 h 470"/>
              <a:gd name="T2" fmla="*/ 286 w 578"/>
              <a:gd name="T3" fmla="*/ 270 h 470"/>
              <a:gd name="T4" fmla="*/ 578 w 578"/>
              <a:gd name="T5" fmla="*/ 0 h 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578" h="470">
                <a:moveTo>
                  <a:pt x="0" y="470"/>
                </a:moveTo>
                <a:cubicBezTo>
                  <a:pt x="95" y="409"/>
                  <a:pt x="190" y="348"/>
                  <a:pt x="286" y="270"/>
                </a:cubicBezTo>
                <a:cubicBezTo>
                  <a:pt x="382" y="192"/>
                  <a:pt x="529" y="45"/>
                  <a:pt x="578" y="0"/>
                </a:cubicBezTo>
              </a:path>
            </a:pathLst>
          </a:custGeom>
          <a:noFill/>
          <a:ln w="12700" cmpd="sng">
            <a:solidFill>
              <a:srgbClr val="FFFFFF">
                <a:alpha val="49804"/>
              </a:srgbClr>
            </a:solidFill>
            <a:round/>
            <a:headEnd/>
            <a:tailEnd/>
          </a:ln>
          <a:effectLst/>
          <a:extLst>
            <a:ext uri="{909E8E84-426E-40DD-AFC4-6F175D3DCCD1}"/>
            <a:ext uri="{AF507438-7753-43E0-B8FC-AC1667EBCBE1}"/>
          </a:extLst>
        </p:spPr>
        <p:txBody>
          <a:bodyPr/>
          <a:lstStyle/>
          <a:p>
            <a:pPr algn="l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 b="0" i="0">
              <a:solidFill>
                <a:srgbClr val="1F497D"/>
              </a:solidFill>
              <a:latin typeface="Calibri"/>
              <a:cs typeface="Arial" pitchFamily="34" charset="0"/>
            </a:endParaRPr>
          </a:p>
        </p:txBody>
      </p:sp>
      <p:sp>
        <p:nvSpPr>
          <p:cNvPr id="29" name="Freeform 6"/>
          <p:cNvSpPr>
            <a:spLocks/>
          </p:cNvSpPr>
          <p:nvPr userDrawn="1"/>
        </p:nvSpPr>
        <p:spPr bwMode="auto">
          <a:xfrm>
            <a:off x="-3175" y="6272213"/>
            <a:ext cx="641350" cy="592137"/>
          </a:xfrm>
          <a:custGeom>
            <a:avLst/>
            <a:gdLst>
              <a:gd name="T0" fmla="*/ 189 w 191"/>
              <a:gd name="T1" fmla="*/ 183 h 183"/>
              <a:gd name="T2" fmla="*/ 191 w 191"/>
              <a:gd name="T3" fmla="*/ 160 h 183"/>
              <a:gd name="T4" fmla="*/ 31 w 191"/>
              <a:gd name="T5" fmla="*/ 0 h 183"/>
              <a:gd name="T6" fmla="*/ 0 w 191"/>
              <a:gd name="T7" fmla="*/ 3 h 183"/>
              <a:gd name="T8" fmla="*/ 0 w 191"/>
              <a:gd name="T9" fmla="*/ 183 h 183"/>
              <a:gd name="T10" fmla="*/ 189 w 191"/>
              <a:gd name="T11" fmla="*/ 183 h 1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91" h="183">
                <a:moveTo>
                  <a:pt x="189" y="183"/>
                </a:moveTo>
                <a:cubicBezTo>
                  <a:pt x="190" y="175"/>
                  <a:pt x="191" y="168"/>
                  <a:pt x="191" y="160"/>
                </a:cubicBezTo>
                <a:cubicBezTo>
                  <a:pt x="191" y="72"/>
                  <a:pt x="119" y="0"/>
                  <a:pt x="31" y="0"/>
                </a:cubicBezTo>
                <a:cubicBezTo>
                  <a:pt x="21" y="0"/>
                  <a:pt x="10" y="1"/>
                  <a:pt x="0" y="3"/>
                </a:cubicBezTo>
                <a:cubicBezTo>
                  <a:pt x="0" y="183"/>
                  <a:pt x="0" y="183"/>
                  <a:pt x="0" y="183"/>
                </a:cubicBezTo>
                <a:lnTo>
                  <a:pt x="189" y="18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/>
          </a:extLst>
        </p:spPr>
        <p:txBody>
          <a:bodyPr/>
          <a:lstStyle/>
          <a:p>
            <a:pPr algn="l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 b="0" i="0">
              <a:solidFill>
                <a:srgbClr val="1F497D"/>
              </a:solidFill>
              <a:latin typeface="Calibri"/>
              <a:cs typeface="Arial" pitchFamily="34" charset="0"/>
            </a:endParaRPr>
          </a:p>
        </p:txBody>
      </p:sp>
      <p:grpSp>
        <p:nvGrpSpPr>
          <p:cNvPr id="30" name="Group 18"/>
          <p:cNvGrpSpPr>
            <a:grpSpLocks noChangeAspect="1"/>
          </p:cNvGrpSpPr>
          <p:nvPr userDrawn="1"/>
        </p:nvGrpSpPr>
        <p:grpSpPr bwMode="auto">
          <a:xfrm>
            <a:off x="150813" y="150813"/>
            <a:ext cx="522287" cy="468312"/>
            <a:chOff x="1352" y="681"/>
            <a:chExt cx="3519" cy="3153"/>
          </a:xfrm>
        </p:grpSpPr>
        <p:sp>
          <p:nvSpPr>
            <p:cNvPr id="31" name="Freeform 19"/>
            <p:cNvSpPr>
              <a:spLocks noChangeAspect="1"/>
            </p:cNvSpPr>
            <p:nvPr/>
          </p:nvSpPr>
          <p:spPr bwMode="auto">
            <a:xfrm>
              <a:off x="1352" y="681"/>
              <a:ext cx="3519" cy="3153"/>
            </a:xfrm>
            <a:custGeom>
              <a:avLst/>
              <a:gdLst>
                <a:gd name="T0" fmla="*/ 0 w 3862"/>
                <a:gd name="T1" fmla="*/ 3449 h 3449"/>
                <a:gd name="T2" fmla="*/ 0 w 3862"/>
                <a:gd name="T3" fmla="*/ 3449 h 3449"/>
                <a:gd name="T4" fmla="*/ 0 w 3862"/>
                <a:gd name="T5" fmla="*/ 0 h 3449"/>
                <a:gd name="T6" fmla="*/ 3696 w 3862"/>
                <a:gd name="T7" fmla="*/ 0 h 3449"/>
                <a:gd name="T8" fmla="*/ 3327 w 3862"/>
                <a:gd name="T9" fmla="*/ 3449 h 3449"/>
                <a:gd name="T10" fmla="*/ 0 w 3862"/>
                <a:gd name="T11" fmla="*/ 3449 h 3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62" h="3449">
                  <a:moveTo>
                    <a:pt x="0" y="3449"/>
                  </a:moveTo>
                  <a:lnTo>
                    <a:pt x="0" y="3449"/>
                  </a:lnTo>
                  <a:lnTo>
                    <a:pt x="0" y="0"/>
                  </a:lnTo>
                  <a:lnTo>
                    <a:pt x="3696" y="0"/>
                  </a:lnTo>
                  <a:cubicBezTo>
                    <a:pt x="3862" y="1150"/>
                    <a:pt x="3797" y="2241"/>
                    <a:pt x="3327" y="3449"/>
                  </a:cubicBezTo>
                  <a:lnTo>
                    <a:pt x="0" y="3449"/>
                  </a:lnTo>
                  <a:close/>
                </a:path>
              </a:pathLst>
            </a:custGeom>
            <a:solidFill>
              <a:srgbClr val="009D9C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algn="l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i="0">
                <a:solidFill>
                  <a:srgbClr val="1F497D"/>
                </a:solidFill>
                <a:latin typeface="Calibri"/>
                <a:cs typeface="Arial" pitchFamily="34" charset="0"/>
              </a:endParaRPr>
            </a:p>
          </p:txBody>
        </p:sp>
        <p:sp>
          <p:nvSpPr>
            <p:cNvPr id="32" name="Freeform 20"/>
            <p:cNvSpPr>
              <a:spLocks noChangeAspect="1"/>
            </p:cNvSpPr>
            <p:nvPr/>
          </p:nvSpPr>
          <p:spPr bwMode="auto">
            <a:xfrm>
              <a:off x="2710" y="1846"/>
              <a:ext cx="75" cy="53"/>
            </a:xfrm>
            <a:custGeom>
              <a:avLst/>
              <a:gdLst>
                <a:gd name="T0" fmla="*/ 16 w 81"/>
                <a:gd name="T1" fmla="*/ 40 h 66"/>
                <a:gd name="T2" fmla="*/ 16 w 81"/>
                <a:gd name="T3" fmla="*/ 40 h 66"/>
                <a:gd name="T4" fmla="*/ 0 w 81"/>
                <a:gd name="T5" fmla="*/ 54 h 66"/>
                <a:gd name="T6" fmla="*/ 79 w 81"/>
                <a:gd name="T7" fmla="*/ 22 h 66"/>
                <a:gd name="T8" fmla="*/ 81 w 81"/>
                <a:gd name="T9" fmla="*/ 0 h 66"/>
                <a:gd name="T10" fmla="*/ 16 w 81"/>
                <a:gd name="T11" fmla="*/ 4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1" h="66">
                  <a:moveTo>
                    <a:pt x="16" y="40"/>
                  </a:moveTo>
                  <a:lnTo>
                    <a:pt x="16" y="40"/>
                  </a:lnTo>
                  <a:lnTo>
                    <a:pt x="0" y="54"/>
                  </a:lnTo>
                  <a:cubicBezTo>
                    <a:pt x="35" y="66"/>
                    <a:pt x="72" y="42"/>
                    <a:pt x="79" y="22"/>
                  </a:cubicBezTo>
                  <a:lnTo>
                    <a:pt x="81" y="0"/>
                  </a:lnTo>
                  <a:cubicBezTo>
                    <a:pt x="54" y="6"/>
                    <a:pt x="27" y="19"/>
                    <a:pt x="16" y="40"/>
                  </a:cubicBez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algn="l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i="0">
                <a:solidFill>
                  <a:srgbClr val="1F497D"/>
                </a:solidFill>
                <a:latin typeface="Calibri"/>
                <a:cs typeface="Arial" pitchFamily="34" charset="0"/>
              </a:endParaRPr>
            </a:p>
          </p:txBody>
        </p:sp>
        <p:sp>
          <p:nvSpPr>
            <p:cNvPr id="33" name="Freeform 21"/>
            <p:cNvSpPr>
              <a:spLocks noChangeAspect="1"/>
            </p:cNvSpPr>
            <p:nvPr/>
          </p:nvSpPr>
          <p:spPr bwMode="auto">
            <a:xfrm>
              <a:off x="2871" y="1974"/>
              <a:ext cx="64" cy="53"/>
            </a:xfrm>
            <a:custGeom>
              <a:avLst/>
              <a:gdLst>
                <a:gd name="T0" fmla="*/ 27 w 81"/>
                <a:gd name="T1" fmla="*/ 1 h 63"/>
                <a:gd name="T2" fmla="*/ 27 w 81"/>
                <a:gd name="T3" fmla="*/ 1 h 63"/>
                <a:gd name="T4" fmla="*/ 0 w 81"/>
                <a:gd name="T5" fmla="*/ 0 h 63"/>
                <a:gd name="T6" fmla="*/ 33 w 81"/>
                <a:gd name="T7" fmla="*/ 58 h 63"/>
                <a:gd name="T8" fmla="*/ 53 w 81"/>
                <a:gd name="T9" fmla="*/ 63 h 63"/>
                <a:gd name="T10" fmla="*/ 27 w 81"/>
                <a:gd name="T11" fmla="*/ 1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1" h="63">
                  <a:moveTo>
                    <a:pt x="27" y="1"/>
                  </a:moveTo>
                  <a:lnTo>
                    <a:pt x="27" y="1"/>
                  </a:lnTo>
                  <a:lnTo>
                    <a:pt x="0" y="0"/>
                  </a:lnTo>
                  <a:cubicBezTo>
                    <a:pt x="0" y="24"/>
                    <a:pt x="8" y="43"/>
                    <a:pt x="33" y="58"/>
                  </a:cubicBezTo>
                  <a:lnTo>
                    <a:pt x="53" y="63"/>
                  </a:lnTo>
                  <a:cubicBezTo>
                    <a:pt x="81" y="39"/>
                    <a:pt x="44" y="15"/>
                    <a:pt x="27" y="1"/>
                  </a:cubicBez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algn="l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i="0">
                <a:solidFill>
                  <a:srgbClr val="1F497D"/>
                </a:solidFill>
                <a:latin typeface="Calibri"/>
                <a:cs typeface="Arial" pitchFamily="34" charset="0"/>
              </a:endParaRPr>
            </a:p>
          </p:txBody>
        </p:sp>
        <p:sp>
          <p:nvSpPr>
            <p:cNvPr id="34" name="Freeform 22"/>
            <p:cNvSpPr>
              <a:spLocks noChangeAspect="1"/>
            </p:cNvSpPr>
            <p:nvPr/>
          </p:nvSpPr>
          <p:spPr bwMode="auto">
            <a:xfrm>
              <a:off x="2625" y="1408"/>
              <a:ext cx="86" cy="86"/>
            </a:xfrm>
            <a:custGeom>
              <a:avLst/>
              <a:gdLst>
                <a:gd name="T0" fmla="*/ 20 w 96"/>
                <a:gd name="T1" fmla="*/ 50 h 79"/>
                <a:gd name="T2" fmla="*/ 20 w 96"/>
                <a:gd name="T3" fmla="*/ 50 h 79"/>
                <a:gd name="T4" fmla="*/ 0 w 96"/>
                <a:gd name="T5" fmla="*/ 64 h 79"/>
                <a:gd name="T6" fmla="*/ 89 w 96"/>
                <a:gd name="T7" fmla="*/ 27 h 79"/>
                <a:gd name="T8" fmla="*/ 96 w 96"/>
                <a:gd name="T9" fmla="*/ 0 h 79"/>
                <a:gd name="T10" fmla="*/ 20 w 96"/>
                <a:gd name="T11" fmla="*/ 5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6" h="79">
                  <a:moveTo>
                    <a:pt x="20" y="50"/>
                  </a:moveTo>
                  <a:lnTo>
                    <a:pt x="20" y="50"/>
                  </a:lnTo>
                  <a:lnTo>
                    <a:pt x="0" y="64"/>
                  </a:lnTo>
                  <a:cubicBezTo>
                    <a:pt x="41" y="79"/>
                    <a:pt x="75" y="57"/>
                    <a:pt x="89" y="27"/>
                  </a:cubicBezTo>
                  <a:lnTo>
                    <a:pt x="96" y="0"/>
                  </a:lnTo>
                  <a:cubicBezTo>
                    <a:pt x="63" y="8"/>
                    <a:pt x="38" y="8"/>
                    <a:pt x="20" y="50"/>
                  </a:cubicBez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algn="l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i="0">
                <a:solidFill>
                  <a:srgbClr val="1F497D"/>
                </a:solidFill>
                <a:latin typeface="Calibri"/>
                <a:cs typeface="Arial" pitchFamily="34" charset="0"/>
              </a:endParaRPr>
            </a:p>
          </p:txBody>
        </p:sp>
        <p:sp>
          <p:nvSpPr>
            <p:cNvPr id="35" name="Freeform 23"/>
            <p:cNvSpPr>
              <a:spLocks noChangeAspect="1"/>
            </p:cNvSpPr>
            <p:nvPr/>
          </p:nvSpPr>
          <p:spPr bwMode="auto">
            <a:xfrm>
              <a:off x="2571" y="1568"/>
              <a:ext cx="75" cy="75"/>
            </a:xfrm>
            <a:custGeom>
              <a:avLst/>
              <a:gdLst>
                <a:gd name="T0" fmla="*/ 77 w 77"/>
                <a:gd name="T1" fmla="*/ 22 h 77"/>
                <a:gd name="T2" fmla="*/ 77 w 77"/>
                <a:gd name="T3" fmla="*/ 22 h 77"/>
                <a:gd name="T4" fmla="*/ 71 w 77"/>
                <a:gd name="T5" fmla="*/ 0 h 77"/>
                <a:gd name="T6" fmla="*/ 0 w 77"/>
                <a:gd name="T7" fmla="*/ 44 h 77"/>
                <a:gd name="T8" fmla="*/ 0 w 77"/>
                <a:gd name="T9" fmla="*/ 62 h 77"/>
                <a:gd name="T10" fmla="*/ 77 w 77"/>
                <a:gd name="T11" fmla="*/ 22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7" h="77">
                  <a:moveTo>
                    <a:pt x="77" y="22"/>
                  </a:moveTo>
                  <a:lnTo>
                    <a:pt x="77" y="22"/>
                  </a:lnTo>
                  <a:lnTo>
                    <a:pt x="71" y="0"/>
                  </a:lnTo>
                  <a:cubicBezTo>
                    <a:pt x="38" y="7"/>
                    <a:pt x="14" y="19"/>
                    <a:pt x="0" y="44"/>
                  </a:cubicBezTo>
                  <a:lnTo>
                    <a:pt x="0" y="62"/>
                  </a:lnTo>
                  <a:cubicBezTo>
                    <a:pt x="42" y="77"/>
                    <a:pt x="64" y="40"/>
                    <a:pt x="77" y="22"/>
                  </a:cubicBez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algn="l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i="0">
                <a:solidFill>
                  <a:srgbClr val="1F497D"/>
                </a:solidFill>
                <a:latin typeface="Calibri"/>
                <a:cs typeface="Arial" pitchFamily="34" charset="0"/>
              </a:endParaRPr>
            </a:p>
          </p:txBody>
        </p:sp>
        <p:sp>
          <p:nvSpPr>
            <p:cNvPr id="36" name="Freeform 24"/>
            <p:cNvSpPr>
              <a:spLocks noChangeAspect="1"/>
            </p:cNvSpPr>
            <p:nvPr/>
          </p:nvSpPr>
          <p:spPr bwMode="auto">
            <a:xfrm>
              <a:off x="2550" y="1728"/>
              <a:ext cx="86" cy="64"/>
            </a:xfrm>
            <a:custGeom>
              <a:avLst/>
              <a:gdLst>
                <a:gd name="T0" fmla="*/ 0 w 90"/>
                <a:gd name="T1" fmla="*/ 52 h 74"/>
                <a:gd name="T2" fmla="*/ 0 w 90"/>
                <a:gd name="T3" fmla="*/ 52 h 74"/>
                <a:gd name="T4" fmla="*/ 14 w 90"/>
                <a:gd name="T5" fmla="*/ 60 h 74"/>
                <a:gd name="T6" fmla="*/ 73 w 90"/>
                <a:gd name="T7" fmla="*/ 23 h 74"/>
                <a:gd name="T8" fmla="*/ 90 w 90"/>
                <a:gd name="T9" fmla="*/ 8 h 74"/>
                <a:gd name="T10" fmla="*/ 0 w 90"/>
                <a:gd name="T11" fmla="*/ 52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0" h="74">
                  <a:moveTo>
                    <a:pt x="0" y="52"/>
                  </a:moveTo>
                  <a:lnTo>
                    <a:pt x="0" y="52"/>
                  </a:lnTo>
                  <a:lnTo>
                    <a:pt x="14" y="60"/>
                  </a:lnTo>
                  <a:cubicBezTo>
                    <a:pt x="59" y="74"/>
                    <a:pt x="62" y="38"/>
                    <a:pt x="73" y="23"/>
                  </a:cubicBezTo>
                  <a:lnTo>
                    <a:pt x="90" y="8"/>
                  </a:lnTo>
                  <a:cubicBezTo>
                    <a:pt x="48" y="0"/>
                    <a:pt x="11" y="31"/>
                    <a:pt x="0" y="52"/>
                  </a:cubicBez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algn="l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i="0">
                <a:solidFill>
                  <a:srgbClr val="1F497D"/>
                </a:solidFill>
                <a:latin typeface="Calibri"/>
                <a:cs typeface="Arial" pitchFamily="34" charset="0"/>
              </a:endParaRPr>
            </a:p>
          </p:txBody>
        </p:sp>
        <p:sp>
          <p:nvSpPr>
            <p:cNvPr id="37" name="Freeform 25"/>
            <p:cNvSpPr>
              <a:spLocks noChangeAspect="1"/>
            </p:cNvSpPr>
            <p:nvPr/>
          </p:nvSpPr>
          <p:spPr bwMode="auto">
            <a:xfrm>
              <a:off x="2775" y="1173"/>
              <a:ext cx="86" cy="75"/>
            </a:xfrm>
            <a:custGeom>
              <a:avLst/>
              <a:gdLst>
                <a:gd name="T0" fmla="*/ 16 w 88"/>
                <a:gd name="T1" fmla="*/ 4 h 72"/>
                <a:gd name="T2" fmla="*/ 16 w 88"/>
                <a:gd name="T3" fmla="*/ 4 h 72"/>
                <a:gd name="T4" fmla="*/ 0 w 88"/>
                <a:gd name="T5" fmla="*/ 12 h 72"/>
                <a:gd name="T6" fmla="*/ 86 w 88"/>
                <a:gd name="T7" fmla="*/ 49 h 72"/>
                <a:gd name="T8" fmla="*/ 88 w 88"/>
                <a:gd name="T9" fmla="*/ 22 h 72"/>
                <a:gd name="T10" fmla="*/ 16 w 88"/>
                <a:gd name="T11" fmla="*/ 4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8" h="72">
                  <a:moveTo>
                    <a:pt x="16" y="4"/>
                  </a:moveTo>
                  <a:lnTo>
                    <a:pt x="16" y="4"/>
                  </a:lnTo>
                  <a:lnTo>
                    <a:pt x="0" y="12"/>
                  </a:lnTo>
                  <a:cubicBezTo>
                    <a:pt x="4" y="40"/>
                    <a:pt x="70" y="72"/>
                    <a:pt x="86" y="49"/>
                  </a:cubicBezTo>
                  <a:lnTo>
                    <a:pt x="88" y="22"/>
                  </a:lnTo>
                  <a:cubicBezTo>
                    <a:pt x="67" y="8"/>
                    <a:pt x="45" y="0"/>
                    <a:pt x="16" y="4"/>
                  </a:cubicBez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algn="l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i="0">
                <a:solidFill>
                  <a:srgbClr val="1F497D"/>
                </a:solidFill>
                <a:latin typeface="Calibri"/>
                <a:cs typeface="Arial" pitchFamily="34" charset="0"/>
              </a:endParaRPr>
            </a:p>
          </p:txBody>
        </p:sp>
        <p:sp>
          <p:nvSpPr>
            <p:cNvPr id="38" name="Freeform 26"/>
            <p:cNvSpPr>
              <a:spLocks noChangeAspect="1"/>
            </p:cNvSpPr>
            <p:nvPr/>
          </p:nvSpPr>
          <p:spPr bwMode="auto">
            <a:xfrm>
              <a:off x="2956" y="1109"/>
              <a:ext cx="75" cy="86"/>
            </a:xfrm>
            <a:custGeom>
              <a:avLst/>
              <a:gdLst>
                <a:gd name="T0" fmla="*/ 46 w 86"/>
                <a:gd name="T1" fmla="*/ 7 h 92"/>
                <a:gd name="T2" fmla="*/ 46 w 86"/>
                <a:gd name="T3" fmla="*/ 7 h 92"/>
                <a:gd name="T4" fmla="*/ 21 w 86"/>
                <a:gd name="T5" fmla="*/ 0 h 92"/>
                <a:gd name="T6" fmla="*/ 14 w 86"/>
                <a:gd name="T7" fmla="*/ 66 h 92"/>
                <a:gd name="T8" fmla="*/ 27 w 86"/>
                <a:gd name="T9" fmla="*/ 92 h 92"/>
                <a:gd name="T10" fmla="*/ 46 w 86"/>
                <a:gd name="T11" fmla="*/ 7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6" h="92">
                  <a:moveTo>
                    <a:pt x="46" y="7"/>
                  </a:moveTo>
                  <a:lnTo>
                    <a:pt x="46" y="7"/>
                  </a:lnTo>
                  <a:lnTo>
                    <a:pt x="21" y="0"/>
                  </a:lnTo>
                  <a:cubicBezTo>
                    <a:pt x="7" y="19"/>
                    <a:pt x="0" y="33"/>
                    <a:pt x="14" y="66"/>
                  </a:cubicBezTo>
                  <a:lnTo>
                    <a:pt x="27" y="92"/>
                  </a:lnTo>
                  <a:cubicBezTo>
                    <a:pt x="57" y="63"/>
                    <a:pt x="86" y="36"/>
                    <a:pt x="46" y="7"/>
                  </a:cubicBez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algn="l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i="0">
                <a:solidFill>
                  <a:srgbClr val="1F497D"/>
                </a:solidFill>
                <a:latin typeface="Calibri"/>
                <a:cs typeface="Arial" pitchFamily="34" charset="0"/>
              </a:endParaRPr>
            </a:p>
          </p:txBody>
        </p:sp>
        <p:sp>
          <p:nvSpPr>
            <p:cNvPr id="39" name="Freeform 27"/>
            <p:cNvSpPr>
              <a:spLocks noChangeAspect="1" noEditPoints="1"/>
            </p:cNvSpPr>
            <p:nvPr/>
          </p:nvSpPr>
          <p:spPr bwMode="auto">
            <a:xfrm>
              <a:off x="3149" y="927"/>
              <a:ext cx="663" cy="1678"/>
            </a:xfrm>
            <a:custGeom>
              <a:avLst/>
              <a:gdLst>
                <a:gd name="T0" fmla="*/ 451 w 724"/>
                <a:gd name="T1" fmla="*/ 808 h 1845"/>
                <a:gd name="T2" fmla="*/ 451 w 724"/>
                <a:gd name="T3" fmla="*/ 808 h 1845"/>
                <a:gd name="T4" fmla="*/ 326 w 724"/>
                <a:gd name="T5" fmla="*/ 776 h 1845"/>
                <a:gd name="T6" fmla="*/ 477 w 724"/>
                <a:gd name="T7" fmla="*/ 746 h 1845"/>
                <a:gd name="T8" fmla="*/ 493 w 724"/>
                <a:gd name="T9" fmla="*/ 773 h 1845"/>
                <a:gd name="T10" fmla="*/ 451 w 724"/>
                <a:gd name="T11" fmla="*/ 808 h 1845"/>
                <a:gd name="T12" fmla="*/ 451 w 724"/>
                <a:gd name="T13" fmla="*/ 808 h 1845"/>
                <a:gd name="T14" fmla="*/ 639 w 724"/>
                <a:gd name="T15" fmla="*/ 841 h 1845"/>
                <a:gd name="T16" fmla="*/ 639 w 724"/>
                <a:gd name="T17" fmla="*/ 841 h 1845"/>
                <a:gd name="T18" fmla="*/ 601 w 724"/>
                <a:gd name="T19" fmla="*/ 701 h 1845"/>
                <a:gd name="T20" fmla="*/ 634 w 724"/>
                <a:gd name="T21" fmla="*/ 646 h 1845"/>
                <a:gd name="T22" fmla="*/ 627 w 724"/>
                <a:gd name="T23" fmla="*/ 477 h 1845"/>
                <a:gd name="T24" fmla="*/ 641 w 724"/>
                <a:gd name="T25" fmla="*/ 463 h 1845"/>
                <a:gd name="T26" fmla="*/ 627 w 724"/>
                <a:gd name="T27" fmla="*/ 414 h 1845"/>
                <a:gd name="T28" fmla="*/ 615 w 724"/>
                <a:gd name="T29" fmla="*/ 342 h 1845"/>
                <a:gd name="T30" fmla="*/ 590 w 724"/>
                <a:gd name="T31" fmla="*/ 286 h 1845"/>
                <a:gd name="T32" fmla="*/ 602 w 724"/>
                <a:gd name="T33" fmla="*/ 260 h 1845"/>
                <a:gd name="T34" fmla="*/ 560 w 724"/>
                <a:gd name="T35" fmla="*/ 236 h 1845"/>
                <a:gd name="T36" fmla="*/ 523 w 724"/>
                <a:gd name="T37" fmla="*/ 213 h 1845"/>
                <a:gd name="T38" fmla="*/ 514 w 724"/>
                <a:gd name="T39" fmla="*/ 180 h 1845"/>
                <a:gd name="T40" fmla="*/ 483 w 724"/>
                <a:gd name="T41" fmla="*/ 195 h 1845"/>
                <a:gd name="T42" fmla="*/ 476 w 724"/>
                <a:gd name="T43" fmla="*/ 154 h 1845"/>
                <a:gd name="T44" fmla="*/ 434 w 724"/>
                <a:gd name="T45" fmla="*/ 171 h 1845"/>
                <a:gd name="T46" fmla="*/ 411 w 724"/>
                <a:gd name="T47" fmla="*/ 119 h 1845"/>
                <a:gd name="T48" fmla="*/ 389 w 724"/>
                <a:gd name="T49" fmla="*/ 124 h 1845"/>
                <a:gd name="T50" fmla="*/ 356 w 724"/>
                <a:gd name="T51" fmla="*/ 150 h 1845"/>
                <a:gd name="T52" fmla="*/ 356 w 724"/>
                <a:gd name="T53" fmla="*/ 101 h 1845"/>
                <a:gd name="T54" fmla="*/ 341 w 724"/>
                <a:gd name="T55" fmla="*/ 93 h 1845"/>
                <a:gd name="T56" fmla="*/ 314 w 724"/>
                <a:gd name="T57" fmla="*/ 81 h 1845"/>
                <a:gd name="T58" fmla="*/ 276 w 724"/>
                <a:gd name="T59" fmla="*/ 97 h 1845"/>
                <a:gd name="T60" fmla="*/ 292 w 724"/>
                <a:gd name="T61" fmla="*/ 51 h 1845"/>
                <a:gd name="T62" fmla="*/ 244 w 724"/>
                <a:gd name="T63" fmla="*/ 106 h 1845"/>
                <a:gd name="T64" fmla="*/ 216 w 724"/>
                <a:gd name="T65" fmla="*/ 112 h 1845"/>
                <a:gd name="T66" fmla="*/ 266 w 724"/>
                <a:gd name="T67" fmla="*/ 43 h 1845"/>
                <a:gd name="T68" fmla="*/ 214 w 724"/>
                <a:gd name="T69" fmla="*/ 91 h 1845"/>
                <a:gd name="T70" fmla="*/ 173 w 724"/>
                <a:gd name="T71" fmla="*/ 98 h 1845"/>
                <a:gd name="T72" fmla="*/ 186 w 724"/>
                <a:gd name="T73" fmla="*/ 38 h 1845"/>
                <a:gd name="T74" fmla="*/ 173 w 724"/>
                <a:gd name="T75" fmla="*/ 69 h 1845"/>
                <a:gd name="T76" fmla="*/ 166 w 724"/>
                <a:gd name="T77" fmla="*/ 36 h 1845"/>
                <a:gd name="T78" fmla="*/ 142 w 724"/>
                <a:gd name="T79" fmla="*/ 114 h 1845"/>
                <a:gd name="T80" fmla="*/ 126 w 724"/>
                <a:gd name="T81" fmla="*/ 39 h 1845"/>
                <a:gd name="T82" fmla="*/ 80 w 724"/>
                <a:gd name="T83" fmla="*/ 112 h 1845"/>
                <a:gd name="T84" fmla="*/ 56 w 724"/>
                <a:gd name="T85" fmla="*/ 117 h 1845"/>
                <a:gd name="T86" fmla="*/ 37 w 724"/>
                <a:gd name="T87" fmla="*/ 43 h 1845"/>
                <a:gd name="T88" fmla="*/ 5 w 724"/>
                <a:gd name="T89" fmla="*/ 1808 h 1845"/>
                <a:gd name="T90" fmla="*/ 0 w 724"/>
                <a:gd name="T91" fmla="*/ 1840 h 1845"/>
                <a:gd name="T92" fmla="*/ 162 w 724"/>
                <a:gd name="T93" fmla="*/ 1823 h 1845"/>
                <a:gd name="T94" fmla="*/ 529 w 724"/>
                <a:gd name="T95" fmla="*/ 1842 h 1845"/>
                <a:gd name="T96" fmla="*/ 614 w 724"/>
                <a:gd name="T97" fmla="*/ 1829 h 1845"/>
                <a:gd name="T98" fmla="*/ 421 w 724"/>
                <a:gd name="T99" fmla="*/ 1778 h 1845"/>
                <a:gd name="T100" fmla="*/ 272 w 724"/>
                <a:gd name="T101" fmla="*/ 1664 h 1845"/>
                <a:gd name="T102" fmla="*/ 237 w 724"/>
                <a:gd name="T103" fmla="*/ 1566 h 1845"/>
                <a:gd name="T104" fmla="*/ 239 w 724"/>
                <a:gd name="T105" fmla="*/ 1432 h 1845"/>
                <a:gd name="T106" fmla="*/ 315 w 724"/>
                <a:gd name="T107" fmla="*/ 1404 h 1845"/>
                <a:gd name="T108" fmla="*/ 586 w 724"/>
                <a:gd name="T109" fmla="*/ 1387 h 1845"/>
                <a:gd name="T110" fmla="*/ 605 w 724"/>
                <a:gd name="T111" fmla="*/ 1286 h 1845"/>
                <a:gd name="T112" fmla="*/ 609 w 724"/>
                <a:gd name="T113" fmla="*/ 1223 h 1845"/>
                <a:gd name="T114" fmla="*/ 630 w 724"/>
                <a:gd name="T115" fmla="*/ 1174 h 1845"/>
                <a:gd name="T116" fmla="*/ 590 w 724"/>
                <a:gd name="T117" fmla="*/ 1133 h 1845"/>
                <a:gd name="T118" fmla="*/ 650 w 724"/>
                <a:gd name="T119" fmla="*/ 1082 h 1845"/>
                <a:gd name="T120" fmla="*/ 621 w 724"/>
                <a:gd name="T121" fmla="*/ 1018 h 1845"/>
                <a:gd name="T122" fmla="*/ 704 w 724"/>
                <a:gd name="T123" fmla="*/ 959 h 1845"/>
                <a:gd name="T124" fmla="*/ 639 w 724"/>
                <a:gd name="T125" fmla="*/ 841 h 18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24" h="1845">
                  <a:moveTo>
                    <a:pt x="451" y="808"/>
                  </a:moveTo>
                  <a:lnTo>
                    <a:pt x="451" y="808"/>
                  </a:lnTo>
                  <a:cubicBezTo>
                    <a:pt x="397" y="820"/>
                    <a:pt x="315" y="783"/>
                    <a:pt x="326" y="776"/>
                  </a:cubicBezTo>
                  <a:cubicBezTo>
                    <a:pt x="353" y="757"/>
                    <a:pt x="416" y="725"/>
                    <a:pt x="477" y="746"/>
                  </a:cubicBezTo>
                  <a:cubicBezTo>
                    <a:pt x="488" y="750"/>
                    <a:pt x="492" y="760"/>
                    <a:pt x="493" y="773"/>
                  </a:cubicBezTo>
                  <a:cubicBezTo>
                    <a:pt x="496" y="804"/>
                    <a:pt x="471" y="805"/>
                    <a:pt x="451" y="808"/>
                  </a:cubicBezTo>
                  <a:lnTo>
                    <a:pt x="451" y="808"/>
                  </a:lnTo>
                  <a:close/>
                  <a:moveTo>
                    <a:pt x="639" y="841"/>
                  </a:moveTo>
                  <a:lnTo>
                    <a:pt x="639" y="841"/>
                  </a:lnTo>
                  <a:cubicBezTo>
                    <a:pt x="610" y="803"/>
                    <a:pt x="557" y="751"/>
                    <a:pt x="601" y="701"/>
                  </a:cubicBezTo>
                  <a:cubicBezTo>
                    <a:pt x="624" y="684"/>
                    <a:pt x="631" y="670"/>
                    <a:pt x="634" y="646"/>
                  </a:cubicBezTo>
                  <a:cubicBezTo>
                    <a:pt x="644" y="560"/>
                    <a:pt x="639" y="524"/>
                    <a:pt x="627" y="477"/>
                  </a:cubicBezTo>
                  <a:cubicBezTo>
                    <a:pt x="629" y="473"/>
                    <a:pt x="638" y="478"/>
                    <a:pt x="641" y="463"/>
                  </a:cubicBezTo>
                  <a:cubicBezTo>
                    <a:pt x="650" y="422"/>
                    <a:pt x="627" y="414"/>
                    <a:pt x="627" y="414"/>
                  </a:cubicBezTo>
                  <a:cubicBezTo>
                    <a:pt x="645" y="399"/>
                    <a:pt x="643" y="342"/>
                    <a:pt x="615" y="342"/>
                  </a:cubicBezTo>
                  <a:cubicBezTo>
                    <a:pt x="631" y="317"/>
                    <a:pt x="617" y="277"/>
                    <a:pt x="590" y="286"/>
                  </a:cubicBezTo>
                  <a:cubicBezTo>
                    <a:pt x="590" y="286"/>
                    <a:pt x="604" y="278"/>
                    <a:pt x="602" y="260"/>
                  </a:cubicBezTo>
                  <a:cubicBezTo>
                    <a:pt x="599" y="224"/>
                    <a:pt x="547" y="259"/>
                    <a:pt x="560" y="236"/>
                  </a:cubicBezTo>
                  <a:cubicBezTo>
                    <a:pt x="567" y="223"/>
                    <a:pt x="538" y="180"/>
                    <a:pt x="523" y="213"/>
                  </a:cubicBezTo>
                  <a:cubicBezTo>
                    <a:pt x="515" y="207"/>
                    <a:pt x="529" y="187"/>
                    <a:pt x="514" y="180"/>
                  </a:cubicBezTo>
                  <a:cubicBezTo>
                    <a:pt x="504" y="181"/>
                    <a:pt x="495" y="188"/>
                    <a:pt x="483" y="195"/>
                  </a:cubicBezTo>
                  <a:cubicBezTo>
                    <a:pt x="479" y="181"/>
                    <a:pt x="494" y="174"/>
                    <a:pt x="476" y="154"/>
                  </a:cubicBezTo>
                  <a:cubicBezTo>
                    <a:pt x="452" y="138"/>
                    <a:pt x="451" y="162"/>
                    <a:pt x="434" y="171"/>
                  </a:cubicBezTo>
                  <a:cubicBezTo>
                    <a:pt x="404" y="164"/>
                    <a:pt x="476" y="146"/>
                    <a:pt x="411" y="119"/>
                  </a:cubicBezTo>
                  <a:cubicBezTo>
                    <a:pt x="395" y="159"/>
                    <a:pt x="396" y="130"/>
                    <a:pt x="389" y="124"/>
                  </a:cubicBezTo>
                  <a:cubicBezTo>
                    <a:pt x="384" y="121"/>
                    <a:pt x="375" y="131"/>
                    <a:pt x="356" y="150"/>
                  </a:cubicBezTo>
                  <a:cubicBezTo>
                    <a:pt x="366" y="124"/>
                    <a:pt x="388" y="92"/>
                    <a:pt x="356" y="101"/>
                  </a:cubicBezTo>
                  <a:cubicBezTo>
                    <a:pt x="320" y="117"/>
                    <a:pt x="341" y="96"/>
                    <a:pt x="341" y="93"/>
                  </a:cubicBezTo>
                  <a:cubicBezTo>
                    <a:pt x="372" y="79"/>
                    <a:pt x="312" y="45"/>
                    <a:pt x="314" y="81"/>
                  </a:cubicBezTo>
                  <a:cubicBezTo>
                    <a:pt x="313" y="105"/>
                    <a:pt x="261" y="126"/>
                    <a:pt x="276" y="97"/>
                  </a:cubicBezTo>
                  <a:cubicBezTo>
                    <a:pt x="286" y="60"/>
                    <a:pt x="331" y="116"/>
                    <a:pt x="292" y="51"/>
                  </a:cubicBezTo>
                  <a:cubicBezTo>
                    <a:pt x="268" y="78"/>
                    <a:pt x="248" y="96"/>
                    <a:pt x="244" y="106"/>
                  </a:cubicBezTo>
                  <a:cubicBezTo>
                    <a:pt x="225" y="181"/>
                    <a:pt x="236" y="113"/>
                    <a:pt x="216" y="112"/>
                  </a:cubicBezTo>
                  <a:cubicBezTo>
                    <a:pt x="242" y="94"/>
                    <a:pt x="276" y="63"/>
                    <a:pt x="266" y="43"/>
                  </a:cubicBezTo>
                  <a:cubicBezTo>
                    <a:pt x="237" y="41"/>
                    <a:pt x="172" y="87"/>
                    <a:pt x="214" y="91"/>
                  </a:cubicBezTo>
                  <a:cubicBezTo>
                    <a:pt x="211" y="106"/>
                    <a:pt x="187" y="123"/>
                    <a:pt x="173" y="98"/>
                  </a:cubicBezTo>
                  <a:cubicBezTo>
                    <a:pt x="196" y="92"/>
                    <a:pt x="235" y="15"/>
                    <a:pt x="186" y="38"/>
                  </a:cubicBezTo>
                  <a:cubicBezTo>
                    <a:pt x="181" y="42"/>
                    <a:pt x="181" y="56"/>
                    <a:pt x="173" y="69"/>
                  </a:cubicBezTo>
                  <a:cubicBezTo>
                    <a:pt x="161" y="58"/>
                    <a:pt x="170" y="42"/>
                    <a:pt x="166" y="36"/>
                  </a:cubicBezTo>
                  <a:cubicBezTo>
                    <a:pt x="127" y="0"/>
                    <a:pt x="141" y="93"/>
                    <a:pt x="142" y="114"/>
                  </a:cubicBezTo>
                  <a:cubicBezTo>
                    <a:pt x="92" y="82"/>
                    <a:pt x="139" y="91"/>
                    <a:pt x="126" y="39"/>
                  </a:cubicBezTo>
                  <a:cubicBezTo>
                    <a:pt x="84" y="47"/>
                    <a:pt x="73" y="64"/>
                    <a:pt x="80" y="112"/>
                  </a:cubicBezTo>
                  <a:cubicBezTo>
                    <a:pt x="74" y="123"/>
                    <a:pt x="63" y="149"/>
                    <a:pt x="56" y="117"/>
                  </a:cubicBezTo>
                  <a:cubicBezTo>
                    <a:pt x="79" y="87"/>
                    <a:pt x="77" y="44"/>
                    <a:pt x="37" y="43"/>
                  </a:cubicBezTo>
                  <a:cubicBezTo>
                    <a:pt x="101" y="631"/>
                    <a:pt x="97" y="1225"/>
                    <a:pt x="5" y="1808"/>
                  </a:cubicBezTo>
                  <a:lnTo>
                    <a:pt x="0" y="1840"/>
                  </a:lnTo>
                  <a:cubicBezTo>
                    <a:pt x="46" y="1839"/>
                    <a:pt x="113" y="1825"/>
                    <a:pt x="162" y="1823"/>
                  </a:cubicBezTo>
                  <a:cubicBezTo>
                    <a:pt x="301" y="1827"/>
                    <a:pt x="298" y="1845"/>
                    <a:pt x="529" y="1842"/>
                  </a:cubicBezTo>
                  <a:cubicBezTo>
                    <a:pt x="582" y="1837"/>
                    <a:pt x="597" y="1829"/>
                    <a:pt x="614" y="1829"/>
                  </a:cubicBezTo>
                  <a:cubicBezTo>
                    <a:pt x="597" y="1758"/>
                    <a:pt x="481" y="1798"/>
                    <a:pt x="421" y="1778"/>
                  </a:cubicBezTo>
                  <a:cubicBezTo>
                    <a:pt x="321" y="1768"/>
                    <a:pt x="304" y="1708"/>
                    <a:pt x="272" y="1664"/>
                  </a:cubicBezTo>
                  <a:cubicBezTo>
                    <a:pt x="258" y="1639"/>
                    <a:pt x="237" y="1608"/>
                    <a:pt x="237" y="1566"/>
                  </a:cubicBezTo>
                  <a:cubicBezTo>
                    <a:pt x="230" y="1513"/>
                    <a:pt x="240" y="1484"/>
                    <a:pt x="239" y="1432"/>
                  </a:cubicBezTo>
                  <a:cubicBezTo>
                    <a:pt x="243" y="1393"/>
                    <a:pt x="287" y="1401"/>
                    <a:pt x="315" y="1404"/>
                  </a:cubicBezTo>
                  <a:cubicBezTo>
                    <a:pt x="402" y="1413"/>
                    <a:pt x="547" y="1399"/>
                    <a:pt x="586" y="1387"/>
                  </a:cubicBezTo>
                  <a:cubicBezTo>
                    <a:pt x="641" y="1371"/>
                    <a:pt x="642" y="1337"/>
                    <a:pt x="605" y="1286"/>
                  </a:cubicBezTo>
                  <a:cubicBezTo>
                    <a:pt x="597" y="1261"/>
                    <a:pt x="598" y="1245"/>
                    <a:pt x="609" y="1223"/>
                  </a:cubicBezTo>
                  <a:cubicBezTo>
                    <a:pt x="625" y="1206"/>
                    <a:pt x="644" y="1195"/>
                    <a:pt x="630" y="1174"/>
                  </a:cubicBezTo>
                  <a:cubicBezTo>
                    <a:pt x="630" y="1174"/>
                    <a:pt x="504" y="1147"/>
                    <a:pt x="590" y="1133"/>
                  </a:cubicBezTo>
                  <a:cubicBezTo>
                    <a:pt x="679" y="1118"/>
                    <a:pt x="650" y="1082"/>
                    <a:pt x="650" y="1082"/>
                  </a:cubicBezTo>
                  <a:cubicBezTo>
                    <a:pt x="650" y="1082"/>
                    <a:pt x="635" y="1045"/>
                    <a:pt x="621" y="1018"/>
                  </a:cubicBezTo>
                  <a:cubicBezTo>
                    <a:pt x="611" y="998"/>
                    <a:pt x="695" y="991"/>
                    <a:pt x="704" y="959"/>
                  </a:cubicBezTo>
                  <a:cubicBezTo>
                    <a:pt x="724" y="932"/>
                    <a:pt x="661" y="871"/>
                    <a:pt x="639" y="841"/>
                  </a:cubicBez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algn="l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i="0">
                <a:solidFill>
                  <a:srgbClr val="1F497D"/>
                </a:solidFill>
                <a:latin typeface="Calibri"/>
                <a:cs typeface="Arial" pitchFamily="34" charset="0"/>
              </a:endParaRPr>
            </a:p>
          </p:txBody>
        </p:sp>
        <p:sp>
          <p:nvSpPr>
            <p:cNvPr id="40" name="Freeform 28"/>
            <p:cNvSpPr>
              <a:spLocks noChangeAspect="1"/>
            </p:cNvSpPr>
            <p:nvPr/>
          </p:nvSpPr>
          <p:spPr bwMode="auto">
            <a:xfrm>
              <a:off x="1352" y="681"/>
              <a:ext cx="1829" cy="3153"/>
            </a:xfrm>
            <a:custGeom>
              <a:avLst/>
              <a:gdLst>
                <a:gd name="T0" fmla="*/ 1974 w 2011"/>
                <a:gd name="T1" fmla="*/ 2106 h 3449"/>
                <a:gd name="T2" fmla="*/ 0 w 2011"/>
                <a:gd name="T3" fmla="*/ 3449 h 3449"/>
                <a:gd name="T4" fmla="*/ 1972 w 2011"/>
                <a:gd name="T5" fmla="*/ 0 h 3449"/>
                <a:gd name="T6" fmla="*/ 1980 w 2011"/>
                <a:gd name="T7" fmla="*/ 347 h 3449"/>
                <a:gd name="T8" fmla="*/ 1982 w 2011"/>
                <a:gd name="T9" fmla="*/ 392 h 3449"/>
                <a:gd name="T10" fmla="*/ 1923 w 2011"/>
                <a:gd name="T11" fmla="*/ 324 h 3449"/>
                <a:gd name="T12" fmla="*/ 1878 w 2011"/>
                <a:gd name="T13" fmla="*/ 384 h 3449"/>
                <a:gd name="T14" fmla="*/ 1858 w 2011"/>
                <a:gd name="T15" fmla="*/ 411 h 3449"/>
                <a:gd name="T16" fmla="*/ 1823 w 2011"/>
                <a:gd name="T17" fmla="*/ 348 h 3449"/>
                <a:gd name="T18" fmla="*/ 1766 w 2011"/>
                <a:gd name="T19" fmla="*/ 359 h 3449"/>
                <a:gd name="T20" fmla="*/ 1702 w 2011"/>
                <a:gd name="T21" fmla="*/ 494 h 3449"/>
                <a:gd name="T22" fmla="*/ 1680 w 2011"/>
                <a:gd name="T23" fmla="*/ 420 h 3449"/>
                <a:gd name="T24" fmla="*/ 1605 w 2011"/>
                <a:gd name="T25" fmla="*/ 427 h 3449"/>
                <a:gd name="T26" fmla="*/ 1609 w 2011"/>
                <a:gd name="T27" fmla="*/ 499 h 3449"/>
                <a:gd name="T28" fmla="*/ 1520 w 2011"/>
                <a:gd name="T29" fmla="*/ 498 h 3449"/>
                <a:gd name="T30" fmla="*/ 1513 w 2011"/>
                <a:gd name="T31" fmla="*/ 560 h 3449"/>
                <a:gd name="T32" fmla="*/ 1407 w 2011"/>
                <a:gd name="T33" fmla="*/ 521 h 3449"/>
                <a:gd name="T34" fmla="*/ 1521 w 2011"/>
                <a:gd name="T35" fmla="*/ 578 h 3449"/>
                <a:gd name="T36" fmla="*/ 1453 w 2011"/>
                <a:gd name="T37" fmla="*/ 612 h 3449"/>
                <a:gd name="T38" fmla="*/ 1441 w 2011"/>
                <a:gd name="T39" fmla="*/ 603 h 3449"/>
                <a:gd name="T40" fmla="*/ 1404 w 2011"/>
                <a:gd name="T41" fmla="*/ 640 h 3449"/>
                <a:gd name="T42" fmla="*/ 1448 w 2011"/>
                <a:gd name="T43" fmla="*/ 632 h 3449"/>
                <a:gd name="T44" fmla="*/ 1433 w 2011"/>
                <a:gd name="T45" fmla="*/ 703 h 3449"/>
                <a:gd name="T46" fmla="*/ 1392 w 2011"/>
                <a:gd name="T47" fmla="*/ 719 h 3449"/>
                <a:gd name="T48" fmla="*/ 1410 w 2011"/>
                <a:gd name="T49" fmla="*/ 785 h 3449"/>
                <a:gd name="T50" fmla="*/ 1321 w 2011"/>
                <a:gd name="T51" fmla="*/ 761 h 3449"/>
                <a:gd name="T52" fmla="*/ 1255 w 2011"/>
                <a:gd name="T53" fmla="*/ 760 h 3449"/>
                <a:gd name="T54" fmla="*/ 1205 w 2011"/>
                <a:gd name="T55" fmla="*/ 829 h 3449"/>
                <a:gd name="T56" fmla="*/ 1350 w 2011"/>
                <a:gd name="T57" fmla="*/ 845 h 3449"/>
                <a:gd name="T58" fmla="*/ 1308 w 2011"/>
                <a:gd name="T59" fmla="*/ 881 h 3449"/>
                <a:gd name="T60" fmla="*/ 1308 w 2011"/>
                <a:gd name="T61" fmla="*/ 953 h 3449"/>
                <a:gd name="T62" fmla="*/ 1358 w 2011"/>
                <a:gd name="T63" fmla="*/ 951 h 3449"/>
                <a:gd name="T64" fmla="*/ 1319 w 2011"/>
                <a:gd name="T65" fmla="*/ 1061 h 3449"/>
                <a:gd name="T66" fmla="*/ 1324 w 2011"/>
                <a:gd name="T67" fmla="*/ 1115 h 3449"/>
                <a:gd name="T68" fmla="*/ 1283 w 2011"/>
                <a:gd name="T69" fmla="*/ 1185 h 3449"/>
                <a:gd name="T70" fmla="*/ 1257 w 2011"/>
                <a:gd name="T71" fmla="*/ 1226 h 3449"/>
                <a:gd name="T72" fmla="*/ 1285 w 2011"/>
                <a:gd name="T73" fmla="*/ 1267 h 3449"/>
                <a:gd name="T74" fmla="*/ 1314 w 2011"/>
                <a:gd name="T75" fmla="*/ 1311 h 3449"/>
                <a:gd name="T76" fmla="*/ 1363 w 2011"/>
                <a:gd name="T77" fmla="*/ 1376 h 3449"/>
                <a:gd name="T78" fmla="*/ 1438 w 2011"/>
                <a:gd name="T79" fmla="*/ 1413 h 3449"/>
                <a:gd name="T80" fmla="*/ 1494 w 2011"/>
                <a:gd name="T81" fmla="*/ 1379 h 3449"/>
                <a:gd name="T82" fmla="*/ 1513 w 2011"/>
                <a:gd name="T83" fmla="*/ 1471 h 3449"/>
                <a:gd name="T84" fmla="*/ 1605 w 2011"/>
                <a:gd name="T85" fmla="*/ 1474 h 3449"/>
                <a:gd name="T86" fmla="*/ 1584 w 2011"/>
                <a:gd name="T87" fmla="*/ 1525 h 3449"/>
                <a:gd name="T88" fmla="*/ 1618 w 2011"/>
                <a:gd name="T89" fmla="*/ 1559 h 3449"/>
                <a:gd name="T90" fmla="*/ 1644 w 2011"/>
                <a:gd name="T91" fmla="*/ 1602 h 3449"/>
                <a:gd name="T92" fmla="*/ 1700 w 2011"/>
                <a:gd name="T93" fmla="*/ 1594 h 3449"/>
                <a:gd name="T94" fmla="*/ 1729 w 2011"/>
                <a:gd name="T95" fmla="*/ 1535 h 3449"/>
                <a:gd name="T96" fmla="*/ 1794 w 2011"/>
                <a:gd name="T97" fmla="*/ 1574 h 3449"/>
                <a:gd name="T98" fmla="*/ 1808 w 2011"/>
                <a:gd name="T99" fmla="*/ 1711 h 3449"/>
                <a:gd name="T100" fmla="*/ 1870 w 2011"/>
                <a:gd name="T101" fmla="*/ 1688 h 3449"/>
                <a:gd name="T102" fmla="*/ 1839 w 2011"/>
                <a:gd name="T103" fmla="*/ 1844 h 3449"/>
                <a:gd name="T104" fmla="*/ 1446 w 2011"/>
                <a:gd name="T105" fmla="*/ 2092 h 3449"/>
                <a:gd name="T106" fmla="*/ 1654 w 2011"/>
                <a:gd name="T107" fmla="*/ 2103 h 3449"/>
                <a:gd name="T108" fmla="*/ 1974 w 2011"/>
                <a:gd name="T109" fmla="*/ 2105 h 3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011" h="3449">
                  <a:moveTo>
                    <a:pt x="1974" y="2106"/>
                  </a:moveTo>
                  <a:lnTo>
                    <a:pt x="1974" y="2106"/>
                  </a:lnTo>
                  <a:cubicBezTo>
                    <a:pt x="1903" y="2543"/>
                    <a:pt x="1782" y="2987"/>
                    <a:pt x="1602" y="3449"/>
                  </a:cubicBezTo>
                  <a:lnTo>
                    <a:pt x="0" y="3449"/>
                  </a:lnTo>
                  <a:lnTo>
                    <a:pt x="0" y="0"/>
                  </a:lnTo>
                  <a:lnTo>
                    <a:pt x="1972" y="0"/>
                  </a:lnTo>
                  <a:cubicBezTo>
                    <a:pt x="1988" y="113"/>
                    <a:pt x="1999" y="197"/>
                    <a:pt x="2011" y="309"/>
                  </a:cubicBezTo>
                  <a:cubicBezTo>
                    <a:pt x="2011" y="309"/>
                    <a:pt x="1977" y="320"/>
                    <a:pt x="1980" y="347"/>
                  </a:cubicBezTo>
                  <a:cubicBezTo>
                    <a:pt x="1984" y="378"/>
                    <a:pt x="1997" y="385"/>
                    <a:pt x="1997" y="385"/>
                  </a:cubicBezTo>
                  <a:lnTo>
                    <a:pt x="1982" y="392"/>
                  </a:lnTo>
                  <a:cubicBezTo>
                    <a:pt x="1982" y="392"/>
                    <a:pt x="1966" y="368"/>
                    <a:pt x="1966" y="369"/>
                  </a:cubicBezTo>
                  <a:cubicBezTo>
                    <a:pt x="1966" y="346"/>
                    <a:pt x="1976" y="311"/>
                    <a:pt x="1923" y="324"/>
                  </a:cubicBezTo>
                  <a:cubicBezTo>
                    <a:pt x="1904" y="365"/>
                    <a:pt x="1952" y="373"/>
                    <a:pt x="1939" y="401"/>
                  </a:cubicBezTo>
                  <a:cubicBezTo>
                    <a:pt x="1883" y="404"/>
                    <a:pt x="1923" y="359"/>
                    <a:pt x="1878" y="384"/>
                  </a:cubicBezTo>
                  <a:cubicBezTo>
                    <a:pt x="1881" y="371"/>
                    <a:pt x="1871" y="336"/>
                    <a:pt x="1857" y="339"/>
                  </a:cubicBezTo>
                  <a:cubicBezTo>
                    <a:pt x="1851" y="358"/>
                    <a:pt x="1836" y="391"/>
                    <a:pt x="1858" y="411"/>
                  </a:cubicBezTo>
                  <a:cubicBezTo>
                    <a:pt x="1851" y="416"/>
                    <a:pt x="1830" y="413"/>
                    <a:pt x="1825" y="406"/>
                  </a:cubicBezTo>
                  <a:cubicBezTo>
                    <a:pt x="1819" y="396"/>
                    <a:pt x="1840" y="379"/>
                    <a:pt x="1823" y="348"/>
                  </a:cubicBezTo>
                  <a:cubicBezTo>
                    <a:pt x="1771" y="371"/>
                    <a:pt x="1819" y="421"/>
                    <a:pt x="1776" y="440"/>
                  </a:cubicBezTo>
                  <a:cubicBezTo>
                    <a:pt x="1729" y="434"/>
                    <a:pt x="1803" y="394"/>
                    <a:pt x="1766" y="359"/>
                  </a:cubicBezTo>
                  <a:cubicBezTo>
                    <a:pt x="1723" y="369"/>
                    <a:pt x="1707" y="413"/>
                    <a:pt x="1724" y="439"/>
                  </a:cubicBezTo>
                  <a:cubicBezTo>
                    <a:pt x="1723" y="462"/>
                    <a:pt x="1705" y="474"/>
                    <a:pt x="1702" y="494"/>
                  </a:cubicBezTo>
                  <a:cubicBezTo>
                    <a:pt x="1681" y="491"/>
                    <a:pt x="1672" y="483"/>
                    <a:pt x="1670" y="475"/>
                  </a:cubicBezTo>
                  <a:cubicBezTo>
                    <a:pt x="1667" y="460"/>
                    <a:pt x="1708" y="453"/>
                    <a:pt x="1680" y="420"/>
                  </a:cubicBezTo>
                  <a:cubicBezTo>
                    <a:pt x="1635" y="427"/>
                    <a:pt x="1665" y="500"/>
                    <a:pt x="1629" y="461"/>
                  </a:cubicBezTo>
                  <a:cubicBezTo>
                    <a:pt x="1626" y="444"/>
                    <a:pt x="1614" y="429"/>
                    <a:pt x="1605" y="427"/>
                  </a:cubicBezTo>
                  <a:cubicBezTo>
                    <a:pt x="1588" y="439"/>
                    <a:pt x="1580" y="459"/>
                    <a:pt x="1591" y="476"/>
                  </a:cubicBezTo>
                  <a:lnTo>
                    <a:pt x="1609" y="499"/>
                  </a:lnTo>
                  <a:cubicBezTo>
                    <a:pt x="1607" y="499"/>
                    <a:pt x="1617" y="513"/>
                    <a:pt x="1615" y="512"/>
                  </a:cubicBezTo>
                  <a:cubicBezTo>
                    <a:pt x="1585" y="488"/>
                    <a:pt x="1545" y="471"/>
                    <a:pt x="1520" y="498"/>
                  </a:cubicBezTo>
                  <a:cubicBezTo>
                    <a:pt x="1523" y="523"/>
                    <a:pt x="1545" y="525"/>
                    <a:pt x="1579" y="533"/>
                  </a:cubicBezTo>
                  <a:cubicBezTo>
                    <a:pt x="1536" y="537"/>
                    <a:pt x="1527" y="552"/>
                    <a:pt x="1513" y="560"/>
                  </a:cubicBezTo>
                  <a:cubicBezTo>
                    <a:pt x="1508" y="532"/>
                    <a:pt x="1475" y="527"/>
                    <a:pt x="1444" y="523"/>
                  </a:cubicBezTo>
                  <a:cubicBezTo>
                    <a:pt x="1426" y="527"/>
                    <a:pt x="1415" y="515"/>
                    <a:pt x="1407" y="521"/>
                  </a:cubicBezTo>
                  <a:cubicBezTo>
                    <a:pt x="1420" y="553"/>
                    <a:pt x="1451" y="578"/>
                    <a:pt x="1490" y="586"/>
                  </a:cubicBezTo>
                  <a:cubicBezTo>
                    <a:pt x="1507" y="584"/>
                    <a:pt x="1509" y="584"/>
                    <a:pt x="1521" y="578"/>
                  </a:cubicBezTo>
                  <a:cubicBezTo>
                    <a:pt x="1544" y="588"/>
                    <a:pt x="1542" y="592"/>
                    <a:pt x="1548" y="608"/>
                  </a:cubicBezTo>
                  <a:cubicBezTo>
                    <a:pt x="1514" y="623"/>
                    <a:pt x="1487" y="604"/>
                    <a:pt x="1453" y="612"/>
                  </a:cubicBezTo>
                  <a:cubicBezTo>
                    <a:pt x="1453" y="614"/>
                    <a:pt x="1445" y="614"/>
                    <a:pt x="1444" y="611"/>
                  </a:cubicBezTo>
                  <a:cubicBezTo>
                    <a:pt x="1445" y="611"/>
                    <a:pt x="1440" y="603"/>
                    <a:pt x="1441" y="603"/>
                  </a:cubicBezTo>
                  <a:cubicBezTo>
                    <a:pt x="1426" y="575"/>
                    <a:pt x="1387" y="586"/>
                    <a:pt x="1366" y="592"/>
                  </a:cubicBezTo>
                  <a:cubicBezTo>
                    <a:pt x="1363" y="614"/>
                    <a:pt x="1386" y="632"/>
                    <a:pt x="1404" y="640"/>
                  </a:cubicBezTo>
                  <a:cubicBezTo>
                    <a:pt x="1429" y="649"/>
                    <a:pt x="1438" y="641"/>
                    <a:pt x="1438" y="641"/>
                  </a:cubicBezTo>
                  <a:lnTo>
                    <a:pt x="1448" y="632"/>
                  </a:lnTo>
                  <a:cubicBezTo>
                    <a:pt x="1459" y="672"/>
                    <a:pt x="1473" y="674"/>
                    <a:pt x="1494" y="690"/>
                  </a:cubicBezTo>
                  <a:cubicBezTo>
                    <a:pt x="1471" y="698"/>
                    <a:pt x="1462" y="705"/>
                    <a:pt x="1433" y="703"/>
                  </a:cubicBezTo>
                  <a:cubicBezTo>
                    <a:pt x="1400" y="652"/>
                    <a:pt x="1301" y="630"/>
                    <a:pt x="1305" y="654"/>
                  </a:cubicBezTo>
                  <a:cubicBezTo>
                    <a:pt x="1319" y="706"/>
                    <a:pt x="1392" y="719"/>
                    <a:pt x="1392" y="719"/>
                  </a:cubicBezTo>
                  <a:cubicBezTo>
                    <a:pt x="1392" y="719"/>
                    <a:pt x="1354" y="733"/>
                    <a:pt x="1360" y="746"/>
                  </a:cubicBezTo>
                  <a:cubicBezTo>
                    <a:pt x="1367" y="758"/>
                    <a:pt x="1417" y="766"/>
                    <a:pt x="1410" y="785"/>
                  </a:cubicBezTo>
                  <a:cubicBezTo>
                    <a:pt x="1358" y="762"/>
                    <a:pt x="1348" y="771"/>
                    <a:pt x="1383" y="817"/>
                  </a:cubicBezTo>
                  <a:cubicBezTo>
                    <a:pt x="1339" y="819"/>
                    <a:pt x="1349" y="772"/>
                    <a:pt x="1321" y="761"/>
                  </a:cubicBezTo>
                  <a:cubicBezTo>
                    <a:pt x="1301" y="775"/>
                    <a:pt x="1313" y="806"/>
                    <a:pt x="1313" y="806"/>
                  </a:cubicBezTo>
                  <a:cubicBezTo>
                    <a:pt x="1303" y="798"/>
                    <a:pt x="1277" y="754"/>
                    <a:pt x="1255" y="760"/>
                  </a:cubicBezTo>
                  <a:cubicBezTo>
                    <a:pt x="1248" y="765"/>
                    <a:pt x="1248" y="789"/>
                    <a:pt x="1265" y="805"/>
                  </a:cubicBezTo>
                  <a:cubicBezTo>
                    <a:pt x="1244" y="809"/>
                    <a:pt x="1210" y="806"/>
                    <a:pt x="1205" y="829"/>
                  </a:cubicBezTo>
                  <a:cubicBezTo>
                    <a:pt x="1239" y="855"/>
                    <a:pt x="1276" y="855"/>
                    <a:pt x="1329" y="849"/>
                  </a:cubicBezTo>
                  <a:cubicBezTo>
                    <a:pt x="1329" y="849"/>
                    <a:pt x="1339" y="848"/>
                    <a:pt x="1350" y="845"/>
                  </a:cubicBezTo>
                  <a:cubicBezTo>
                    <a:pt x="1360" y="842"/>
                    <a:pt x="1375" y="856"/>
                    <a:pt x="1375" y="856"/>
                  </a:cubicBezTo>
                  <a:cubicBezTo>
                    <a:pt x="1349" y="862"/>
                    <a:pt x="1360" y="870"/>
                    <a:pt x="1308" y="881"/>
                  </a:cubicBezTo>
                  <a:cubicBezTo>
                    <a:pt x="1274" y="897"/>
                    <a:pt x="1247" y="918"/>
                    <a:pt x="1247" y="953"/>
                  </a:cubicBezTo>
                  <a:cubicBezTo>
                    <a:pt x="1268" y="963"/>
                    <a:pt x="1294" y="973"/>
                    <a:pt x="1308" y="953"/>
                  </a:cubicBezTo>
                  <a:cubicBezTo>
                    <a:pt x="1331" y="920"/>
                    <a:pt x="1324" y="946"/>
                    <a:pt x="1340" y="945"/>
                  </a:cubicBezTo>
                  <a:lnTo>
                    <a:pt x="1358" y="951"/>
                  </a:lnTo>
                  <a:cubicBezTo>
                    <a:pt x="1344" y="986"/>
                    <a:pt x="1264" y="985"/>
                    <a:pt x="1279" y="1011"/>
                  </a:cubicBezTo>
                  <a:cubicBezTo>
                    <a:pt x="1295" y="1035"/>
                    <a:pt x="1319" y="1061"/>
                    <a:pt x="1319" y="1061"/>
                  </a:cubicBezTo>
                  <a:cubicBezTo>
                    <a:pt x="1319" y="1061"/>
                    <a:pt x="1263" y="1032"/>
                    <a:pt x="1247" y="1053"/>
                  </a:cubicBezTo>
                  <a:cubicBezTo>
                    <a:pt x="1232" y="1071"/>
                    <a:pt x="1265" y="1102"/>
                    <a:pt x="1324" y="1115"/>
                  </a:cubicBezTo>
                  <a:cubicBezTo>
                    <a:pt x="1304" y="1128"/>
                    <a:pt x="1233" y="1115"/>
                    <a:pt x="1276" y="1160"/>
                  </a:cubicBezTo>
                  <a:cubicBezTo>
                    <a:pt x="1225" y="1181"/>
                    <a:pt x="1242" y="1196"/>
                    <a:pt x="1283" y="1185"/>
                  </a:cubicBezTo>
                  <a:lnTo>
                    <a:pt x="1303" y="1188"/>
                  </a:lnTo>
                  <a:cubicBezTo>
                    <a:pt x="1291" y="1196"/>
                    <a:pt x="1254" y="1213"/>
                    <a:pt x="1257" y="1226"/>
                  </a:cubicBezTo>
                  <a:cubicBezTo>
                    <a:pt x="1259" y="1243"/>
                    <a:pt x="1300" y="1222"/>
                    <a:pt x="1307" y="1235"/>
                  </a:cubicBezTo>
                  <a:cubicBezTo>
                    <a:pt x="1310" y="1254"/>
                    <a:pt x="1287" y="1262"/>
                    <a:pt x="1285" y="1267"/>
                  </a:cubicBezTo>
                  <a:cubicBezTo>
                    <a:pt x="1314" y="1286"/>
                    <a:pt x="1331" y="1241"/>
                    <a:pt x="1358" y="1267"/>
                  </a:cubicBezTo>
                  <a:cubicBezTo>
                    <a:pt x="1348" y="1286"/>
                    <a:pt x="1305" y="1282"/>
                    <a:pt x="1314" y="1311"/>
                  </a:cubicBezTo>
                  <a:cubicBezTo>
                    <a:pt x="1330" y="1323"/>
                    <a:pt x="1357" y="1318"/>
                    <a:pt x="1373" y="1329"/>
                  </a:cubicBezTo>
                  <a:cubicBezTo>
                    <a:pt x="1373" y="1329"/>
                    <a:pt x="1351" y="1371"/>
                    <a:pt x="1363" y="1376"/>
                  </a:cubicBezTo>
                  <a:cubicBezTo>
                    <a:pt x="1386" y="1388"/>
                    <a:pt x="1408" y="1351"/>
                    <a:pt x="1416" y="1349"/>
                  </a:cubicBezTo>
                  <a:cubicBezTo>
                    <a:pt x="1410" y="1396"/>
                    <a:pt x="1450" y="1380"/>
                    <a:pt x="1438" y="1413"/>
                  </a:cubicBezTo>
                  <a:cubicBezTo>
                    <a:pt x="1438" y="1430"/>
                    <a:pt x="1436" y="1454"/>
                    <a:pt x="1454" y="1463"/>
                  </a:cubicBezTo>
                  <a:cubicBezTo>
                    <a:pt x="1491" y="1452"/>
                    <a:pt x="1495" y="1423"/>
                    <a:pt x="1494" y="1379"/>
                  </a:cubicBezTo>
                  <a:cubicBezTo>
                    <a:pt x="1494" y="1364"/>
                    <a:pt x="1537" y="1389"/>
                    <a:pt x="1537" y="1389"/>
                  </a:cubicBezTo>
                  <a:cubicBezTo>
                    <a:pt x="1563" y="1410"/>
                    <a:pt x="1492" y="1426"/>
                    <a:pt x="1513" y="1471"/>
                  </a:cubicBezTo>
                  <a:cubicBezTo>
                    <a:pt x="1573" y="1479"/>
                    <a:pt x="1573" y="1428"/>
                    <a:pt x="1621" y="1419"/>
                  </a:cubicBezTo>
                  <a:cubicBezTo>
                    <a:pt x="1643" y="1433"/>
                    <a:pt x="1612" y="1457"/>
                    <a:pt x="1605" y="1474"/>
                  </a:cubicBezTo>
                  <a:cubicBezTo>
                    <a:pt x="1575" y="1491"/>
                    <a:pt x="1538" y="1471"/>
                    <a:pt x="1509" y="1530"/>
                  </a:cubicBezTo>
                  <a:cubicBezTo>
                    <a:pt x="1551" y="1546"/>
                    <a:pt x="1570" y="1533"/>
                    <a:pt x="1584" y="1525"/>
                  </a:cubicBezTo>
                  <a:cubicBezTo>
                    <a:pt x="1597" y="1516"/>
                    <a:pt x="1596" y="1511"/>
                    <a:pt x="1606" y="1507"/>
                  </a:cubicBezTo>
                  <a:cubicBezTo>
                    <a:pt x="1607" y="1523"/>
                    <a:pt x="1603" y="1553"/>
                    <a:pt x="1618" y="1559"/>
                  </a:cubicBezTo>
                  <a:cubicBezTo>
                    <a:pt x="1632" y="1558"/>
                    <a:pt x="1633" y="1553"/>
                    <a:pt x="1645" y="1546"/>
                  </a:cubicBezTo>
                  <a:cubicBezTo>
                    <a:pt x="1657" y="1558"/>
                    <a:pt x="1626" y="1589"/>
                    <a:pt x="1644" y="1602"/>
                  </a:cubicBezTo>
                  <a:cubicBezTo>
                    <a:pt x="1661" y="1599"/>
                    <a:pt x="1667" y="1583"/>
                    <a:pt x="1667" y="1583"/>
                  </a:cubicBezTo>
                  <a:cubicBezTo>
                    <a:pt x="1677" y="1597"/>
                    <a:pt x="1689" y="1597"/>
                    <a:pt x="1700" y="1594"/>
                  </a:cubicBezTo>
                  <a:cubicBezTo>
                    <a:pt x="1706" y="1579"/>
                    <a:pt x="1707" y="1545"/>
                    <a:pt x="1688" y="1533"/>
                  </a:cubicBezTo>
                  <a:cubicBezTo>
                    <a:pt x="1697" y="1522"/>
                    <a:pt x="1720" y="1543"/>
                    <a:pt x="1729" y="1535"/>
                  </a:cubicBezTo>
                  <a:cubicBezTo>
                    <a:pt x="1748" y="1557"/>
                    <a:pt x="1707" y="1600"/>
                    <a:pt x="1737" y="1618"/>
                  </a:cubicBezTo>
                  <a:cubicBezTo>
                    <a:pt x="1766" y="1615"/>
                    <a:pt x="1765" y="1586"/>
                    <a:pt x="1794" y="1574"/>
                  </a:cubicBezTo>
                  <a:cubicBezTo>
                    <a:pt x="1789" y="1604"/>
                    <a:pt x="1824" y="1626"/>
                    <a:pt x="1779" y="1648"/>
                  </a:cubicBezTo>
                  <a:cubicBezTo>
                    <a:pt x="1779" y="1677"/>
                    <a:pt x="1834" y="1669"/>
                    <a:pt x="1808" y="1711"/>
                  </a:cubicBezTo>
                  <a:cubicBezTo>
                    <a:pt x="1818" y="1728"/>
                    <a:pt x="1831" y="1721"/>
                    <a:pt x="1843" y="1718"/>
                  </a:cubicBezTo>
                  <a:lnTo>
                    <a:pt x="1870" y="1688"/>
                  </a:lnTo>
                  <a:cubicBezTo>
                    <a:pt x="1862" y="1712"/>
                    <a:pt x="1860" y="1750"/>
                    <a:pt x="1867" y="1777"/>
                  </a:cubicBezTo>
                  <a:cubicBezTo>
                    <a:pt x="1858" y="1800"/>
                    <a:pt x="1879" y="1825"/>
                    <a:pt x="1839" y="1844"/>
                  </a:cubicBezTo>
                  <a:cubicBezTo>
                    <a:pt x="1828" y="1900"/>
                    <a:pt x="1827" y="1956"/>
                    <a:pt x="1763" y="1992"/>
                  </a:cubicBezTo>
                  <a:cubicBezTo>
                    <a:pt x="1726" y="2060"/>
                    <a:pt x="1497" y="2024"/>
                    <a:pt x="1446" y="2092"/>
                  </a:cubicBezTo>
                  <a:cubicBezTo>
                    <a:pt x="1459" y="2104"/>
                    <a:pt x="1576" y="2100"/>
                    <a:pt x="1591" y="2096"/>
                  </a:cubicBezTo>
                  <a:cubicBezTo>
                    <a:pt x="1613" y="2085"/>
                    <a:pt x="1631" y="2104"/>
                    <a:pt x="1654" y="2103"/>
                  </a:cubicBezTo>
                  <a:cubicBezTo>
                    <a:pt x="1705" y="2103"/>
                    <a:pt x="1767" y="2086"/>
                    <a:pt x="1809" y="2103"/>
                  </a:cubicBezTo>
                  <a:cubicBezTo>
                    <a:pt x="1869" y="2103"/>
                    <a:pt x="1920" y="2105"/>
                    <a:pt x="1974" y="2105"/>
                  </a:cubicBezTo>
                  <a:lnTo>
                    <a:pt x="1974" y="2106"/>
                  </a:ln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algn="l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i="0">
                <a:solidFill>
                  <a:srgbClr val="1F497D"/>
                </a:solidFill>
                <a:latin typeface="Calibri"/>
                <a:cs typeface="Arial" pitchFamily="34" charset="0"/>
              </a:endParaRPr>
            </a:p>
          </p:txBody>
        </p:sp>
        <p:sp>
          <p:nvSpPr>
            <p:cNvPr id="41" name="Freeform 29"/>
            <p:cNvSpPr>
              <a:spLocks noChangeAspect="1" noEditPoints="1"/>
            </p:cNvSpPr>
            <p:nvPr/>
          </p:nvSpPr>
          <p:spPr bwMode="auto">
            <a:xfrm>
              <a:off x="3235" y="2755"/>
              <a:ext cx="578" cy="577"/>
            </a:xfrm>
            <a:custGeom>
              <a:avLst/>
              <a:gdLst>
                <a:gd name="T0" fmla="*/ 321 w 639"/>
                <a:gd name="T1" fmla="*/ 621 h 621"/>
                <a:gd name="T2" fmla="*/ 321 w 639"/>
                <a:gd name="T3" fmla="*/ 621 h 621"/>
                <a:gd name="T4" fmla="*/ 639 w 639"/>
                <a:gd name="T5" fmla="*/ 307 h 621"/>
                <a:gd name="T6" fmla="*/ 321 w 639"/>
                <a:gd name="T7" fmla="*/ 0 h 621"/>
                <a:gd name="T8" fmla="*/ 0 w 639"/>
                <a:gd name="T9" fmla="*/ 307 h 621"/>
                <a:gd name="T10" fmla="*/ 321 w 639"/>
                <a:gd name="T11" fmla="*/ 621 h 621"/>
                <a:gd name="T12" fmla="*/ 321 w 639"/>
                <a:gd name="T13" fmla="*/ 621 h 621"/>
                <a:gd name="T14" fmla="*/ 162 w 639"/>
                <a:gd name="T15" fmla="*/ 307 h 621"/>
                <a:gd name="T16" fmla="*/ 162 w 639"/>
                <a:gd name="T17" fmla="*/ 307 h 621"/>
                <a:gd name="T18" fmla="*/ 321 w 639"/>
                <a:gd name="T19" fmla="*/ 125 h 621"/>
                <a:gd name="T20" fmla="*/ 477 w 639"/>
                <a:gd name="T21" fmla="*/ 307 h 621"/>
                <a:gd name="T22" fmla="*/ 321 w 639"/>
                <a:gd name="T23" fmla="*/ 495 h 621"/>
                <a:gd name="T24" fmla="*/ 162 w 639"/>
                <a:gd name="T25" fmla="*/ 307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39" h="621">
                  <a:moveTo>
                    <a:pt x="321" y="621"/>
                  </a:moveTo>
                  <a:lnTo>
                    <a:pt x="321" y="621"/>
                  </a:lnTo>
                  <a:cubicBezTo>
                    <a:pt x="512" y="621"/>
                    <a:pt x="639" y="480"/>
                    <a:pt x="639" y="307"/>
                  </a:cubicBezTo>
                  <a:cubicBezTo>
                    <a:pt x="639" y="124"/>
                    <a:pt x="511" y="0"/>
                    <a:pt x="321" y="0"/>
                  </a:cubicBezTo>
                  <a:cubicBezTo>
                    <a:pt x="130" y="0"/>
                    <a:pt x="0" y="121"/>
                    <a:pt x="0" y="307"/>
                  </a:cubicBezTo>
                  <a:cubicBezTo>
                    <a:pt x="0" y="489"/>
                    <a:pt x="132" y="621"/>
                    <a:pt x="321" y="621"/>
                  </a:cubicBezTo>
                  <a:lnTo>
                    <a:pt x="321" y="621"/>
                  </a:lnTo>
                  <a:close/>
                  <a:moveTo>
                    <a:pt x="162" y="307"/>
                  </a:moveTo>
                  <a:lnTo>
                    <a:pt x="162" y="307"/>
                  </a:lnTo>
                  <a:cubicBezTo>
                    <a:pt x="162" y="198"/>
                    <a:pt x="214" y="125"/>
                    <a:pt x="321" y="125"/>
                  </a:cubicBezTo>
                  <a:cubicBezTo>
                    <a:pt x="425" y="125"/>
                    <a:pt x="477" y="192"/>
                    <a:pt x="477" y="307"/>
                  </a:cubicBezTo>
                  <a:cubicBezTo>
                    <a:pt x="477" y="413"/>
                    <a:pt x="426" y="495"/>
                    <a:pt x="321" y="495"/>
                  </a:cubicBezTo>
                  <a:cubicBezTo>
                    <a:pt x="220" y="495"/>
                    <a:pt x="162" y="415"/>
                    <a:pt x="162" y="30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algn="l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i="0">
                <a:solidFill>
                  <a:srgbClr val="1F497D"/>
                </a:solidFill>
                <a:latin typeface="Calibri"/>
                <a:cs typeface="Arial" pitchFamily="34" charset="0"/>
              </a:endParaRPr>
            </a:p>
          </p:txBody>
        </p:sp>
        <p:sp>
          <p:nvSpPr>
            <p:cNvPr id="42" name="Freeform 30"/>
            <p:cNvSpPr>
              <a:spLocks noChangeAspect="1"/>
            </p:cNvSpPr>
            <p:nvPr/>
          </p:nvSpPr>
          <p:spPr bwMode="auto">
            <a:xfrm>
              <a:off x="3887" y="2755"/>
              <a:ext cx="417" cy="577"/>
            </a:xfrm>
            <a:custGeom>
              <a:avLst/>
              <a:gdLst>
                <a:gd name="T0" fmla="*/ 377 w 441"/>
                <a:gd name="T1" fmla="*/ 128 h 621"/>
                <a:gd name="T2" fmla="*/ 377 w 441"/>
                <a:gd name="T3" fmla="*/ 128 h 621"/>
                <a:gd name="T4" fmla="*/ 270 w 441"/>
                <a:gd name="T5" fmla="*/ 114 h 621"/>
                <a:gd name="T6" fmla="*/ 163 w 441"/>
                <a:gd name="T7" fmla="*/ 160 h 621"/>
                <a:gd name="T8" fmla="*/ 290 w 441"/>
                <a:gd name="T9" fmla="*/ 260 h 621"/>
                <a:gd name="T10" fmla="*/ 441 w 441"/>
                <a:gd name="T11" fmla="*/ 443 h 621"/>
                <a:gd name="T12" fmla="*/ 187 w 441"/>
                <a:gd name="T13" fmla="*/ 621 h 621"/>
                <a:gd name="T14" fmla="*/ 11 w 441"/>
                <a:gd name="T15" fmla="*/ 594 h 621"/>
                <a:gd name="T16" fmla="*/ 11 w 441"/>
                <a:gd name="T17" fmla="*/ 469 h 621"/>
                <a:gd name="T18" fmla="*/ 193 w 441"/>
                <a:gd name="T19" fmla="*/ 506 h 621"/>
                <a:gd name="T20" fmla="*/ 279 w 441"/>
                <a:gd name="T21" fmla="*/ 448 h 621"/>
                <a:gd name="T22" fmla="*/ 153 w 441"/>
                <a:gd name="T23" fmla="*/ 349 h 621"/>
                <a:gd name="T24" fmla="*/ 0 w 441"/>
                <a:gd name="T25" fmla="*/ 160 h 621"/>
                <a:gd name="T26" fmla="*/ 243 w 441"/>
                <a:gd name="T27" fmla="*/ 0 h 621"/>
                <a:gd name="T28" fmla="*/ 377 w 441"/>
                <a:gd name="T29" fmla="*/ 10 h 621"/>
                <a:gd name="T30" fmla="*/ 377 w 441"/>
                <a:gd name="T31" fmla="*/ 128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41" h="621">
                  <a:moveTo>
                    <a:pt x="377" y="128"/>
                  </a:moveTo>
                  <a:lnTo>
                    <a:pt x="377" y="128"/>
                  </a:lnTo>
                  <a:cubicBezTo>
                    <a:pt x="341" y="122"/>
                    <a:pt x="306" y="114"/>
                    <a:pt x="270" y="114"/>
                  </a:cubicBezTo>
                  <a:cubicBezTo>
                    <a:pt x="207" y="114"/>
                    <a:pt x="163" y="129"/>
                    <a:pt x="163" y="160"/>
                  </a:cubicBezTo>
                  <a:cubicBezTo>
                    <a:pt x="163" y="195"/>
                    <a:pt x="223" y="224"/>
                    <a:pt x="290" y="260"/>
                  </a:cubicBezTo>
                  <a:cubicBezTo>
                    <a:pt x="353" y="294"/>
                    <a:pt x="441" y="340"/>
                    <a:pt x="441" y="443"/>
                  </a:cubicBezTo>
                  <a:cubicBezTo>
                    <a:pt x="441" y="557"/>
                    <a:pt x="340" y="621"/>
                    <a:pt x="187" y="621"/>
                  </a:cubicBezTo>
                  <a:cubicBezTo>
                    <a:pt x="117" y="621"/>
                    <a:pt x="69" y="607"/>
                    <a:pt x="11" y="594"/>
                  </a:cubicBezTo>
                  <a:lnTo>
                    <a:pt x="11" y="469"/>
                  </a:lnTo>
                  <a:cubicBezTo>
                    <a:pt x="56" y="482"/>
                    <a:pt x="128" y="506"/>
                    <a:pt x="193" y="506"/>
                  </a:cubicBezTo>
                  <a:cubicBezTo>
                    <a:pt x="236" y="506"/>
                    <a:pt x="279" y="487"/>
                    <a:pt x="279" y="448"/>
                  </a:cubicBezTo>
                  <a:cubicBezTo>
                    <a:pt x="279" y="412"/>
                    <a:pt x="227" y="391"/>
                    <a:pt x="153" y="349"/>
                  </a:cubicBezTo>
                  <a:cubicBezTo>
                    <a:pt x="86" y="316"/>
                    <a:pt x="0" y="247"/>
                    <a:pt x="0" y="160"/>
                  </a:cubicBezTo>
                  <a:cubicBezTo>
                    <a:pt x="0" y="57"/>
                    <a:pt x="104" y="0"/>
                    <a:pt x="243" y="0"/>
                  </a:cubicBezTo>
                  <a:cubicBezTo>
                    <a:pt x="288" y="0"/>
                    <a:pt x="333" y="4"/>
                    <a:pt x="377" y="10"/>
                  </a:cubicBezTo>
                  <a:lnTo>
                    <a:pt x="377" y="12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algn="l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i="0">
                <a:solidFill>
                  <a:srgbClr val="1F497D"/>
                </a:solidFill>
                <a:latin typeface="Calibri"/>
                <a:cs typeface="Arial" pitchFamily="34" charset="0"/>
              </a:endParaRPr>
            </a:p>
          </p:txBody>
        </p:sp>
        <p:sp>
          <p:nvSpPr>
            <p:cNvPr id="43" name="Freeform 31"/>
            <p:cNvSpPr>
              <a:spLocks noChangeAspect="1"/>
            </p:cNvSpPr>
            <p:nvPr/>
          </p:nvSpPr>
          <p:spPr bwMode="auto">
            <a:xfrm>
              <a:off x="1769" y="2562"/>
              <a:ext cx="214" cy="748"/>
            </a:xfrm>
            <a:custGeom>
              <a:avLst/>
              <a:gdLst>
                <a:gd name="T0" fmla="*/ 18 w 229"/>
                <a:gd name="T1" fmla="*/ 817 h 817"/>
                <a:gd name="T2" fmla="*/ 18 w 229"/>
                <a:gd name="T3" fmla="*/ 817 h 817"/>
                <a:gd name="T4" fmla="*/ 24 w 229"/>
                <a:gd name="T5" fmla="*/ 606 h 817"/>
                <a:gd name="T6" fmla="*/ 24 w 229"/>
                <a:gd name="T7" fmla="*/ 287 h 817"/>
                <a:gd name="T8" fmla="*/ 0 w 229"/>
                <a:gd name="T9" fmla="*/ 0 h 817"/>
                <a:gd name="T10" fmla="*/ 211 w 229"/>
                <a:gd name="T11" fmla="*/ 0 h 817"/>
                <a:gd name="T12" fmla="*/ 205 w 229"/>
                <a:gd name="T13" fmla="*/ 232 h 817"/>
                <a:gd name="T14" fmla="*/ 205 w 229"/>
                <a:gd name="T15" fmla="*/ 530 h 817"/>
                <a:gd name="T16" fmla="*/ 229 w 229"/>
                <a:gd name="T17" fmla="*/ 817 h 817"/>
                <a:gd name="T18" fmla="*/ 18 w 229"/>
                <a:gd name="T19" fmla="*/ 817 h 8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9" h="817">
                  <a:moveTo>
                    <a:pt x="18" y="817"/>
                  </a:moveTo>
                  <a:lnTo>
                    <a:pt x="18" y="817"/>
                  </a:lnTo>
                  <a:cubicBezTo>
                    <a:pt x="22" y="750"/>
                    <a:pt x="24" y="699"/>
                    <a:pt x="24" y="606"/>
                  </a:cubicBezTo>
                  <a:lnTo>
                    <a:pt x="24" y="287"/>
                  </a:lnTo>
                  <a:cubicBezTo>
                    <a:pt x="24" y="172"/>
                    <a:pt x="17" y="85"/>
                    <a:pt x="0" y="0"/>
                  </a:cubicBezTo>
                  <a:lnTo>
                    <a:pt x="211" y="0"/>
                  </a:lnTo>
                  <a:cubicBezTo>
                    <a:pt x="211" y="59"/>
                    <a:pt x="205" y="140"/>
                    <a:pt x="205" y="232"/>
                  </a:cubicBezTo>
                  <a:lnTo>
                    <a:pt x="205" y="530"/>
                  </a:lnTo>
                  <a:cubicBezTo>
                    <a:pt x="205" y="614"/>
                    <a:pt x="218" y="739"/>
                    <a:pt x="229" y="817"/>
                  </a:cubicBezTo>
                  <a:lnTo>
                    <a:pt x="18" y="81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algn="l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i="0">
                <a:solidFill>
                  <a:srgbClr val="1F497D"/>
                </a:solidFill>
                <a:latin typeface="Calibri"/>
                <a:cs typeface="Arial" pitchFamily="34" charset="0"/>
              </a:endParaRPr>
            </a:p>
          </p:txBody>
        </p:sp>
        <p:sp>
          <p:nvSpPr>
            <p:cNvPr id="44" name="Freeform 32"/>
            <p:cNvSpPr>
              <a:spLocks noChangeAspect="1" noEditPoints="1"/>
            </p:cNvSpPr>
            <p:nvPr/>
          </p:nvSpPr>
          <p:spPr bwMode="auto">
            <a:xfrm>
              <a:off x="2090" y="2755"/>
              <a:ext cx="610" cy="791"/>
            </a:xfrm>
            <a:custGeom>
              <a:avLst/>
              <a:gdLst>
                <a:gd name="T0" fmla="*/ 210 w 662"/>
                <a:gd name="T1" fmla="*/ 851 h 863"/>
                <a:gd name="T2" fmla="*/ 210 w 662"/>
                <a:gd name="T3" fmla="*/ 851 h 863"/>
                <a:gd name="T4" fmla="*/ 198 w 662"/>
                <a:gd name="T5" fmla="*/ 632 h 863"/>
                <a:gd name="T6" fmla="*/ 198 w 662"/>
                <a:gd name="T7" fmla="*/ 564 h 863"/>
                <a:gd name="T8" fmla="*/ 385 w 662"/>
                <a:gd name="T9" fmla="*/ 621 h 863"/>
                <a:gd name="T10" fmla="*/ 662 w 662"/>
                <a:gd name="T11" fmla="*/ 322 h 863"/>
                <a:gd name="T12" fmla="*/ 378 w 662"/>
                <a:gd name="T13" fmla="*/ 0 h 863"/>
                <a:gd name="T14" fmla="*/ 174 w 662"/>
                <a:gd name="T15" fmla="*/ 98 h 863"/>
                <a:gd name="T16" fmla="*/ 153 w 662"/>
                <a:gd name="T17" fmla="*/ 15 h 863"/>
                <a:gd name="T18" fmla="*/ 0 w 662"/>
                <a:gd name="T19" fmla="*/ 26 h 863"/>
                <a:gd name="T20" fmla="*/ 36 w 662"/>
                <a:gd name="T21" fmla="*/ 323 h 863"/>
                <a:gd name="T22" fmla="*/ 36 w 662"/>
                <a:gd name="T23" fmla="*/ 564 h 863"/>
                <a:gd name="T24" fmla="*/ 12 w 662"/>
                <a:gd name="T25" fmla="*/ 863 h 863"/>
                <a:gd name="T26" fmla="*/ 210 w 662"/>
                <a:gd name="T27" fmla="*/ 851 h 863"/>
                <a:gd name="T28" fmla="*/ 210 w 662"/>
                <a:gd name="T29" fmla="*/ 851 h 863"/>
                <a:gd name="T30" fmla="*/ 186 w 662"/>
                <a:gd name="T31" fmla="*/ 323 h 863"/>
                <a:gd name="T32" fmla="*/ 186 w 662"/>
                <a:gd name="T33" fmla="*/ 323 h 863"/>
                <a:gd name="T34" fmla="*/ 338 w 662"/>
                <a:gd name="T35" fmla="*/ 125 h 863"/>
                <a:gd name="T36" fmla="*/ 500 w 662"/>
                <a:gd name="T37" fmla="*/ 323 h 863"/>
                <a:gd name="T38" fmla="*/ 345 w 662"/>
                <a:gd name="T39" fmla="*/ 495 h 863"/>
                <a:gd name="T40" fmla="*/ 186 w 662"/>
                <a:gd name="T41" fmla="*/ 323 h 8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62" h="863">
                  <a:moveTo>
                    <a:pt x="210" y="851"/>
                  </a:moveTo>
                  <a:lnTo>
                    <a:pt x="210" y="851"/>
                  </a:lnTo>
                  <a:cubicBezTo>
                    <a:pt x="198" y="763"/>
                    <a:pt x="198" y="664"/>
                    <a:pt x="198" y="632"/>
                  </a:cubicBezTo>
                  <a:lnTo>
                    <a:pt x="198" y="564"/>
                  </a:lnTo>
                  <a:cubicBezTo>
                    <a:pt x="242" y="589"/>
                    <a:pt x="288" y="621"/>
                    <a:pt x="385" y="621"/>
                  </a:cubicBezTo>
                  <a:cubicBezTo>
                    <a:pt x="550" y="621"/>
                    <a:pt x="662" y="495"/>
                    <a:pt x="662" y="322"/>
                  </a:cubicBezTo>
                  <a:cubicBezTo>
                    <a:pt x="662" y="134"/>
                    <a:pt x="546" y="0"/>
                    <a:pt x="378" y="0"/>
                  </a:cubicBezTo>
                  <a:cubicBezTo>
                    <a:pt x="261" y="0"/>
                    <a:pt x="213" y="56"/>
                    <a:pt x="174" y="98"/>
                  </a:cubicBezTo>
                  <a:cubicBezTo>
                    <a:pt x="166" y="67"/>
                    <a:pt x="162" y="41"/>
                    <a:pt x="153" y="15"/>
                  </a:cubicBezTo>
                  <a:lnTo>
                    <a:pt x="0" y="26"/>
                  </a:lnTo>
                  <a:cubicBezTo>
                    <a:pt x="19" y="127"/>
                    <a:pt x="36" y="220"/>
                    <a:pt x="36" y="323"/>
                  </a:cubicBezTo>
                  <a:lnTo>
                    <a:pt x="36" y="564"/>
                  </a:lnTo>
                  <a:cubicBezTo>
                    <a:pt x="36" y="648"/>
                    <a:pt x="18" y="808"/>
                    <a:pt x="12" y="863"/>
                  </a:cubicBezTo>
                  <a:lnTo>
                    <a:pt x="210" y="851"/>
                  </a:lnTo>
                  <a:lnTo>
                    <a:pt x="210" y="851"/>
                  </a:lnTo>
                  <a:close/>
                  <a:moveTo>
                    <a:pt x="186" y="323"/>
                  </a:moveTo>
                  <a:lnTo>
                    <a:pt x="186" y="323"/>
                  </a:lnTo>
                  <a:cubicBezTo>
                    <a:pt x="186" y="206"/>
                    <a:pt x="236" y="125"/>
                    <a:pt x="338" y="125"/>
                  </a:cubicBezTo>
                  <a:cubicBezTo>
                    <a:pt x="433" y="125"/>
                    <a:pt x="500" y="207"/>
                    <a:pt x="500" y="323"/>
                  </a:cubicBezTo>
                  <a:cubicBezTo>
                    <a:pt x="500" y="426"/>
                    <a:pt x="448" y="495"/>
                    <a:pt x="345" y="495"/>
                  </a:cubicBezTo>
                  <a:cubicBezTo>
                    <a:pt x="244" y="495"/>
                    <a:pt x="186" y="437"/>
                    <a:pt x="186" y="32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algn="l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i="0">
                <a:solidFill>
                  <a:srgbClr val="1F497D"/>
                </a:solidFill>
                <a:latin typeface="Calibri"/>
                <a:cs typeface="Arial" pitchFamily="34" charset="0"/>
              </a:endParaRPr>
            </a:p>
          </p:txBody>
        </p:sp>
        <p:sp>
          <p:nvSpPr>
            <p:cNvPr id="45" name="Freeform 33"/>
            <p:cNvSpPr>
              <a:spLocks noChangeAspect="1"/>
            </p:cNvSpPr>
            <p:nvPr/>
          </p:nvSpPr>
          <p:spPr bwMode="auto">
            <a:xfrm>
              <a:off x="2775" y="2755"/>
              <a:ext cx="396" cy="577"/>
            </a:xfrm>
            <a:custGeom>
              <a:avLst/>
              <a:gdLst>
                <a:gd name="T0" fmla="*/ 364 w 440"/>
                <a:gd name="T1" fmla="*/ 126 h 621"/>
                <a:gd name="T2" fmla="*/ 364 w 440"/>
                <a:gd name="T3" fmla="*/ 126 h 621"/>
                <a:gd name="T4" fmla="*/ 270 w 440"/>
                <a:gd name="T5" fmla="*/ 114 h 621"/>
                <a:gd name="T6" fmla="*/ 162 w 440"/>
                <a:gd name="T7" fmla="*/ 160 h 621"/>
                <a:gd name="T8" fmla="*/ 289 w 440"/>
                <a:gd name="T9" fmla="*/ 260 h 621"/>
                <a:gd name="T10" fmla="*/ 440 w 440"/>
                <a:gd name="T11" fmla="*/ 443 h 621"/>
                <a:gd name="T12" fmla="*/ 186 w 440"/>
                <a:gd name="T13" fmla="*/ 621 h 621"/>
                <a:gd name="T14" fmla="*/ 11 w 440"/>
                <a:gd name="T15" fmla="*/ 594 h 621"/>
                <a:gd name="T16" fmla="*/ 11 w 440"/>
                <a:gd name="T17" fmla="*/ 469 h 621"/>
                <a:gd name="T18" fmla="*/ 192 w 440"/>
                <a:gd name="T19" fmla="*/ 506 h 621"/>
                <a:gd name="T20" fmla="*/ 278 w 440"/>
                <a:gd name="T21" fmla="*/ 448 h 621"/>
                <a:gd name="T22" fmla="*/ 152 w 440"/>
                <a:gd name="T23" fmla="*/ 349 h 621"/>
                <a:gd name="T24" fmla="*/ 0 w 440"/>
                <a:gd name="T25" fmla="*/ 160 h 621"/>
                <a:gd name="T26" fmla="*/ 242 w 440"/>
                <a:gd name="T27" fmla="*/ 0 h 621"/>
                <a:gd name="T28" fmla="*/ 387 w 440"/>
                <a:gd name="T29" fmla="*/ 12 h 621"/>
                <a:gd name="T30" fmla="*/ 364 w 440"/>
                <a:gd name="T31" fmla="*/ 126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40" h="621">
                  <a:moveTo>
                    <a:pt x="364" y="126"/>
                  </a:moveTo>
                  <a:lnTo>
                    <a:pt x="364" y="126"/>
                  </a:lnTo>
                  <a:cubicBezTo>
                    <a:pt x="328" y="120"/>
                    <a:pt x="306" y="114"/>
                    <a:pt x="270" y="114"/>
                  </a:cubicBezTo>
                  <a:cubicBezTo>
                    <a:pt x="206" y="114"/>
                    <a:pt x="162" y="129"/>
                    <a:pt x="162" y="160"/>
                  </a:cubicBezTo>
                  <a:cubicBezTo>
                    <a:pt x="162" y="195"/>
                    <a:pt x="222" y="224"/>
                    <a:pt x="289" y="260"/>
                  </a:cubicBezTo>
                  <a:cubicBezTo>
                    <a:pt x="353" y="294"/>
                    <a:pt x="440" y="340"/>
                    <a:pt x="440" y="443"/>
                  </a:cubicBezTo>
                  <a:cubicBezTo>
                    <a:pt x="440" y="557"/>
                    <a:pt x="339" y="621"/>
                    <a:pt x="186" y="621"/>
                  </a:cubicBezTo>
                  <a:cubicBezTo>
                    <a:pt x="116" y="621"/>
                    <a:pt x="68" y="607"/>
                    <a:pt x="11" y="594"/>
                  </a:cubicBezTo>
                  <a:lnTo>
                    <a:pt x="11" y="469"/>
                  </a:lnTo>
                  <a:cubicBezTo>
                    <a:pt x="55" y="482"/>
                    <a:pt x="127" y="506"/>
                    <a:pt x="192" y="506"/>
                  </a:cubicBezTo>
                  <a:cubicBezTo>
                    <a:pt x="235" y="506"/>
                    <a:pt x="278" y="487"/>
                    <a:pt x="278" y="448"/>
                  </a:cubicBezTo>
                  <a:cubicBezTo>
                    <a:pt x="278" y="412"/>
                    <a:pt x="227" y="391"/>
                    <a:pt x="152" y="349"/>
                  </a:cubicBezTo>
                  <a:cubicBezTo>
                    <a:pt x="85" y="316"/>
                    <a:pt x="0" y="247"/>
                    <a:pt x="0" y="160"/>
                  </a:cubicBezTo>
                  <a:cubicBezTo>
                    <a:pt x="0" y="57"/>
                    <a:pt x="103" y="0"/>
                    <a:pt x="242" y="0"/>
                  </a:cubicBezTo>
                  <a:cubicBezTo>
                    <a:pt x="288" y="0"/>
                    <a:pt x="342" y="6"/>
                    <a:pt x="387" y="12"/>
                  </a:cubicBezTo>
                  <a:lnTo>
                    <a:pt x="364" y="12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algn="l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i="0">
                <a:solidFill>
                  <a:srgbClr val="1F497D"/>
                </a:solidFill>
                <a:latin typeface="Calibri"/>
                <a:cs typeface="Arial" pitchFamily="34" charset="0"/>
              </a:endParaRPr>
            </a:p>
          </p:txBody>
        </p:sp>
      </p:grpSp>
      <p:pic>
        <p:nvPicPr>
          <p:cNvPr id="46" name="Picture 2" descr="Public Affairs_white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37325" y="6562725"/>
            <a:ext cx="1900238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4579200" y="4680000"/>
            <a:ext cx="4430833" cy="116339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lnSpc>
                <a:spcPct val="90000"/>
              </a:lnSpc>
              <a:spcBef>
                <a:spcPts val="1000"/>
              </a:spcBef>
              <a:buNone/>
              <a:defRPr sz="2800" b="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noProof="0" smtClean="0"/>
              <a:t>Click to edit Master subtitle style</a:t>
            </a:r>
            <a:endParaRPr lang="en-US" noProof="0" dirty="0" smtClean="0"/>
          </a:p>
        </p:txBody>
      </p:sp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44000" y="2685899"/>
            <a:ext cx="4416425" cy="1495794"/>
          </a:xfrm>
          <a:prstGeom prst="rect">
            <a:avLst/>
          </a:prstGeom>
        </p:spPr>
        <p:txBody>
          <a:bodyPr wrap="square" lIns="0" tIns="0" rIns="0" bIns="0" anchor="ctr" anchorCtr="0">
            <a:spAutoFit/>
          </a:bodyPr>
          <a:lstStyle>
            <a:lvl1pPr>
              <a:lnSpc>
                <a:spcPct val="90000"/>
              </a:lnSpc>
              <a:defRPr sz="3600" b="1"/>
            </a:lvl1pPr>
          </a:lstStyle>
          <a:p>
            <a:r>
              <a:rPr lang="en-US" noProof="0" smtClean="0"/>
              <a:t>Click to edit Master title style</a:t>
            </a:r>
            <a:endParaRPr lang="en-US" noProof="0" dirty="0"/>
          </a:p>
        </p:txBody>
      </p:sp>
      <p:sp>
        <p:nvSpPr>
          <p:cNvPr id="47" name="Foliennummernplatzhalter 5"/>
          <p:cNvSpPr>
            <a:spLocks noGrp="1"/>
          </p:cNvSpPr>
          <p:nvPr>
            <p:ph type="sldNum" sz="quarter" idx="10"/>
          </p:nvPr>
        </p:nvSpPr>
        <p:spPr>
          <a:xfrm>
            <a:off x="8775700" y="6569075"/>
            <a:ext cx="204788" cy="182563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b="1">
                <a:latin typeface="+mn-lt"/>
                <a:cs typeface="+mn-cs"/>
              </a:defRPr>
            </a:lvl1pPr>
          </a:lstStyle>
          <a:p>
            <a:pPr>
              <a:defRPr/>
            </a:pPr>
            <a:fld id="{05880545-C232-40F3-BE5B-94D5D2E6EB86}" type="slidenum">
              <a:rPr lang="de-DE" i="0">
                <a:solidFill>
                  <a:srgbClr val="1F497D"/>
                </a:solidFill>
              </a:rPr>
              <a:pPr>
                <a:defRPr/>
              </a:pPr>
              <a:t>‹N›</a:t>
            </a:fld>
            <a:endParaRPr lang="de-DE" i="0" dirty="0">
              <a:solidFill>
                <a:srgbClr val="1F497D"/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ftr" sz="quarter" idx="10"/>
          </p:nvPr>
        </p:nvSpPr>
        <p:spPr>
          <a:xfrm>
            <a:off x="2327275" y="6565900"/>
            <a:ext cx="617538" cy="182563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Ipsos Template 2012</a:t>
            </a:r>
          </a:p>
        </p:txBody>
      </p:sp>
      <p:sp>
        <p:nvSpPr>
          <p:cNvPr id="3" name="Rectangle 5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014BD5-1A33-4D13-B3BD-28EDABE45903}" type="slidenum">
              <a:rPr lang="en-US"/>
              <a:pPr>
                <a:defRPr/>
              </a:pPr>
              <a:t>‹N›</a:t>
            </a:fld>
            <a:endParaRPr lang="en-US"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Results and Topic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18"/>
          <p:cNvGrpSpPr>
            <a:grpSpLocks noChangeAspect="1"/>
          </p:cNvGrpSpPr>
          <p:nvPr/>
        </p:nvGrpSpPr>
        <p:grpSpPr bwMode="auto">
          <a:xfrm>
            <a:off x="150813" y="150813"/>
            <a:ext cx="522287" cy="468312"/>
            <a:chOff x="1352" y="681"/>
            <a:chExt cx="3519" cy="3153"/>
          </a:xfrm>
        </p:grpSpPr>
        <p:sp>
          <p:nvSpPr>
            <p:cNvPr id="5" name="Freeform 19"/>
            <p:cNvSpPr>
              <a:spLocks noChangeAspect="1"/>
            </p:cNvSpPr>
            <p:nvPr/>
          </p:nvSpPr>
          <p:spPr bwMode="auto">
            <a:xfrm>
              <a:off x="1352" y="681"/>
              <a:ext cx="3519" cy="3153"/>
            </a:xfrm>
            <a:custGeom>
              <a:avLst/>
              <a:gdLst>
                <a:gd name="T0" fmla="*/ 0 w 3862"/>
                <a:gd name="T1" fmla="*/ 3449 h 3449"/>
                <a:gd name="T2" fmla="*/ 0 w 3862"/>
                <a:gd name="T3" fmla="*/ 3449 h 3449"/>
                <a:gd name="T4" fmla="*/ 0 w 3862"/>
                <a:gd name="T5" fmla="*/ 0 h 3449"/>
                <a:gd name="T6" fmla="*/ 3696 w 3862"/>
                <a:gd name="T7" fmla="*/ 0 h 3449"/>
                <a:gd name="T8" fmla="*/ 3327 w 3862"/>
                <a:gd name="T9" fmla="*/ 3449 h 3449"/>
                <a:gd name="T10" fmla="*/ 0 w 3862"/>
                <a:gd name="T11" fmla="*/ 3449 h 3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62" h="3449">
                  <a:moveTo>
                    <a:pt x="0" y="3449"/>
                  </a:moveTo>
                  <a:lnTo>
                    <a:pt x="0" y="3449"/>
                  </a:lnTo>
                  <a:lnTo>
                    <a:pt x="0" y="0"/>
                  </a:lnTo>
                  <a:lnTo>
                    <a:pt x="3696" y="0"/>
                  </a:lnTo>
                  <a:cubicBezTo>
                    <a:pt x="3862" y="1150"/>
                    <a:pt x="3797" y="2241"/>
                    <a:pt x="3327" y="3449"/>
                  </a:cubicBezTo>
                  <a:lnTo>
                    <a:pt x="0" y="3449"/>
                  </a:lnTo>
                  <a:close/>
                </a:path>
              </a:pathLst>
            </a:custGeom>
            <a:solidFill>
              <a:srgbClr val="009D9C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algn="l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i="0">
                <a:solidFill>
                  <a:srgbClr val="1F497D"/>
                </a:solidFill>
                <a:latin typeface="Calibri"/>
                <a:cs typeface="Arial" pitchFamily="34" charset="0"/>
              </a:endParaRPr>
            </a:p>
          </p:txBody>
        </p:sp>
        <p:sp>
          <p:nvSpPr>
            <p:cNvPr id="6" name="Freeform 20"/>
            <p:cNvSpPr>
              <a:spLocks noChangeAspect="1"/>
            </p:cNvSpPr>
            <p:nvPr/>
          </p:nvSpPr>
          <p:spPr bwMode="auto">
            <a:xfrm>
              <a:off x="2710" y="1846"/>
              <a:ext cx="75" cy="53"/>
            </a:xfrm>
            <a:custGeom>
              <a:avLst/>
              <a:gdLst>
                <a:gd name="T0" fmla="*/ 16 w 81"/>
                <a:gd name="T1" fmla="*/ 40 h 66"/>
                <a:gd name="T2" fmla="*/ 16 w 81"/>
                <a:gd name="T3" fmla="*/ 40 h 66"/>
                <a:gd name="T4" fmla="*/ 0 w 81"/>
                <a:gd name="T5" fmla="*/ 54 h 66"/>
                <a:gd name="T6" fmla="*/ 79 w 81"/>
                <a:gd name="T7" fmla="*/ 22 h 66"/>
                <a:gd name="T8" fmla="*/ 81 w 81"/>
                <a:gd name="T9" fmla="*/ 0 h 66"/>
                <a:gd name="T10" fmla="*/ 16 w 81"/>
                <a:gd name="T11" fmla="*/ 4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1" h="66">
                  <a:moveTo>
                    <a:pt x="16" y="40"/>
                  </a:moveTo>
                  <a:lnTo>
                    <a:pt x="16" y="40"/>
                  </a:lnTo>
                  <a:lnTo>
                    <a:pt x="0" y="54"/>
                  </a:lnTo>
                  <a:cubicBezTo>
                    <a:pt x="35" y="66"/>
                    <a:pt x="72" y="42"/>
                    <a:pt x="79" y="22"/>
                  </a:cubicBezTo>
                  <a:lnTo>
                    <a:pt x="81" y="0"/>
                  </a:lnTo>
                  <a:cubicBezTo>
                    <a:pt x="54" y="6"/>
                    <a:pt x="27" y="19"/>
                    <a:pt x="16" y="40"/>
                  </a:cubicBez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algn="l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i="0">
                <a:solidFill>
                  <a:srgbClr val="1F497D"/>
                </a:solidFill>
                <a:latin typeface="Calibri"/>
                <a:cs typeface="Arial" pitchFamily="34" charset="0"/>
              </a:endParaRPr>
            </a:p>
          </p:txBody>
        </p:sp>
        <p:sp>
          <p:nvSpPr>
            <p:cNvPr id="7" name="Freeform 21"/>
            <p:cNvSpPr>
              <a:spLocks noChangeAspect="1"/>
            </p:cNvSpPr>
            <p:nvPr/>
          </p:nvSpPr>
          <p:spPr bwMode="auto">
            <a:xfrm>
              <a:off x="2871" y="1974"/>
              <a:ext cx="64" cy="53"/>
            </a:xfrm>
            <a:custGeom>
              <a:avLst/>
              <a:gdLst>
                <a:gd name="T0" fmla="*/ 27 w 81"/>
                <a:gd name="T1" fmla="*/ 1 h 63"/>
                <a:gd name="T2" fmla="*/ 27 w 81"/>
                <a:gd name="T3" fmla="*/ 1 h 63"/>
                <a:gd name="T4" fmla="*/ 0 w 81"/>
                <a:gd name="T5" fmla="*/ 0 h 63"/>
                <a:gd name="T6" fmla="*/ 33 w 81"/>
                <a:gd name="T7" fmla="*/ 58 h 63"/>
                <a:gd name="T8" fmla="*/ 53 w 81"/>
                <a:gd name="T9" fmla="*/ 63 h 63"/>
                <a:gd name="T10" fmla="*/ 27 w 81"/>
                <a:gd name="T11" fmla="*/ 1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1" h="63">
                  <a:moveTo>
                    <a:pt x="27" y="1"/>
                  </a:moveTo>
                  <a:lnTo>
                    <a:pt x="27" y="1"/>
                  </a:lnTo>
                  <a:lnTo>
                    <a:pt x="0" y="0"/>
                  </a:lnTo>
                  <a:cubicBezTo>
                    <a:pt x="0" y="24"/>
                    <a:pt x="8" y="43"/>
                    <a:pt x="33" y="58"/>
                  </a:cubicBezTo>
                  <a:lnTo>
                    <a:pt x="53" y="63"/>
                  </a:lnTo>
                  <a:cubicBezTo>
                    <a:pt x="81" y="39"/>
                    <a:pt x="44" y="15"/>
                    <a:pt x="27" y="1"/>
                  </a:cubicBez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algn="l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i="0">
                <a:solidFill>
                  <a:srgbClr val="1F497D"/>
                </a:solidFill>
                <a:latin typeface="Calibri"/>
                <a:cs typeface="Arial" pitchFamily="34" charset="0"/>
              </a:endParaRPr>
            </a:p>
          </p:txBody>
        </p:sp>
        <p:sp>
          <p:nvSpPr>
            <p:cNvPr id="8" name="Freeform 22"/>
            <p:cNvSpPr>
              <a:spLocks noChangeAspect="1"/>
            </p:cNvSpPr>
            <p:nvPr/>
          </p:nvSpPr>
          <p:spPr bwMode="auto">
            <a:xfrm>
              <a:off x="2625" y="1408"/>
              <a:ext cx="86" cy="86"/>
            </a:xfrm>
            <a:custGeom>
              <a:avLst/>
              <a:gdLst>
                <a:gd name="T0" fmla="*/ 20 w 96"/>
                <a:gd name="T1" fmla="*/ 50 h 79"/>
                <a:gd name="T2" fmla="*/ 20 w 96"/>
                <a:gd name="T3" fmla="*/ 50 h 79"/>
                <a:gd name="T4" fmla="*/ 0 w 96"/>
                <a:gd name="T5" fmla="*/ 64 h 79"/>
                <a:gd name="T6" fmla="*/ 89 w 96"/>
                <a:gd name="T7" fmla="*/ 27 h 79"/>
                <a:gd name="T8" fmla="*/ 96 w 96"/>
                <a:gd name="T9" fmla="*/ 0 h 79"/>
                <a:gd name="T10" fmla="*/ 20 w 96"/>
                <a:gd name="T11" fmla="*/ 5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6" h="79">
                  <a:moveTo>
                    <a:pt x="20" y="50"/>
                  </a:moveTo>
                  <a:lnTo>
                    <a:pt x="20" y="50"/>
                  </a:lnTo>
                  <a:lnTo>
                    <a:pt x="0" y="64"/>
                  </a:lnTo>
                  <a:cubicBezTo>
                    <a:pt x="41" y="79"/>
                    <a:pt x="75" y="57"/>
                    <a:pt x="89" y="27"/>
                  </a:cubicBezTo>
                  <a:lnTo>
                    <a:pt x="96" y="0"/>
                  </a:lnTo>
                  <a:cubicBezTo>
                    <a:pt x="63" y="8"/>
                    <a:pt x="38" y="8"/>
                    <a:pt x="20" y="50"/>
                  </a:cubicBez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algn="l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i="0">
                <a:solidFill>
                  <a:srgbClr val="1F497D"/>
                </a:solidFill>
                <a:latin typeface="Calibri"/>
                <a:cs typeface="Arial" pitchFamily="34" charset="0"/>
              </a:endParaRPr>
            </a:p>
          </p:txBody>
        </p:sp>
        <p:sp>
          <p:nvSpPr>
            <p:cNvPr id="9" name="Freeform 23"/>
            <p:cNvSpPr>
              <a:spLocks noChangeAspect="1"/>
            </p:cNvSpPr>
            <p:nvPr/>
          </p:nvSpPr>
          <p:spPr bwMode="auto">
            <a:xfrm>
              <a:off x="2571" y="1568"/>
              <a:ext cx="75" cy="75"/>
            </a:xfrm>
            <a:custGeom>
              <a:avLst/>
              <a:gdLst>
                <a:gd name="T0" fmla="*/ 77 w 77"/>
                <a:gd name="T1" fmla="*/ 22 h 77"/>
                <a:gd name="T2" fmla="*/ 77 w 77"/>
                <a:gd name="T3" fmla="*/ 22 h 77"/>
                <a:gd name="T4" fmla="*/ 71 w 77"/>
                <a:gd name="T5" fmla="*/ 0 h 77"/>
                <a:gd name="T6" fmla="*/ 0 w 77"/>
                <a:gd name="T7" fmla="*/ 44 h 77"/>
                <a:gd name="T8" fmla="*/ 0 w 77"/>
                <a:gd name="T9" fmla="*/ 62 h 77"/>
                <a:gd name="T10" fmla="*/ 77 w 77"/>
                <a:gd name="T11" fmla="*/ 22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7" h="77">
                  <a:moveTo>
                    <a:pt x="77" y="22"/>
                  </a:moveTo>
                  <a:lnTo>
                    <a:pt x="77" y="22"/>
                  </a:lnTo>
                  <a:lnTo>
                    <a:pt x="71" y="0"/>
                  </a:lnTo>
                  <a:cubicBezTo>
                    <a:pt x="38" y="7"/>
                    <a:pt x="14" y="19"/>
                    <a:pt x="0" y="44"/>
                  </a:cubicBezTo>
                  <a:lnTo>
                    <a:pt x="0" y="62"/>
                  </a:lnTo>
                  <a:cubicBezTo>
                    <a:pt x="42" y="77"/>
                    <a:pt x="64" y="40"/>
                    <a:pt x="77" y="22"/>
                  </a:cubicBez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algn="l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i="0">
                <a:solidFill>
                  <a:srgbClr val="1F497D"/>
                </a:solidFill>
                <a:latin typeface="Calibri"/>
                <a:cs typeface="Arial" pitchFamily="34" charset="0"/>
              </a:endParaRPr>
            </a:p>
          </p:txBody>
        </p:sp>
        <p:sp>
          <p:nvSpPr>
            <p:cNvPr id="10" name="Freeform 24"/>
            <p:cNvSpPr>
              <a:spLocks noChangeAspect="1"/>
            </p:cNvSpPr>
            <p:nvPr/>
          </p:nvSpPr>
          <p:spPr bwMode="auto">
            <a:xfrm>
              <a:off x="2550" y="1728"/>
              <a:ext cx="86" cy="64"/>
            </a:xfrm>
            <a:custGeom>
              <a:avLst/>
              <a:gdLst>
                <a:gd name="T0" fmla="*/ 0 w 90"/>
                <a:gd name="T1" fmla="*/ 52 h 74"/>
                <a:gd name="T2" fmla="*/ 0 w 90"/>
                <a:gd name="T3" fmla="*/ 52 h 74"/>
                <a:gd name="T4" fmla="*/ 14 w 90"/>
                <a:gd name="T5" fmla="*/ 60 h 74"/>
                <a:gd name="T6" fmla="*/ 73 w 90"/>
                <a:gd name="T7" fmla="*/ 23 h 74"/>
                <a:gd name="T8" fmla="*/ 90 w 90"/>
                <a:gd name="T9" fmla="*/ 8 h 74"/>
                <a:gd name="T10" fmla="*/ 0 w 90"/>
                <a:gd name="T11" fmla="*/ 52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0" h="74">
                  <a:moveTo>
                    <a:pt x="0" y="52"/>
                  </a:moveTo>
                  <a:lnTo>
                    <a:pt x="0" y="52"/>
                  </a:lnTo>
                  <a:lnTo>
                    <a:pt x="14" y="60"/>
                  </a:lnTo>
                  <a:cubicBezTo>
                    <a:pt x="59" y="74"/>
                    <a:pt x="62" y="38"/>
                    <a:pt x="73" y="23"/>
                  </a:cubicBezTo>
                  <a:lnTo>
                    <a:pt x="90" y="8"/>
                  </a:lnTo>
                  <a:cubicBezTo>
                    <a:pt x="48" y="0"/>
                    <a:pt x="11" y="31"/>
                    <a:pt x="0" y="52"/>
                  </a:cubicBez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algn="l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i="0">
                <a:solidFill>
                  <a:srgbClr val="1F497D"/>
                </a:solidFill>
                <a:latin typeface="Calibri"/>
                <a:cs typeface="Arial" pitchFamily="34" charset="0"/>
              </a:endParaRPr>
            </a:p>
          </p:txBody>
        </p:sp>
        <p:sp>
          <p:nvSpPr>
            <p:cNvPr id="11" name="Freeform 25"/>
            <p:cNvSpPr>
              <a:spLocks noChangeAspect="1"/>
            </p:cNvSpPr>
            <p:nvPr/>
          </p:nvSpPr>
          <p:spPr bwMode="auto">
            <a:xfrm>
              <a:off x="2775" y="1173"/>
              <a:ext cx="86" cy="75"/>
            </a:xfrm>
            <a:custGeom>
              <a:avLst/>
              <a:gdLst>
                <a:gd name="T0" fmla="*/ 16 w 88"/>
                <a:gd name="T1" fmla="*/ 4 h 72"/>
                <a:gd name="T2" fmla="*/ 16 w 88"/>
                <a:gd name="T3" fmla="*/ 4 h 72"/>
                <a:gd name="T4" fmla="*/ 0 w 88"/>
                <a:gd name="T5" fmla="*/ 12 h 72"/>
                <a:gd name="T6" fmla="*/ 86 w 88"/>
                <a:gd name="T7" fmla="*/ 49 h 72"/>
                <a:gd name="T8" fmla="*/ 88 w 88"/>
                <a:gd name="T9" fmla="*/ 22 h 72"/>
                <a:gd name="T10" fmla="*/ 16 w 88"/>
                <a:gd name="T11" fmla="*/ 4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8" h="72">
                  <a:moveTo>
                    <a:pt x="16" y="4"/>
                  </a:moveTo>
                  <a:lnTo>
                    <a:pt x="16" y="4"/>
                  </a:lnTo>
                  <a:lnTo>
                    <a:pt x="0" y="12"/>
                  </a:lnTo>
                  <a:cubicBezTo>
                    <a:pt x="4" y="40"/>
                    <a:pt x="70" y="72"/>
                    <a:pt x="86" y="49"/>
                  </a:cubicBezTo>
                  <a:lnTo>
                    <a:pt x="88" y="22"/>
                  </a:lnTo>
                  <a:cubicBezTo>
                    <a:pt x="67" y="8"/>
                    <a:pt x="45" y="0"/>
                    <a:pt x="16" y="4"/>
                  </a:cubicBez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algn="l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i="0">
                <a:solidFill>
                  <a:srgbClr val="1F497D"/>
                </a:solidFill>
                <a:latin typeface="Calibri"/>
                <a:cs typeface="Arial" pitchFamily="34" charset="0"/>
              </a:endParaRPr>
            </a:p>
          </p:txBody>
        </p:sp>
        <p:sp>
          <p:nvSpPr>
            <p:cNvPr id="12" name="Freeform 26"/>
            <p:cNvSpPr>
              <a:spLocks noChangeAspect="1"/>
            </p:cNvSpPr>
            <p:nvPr/>
          </p:nvSpPr>
          <p:spPr bwMode="auto">
            <a:xfrm>
              <a:off x="2956" y="1109"/>
              <a:ext cx="75" cy="86"/>
            </a:xfrm>
            <a:custGeom>
              <a:avLst/>
              <a:gdLst>
                <a:gd name="T0" fmla="*/ 46 w 86"/>
                <a:gd name="T1" fmla="*/ 7 h 92"/>
                <a:gd name="T2" fmla="*/ 46 w 86"/>
                <a:gd name="T3" fmla="*/ 7 h 92"/>
                <a:gd name="T4" fmla="*/ 21 w 86"/>
                <a:gd name="T5" fmla="*/ 0 h 92"/>
                <a:gd name="T6" fmla="*/ 14 w 86"/>
                <a:gd name="T7" fmla="*/ 66 h 92"/>
                <a:gd name="T8" fmla="*/ 27 w 86"/>
                <a:gd name="T9" fmla="*/ 92 h 92"/>
                <a:gd name="T10" fmla="*/ 46 w 86"/>
                <a:gd name="T11" fmla="*/ 7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6" h="92">
                  <a:moveTo>
                    <a:pt x="46" y="7"/>
                  </a:moveTo>
                  <a:lnTo>
                    <a:pt x="46" y="7"/>
                  </a:lnTo>
                  <a:lnTo>
                    <a:pt x="21" y="0"/>
                  </a:lnTo>
                  <a:cubicBezTo>
                    <a:pt x="7" y="19"/>
                    <a:pt x="0" y="33"/>
                    <a:pt x="14" y="66"/>
                  </a:cubicBezTo>
                  <a:lnTo>
                    <a:pt x="27" y="92"/>
                  </a:lnTo>
                  <a:cubicBezTo>
                    <a:pt x="57" y="63"/>
                    <a:pt x="86" y="36"/>
                    <a:pt x="46" y="7"/>
                  </a:cubicBez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algn="l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i="0">
                <a:solidFill>
                  <a:srgbClr val="1F497D"/>
                </a:solidFill>
                <a:latin typeface="Calibri"/>
                <a:cs typeface="Arial" pitchFamily="34" charset="0"/>
              </a:endParaRPr>
            </a:p>
          </p:txBody>
        </p:sp>
        <p:sp>
          <p:nvSpPr>
            <p:cNvPr id="13" name="Freeform 27"/>
            <p:cNvSpPr>
              <a:spLocks noChangeAspect="1" noEditPoints="1"/>
            </p:cNvSpPr>
            <p:nvPr/>
          </p:nvSpPr>
          <p:spPr bwMode="auto">
            <a:xfrm>
              <a:off x="3149" y="927"/>
              <a:ext cx="663" cy="1678"/>
            </a:xfrm>
            <a:custGeom>
              <a:avLst/>
              <a:gdLst>
                <a:gd name="T0" fmla="*/ 451 w 724"/>
                <a:gd name="T1" fmla="*/ 808 h 1845"/>
                <a:gd name="T2" fmla="*/ 451 w 724"/>
                <a:gd name="T3" fmla="*/ 808 h 1845"/>
                <a:gd name="T4" fmla="*/ 326 w 724"/>
                <a:gd name="T5" fmla="*/ 776 h 1845"/>
                <a:gd name="T6" fmla="*/ 477 w 724"/>
                <a:gd name="T7" fmla="*/ 746 h 1845"/>
                <a:gd name="T8" fmla="*/ 493 w 724"/>
                <a:gd name="T9" fmla="*/ 773 h 1845"/>
                <a:gd name="T10" fmla="*/ 451 w 724"/>
                <a:gd name="T11" fmla="*/ 808 h 1845"/>
                <a:gd name="T12" fmla="*/ 451 w 724"/>
                <a:gd name="T13" fmla="*/ 808 h 1845"/>
                <a:gd name="T14" fmla="*/ 639 w 724"/>
                <a:gd name="T15" fmla="*/ 841 h 1845"/>
                <a:gd name="T16" fmla="*/ 639 w 724"/>
                <a:gd name="T17" fmla="*/ 841 h 1845"/>
                <a:gd name="T18" fmla="*/ 601 w 724"/>
                <a:gd name="T19" fmla="*/ 701 h 1845"/>
                <a:gd name="T20" fmla="*/ 634 w 724"/>
                <a:gd name="T21" fmla="*/ 646 h 1845"/>
                <a:gd name="T22" fmla="*/ 627 w 724"/>
                <a:gd name="T23" fmla="*/ 477 h 1845"/>
                <a:gd name="T24" fmla="*/ 641 w 724"/>
                <a:gd name="T25" fmla="*/ 463 h 1845"/>
                <a:gd name="T26" fmla="*/ 627 w 724"/>
                <a:gd name="T27" fmla="*/ 414 h 1845"/>
                <a:gd name="T28" fmla="*/ 615 w 724"/>
                <a:gd name="T29" fmla="*/ 342 h 1845"/>
                <a:gd name="T30" fmla="*/ 590 w 724"/>
                <a:gd name="T31" fmla="*/ 286 h 1845"/>
                <a:gd name="T32" fmla="*/ 602 w 724"/>
                <a:gd name="T33" fmla="*/ 260 h 1845"/>
                <a:gd name="T34" fmla="*/ 560 w 724"/>
                <a:gd name="T35" fmla="*/ 236 h 1845"/>
                <a:gd name="T36" fmla="*/ 523 w 724"/>
                <a:gd name="T37" fmla="*/ 213 h 1845"/>
                <a:gd name="T38" fmla="*/ 514 w 724"/>
                <a:gd name="T39" fmla="*/ 180 h 1845"/>
                <a:gd name="T40" fmla="*/ 483 w 724"/>
                <a:gd name="T41" fmla="*/ 195 h 1845"/>
                <a:gd name="T42" fmla="*/ 476 w 724"/>
                <a:gd name="T43" fmla="*/ 154 h 1845"/>
                <a:gd name="T44" fmla="*/ 434 w 724"/>
                <a:gd name="T45" fmla="*/ 171 h 1845"/>
                <a:gd name="T46" fmla="*/ 411 w 724"/>
                <a:gd name="T47" fmla="*/ 119 h 1845"/>
                <a:gd name="T48" fmla="*/ 389 w 724"/>
                <a:gd name="T49" fmla="*/ 124 h 1845"/>
                <a:gd name="T50" fmla="*/ 356 w 724"/>
                <a:gd name="T51" fmla="*/ 150 h 1845"/>
                <a:gd name="T52" fmla="*/ 356 w 724"/>
                <a:gd name="T53" fmla="*/ 101 h 1845"/>
                <a:gd name="T54" fmla="*/ 341 w 724"/>
                <a:gd name="T55" fmla="*/ 93 h 1845"/>
                <a:gd name="T56" fmla="*/ 314 w 724"/>
                <a:gd name="T57" fmla="*/ 81 h 1845"/>
                <a:gd name="T58" fmla="*/ 276 w 724"/>
                <a:gd name="T59" fmla="*/ 97 h 1845"/>
                <a:gd name="T60" fmla="*/ 292 w 724"/>
                <a:gd name="T61" fmla="*/ 51 h 1845"/>
                <a:gd name="T62" fmla="*/ 244 w 724"/>
                <a:gd name="T63" fmla="*/ 106 h 1845"/>
                <a:gd name="T64" fmla="*/ 216 w 724"/>
                <a:gd name="T65" fmla="*/ 112 h 1845"/>
                <a:gd name="T66" fmla="*/ 266 w 724"/>
                <a:gd name="T67" fmla="*/ 43 h 1845"/>
                <a:gd name="T68" fmla="*/ 214 w 724"/>
                <a:gd name="T69" fmla="*/ 91 h 1845"/>
                <a:gd name="T70" fmla="*/ 173 w 724"/>
                <a:gd name="T71" fmla="*/ 98 h 1845"/>
                <a:gd name="T72" fmla="*/ 186 w 724"/>
                <a:gd name="T73" fmla="*/ 38 h 1845"/>
                <a:gd name="T74" fmla="*/ 173 w 724"/>
                <a:gd name="T75" fmla="*/ 69 h 1845"/>
                <a:gd name="T76" fmla="*/ 166 w 724"/>
                <a:gd name="T77" fmla="*/ 36 h 1845"/>
                <a:gd name="T78" fmla="*/ 142 w 724"/>
                <a:gd name="T79" fmla="*/ 114 h 1845"/>
                <a:gd name="T80" fmla="*/ 126 w 724"/>
                <a:gd name="T81" fmla="*/ 39 h 1845"/>
                <a:gd name="T82" fmla="*/ 80 w 724"/>
                <a:gd name="T83" fmla="*/ 112 h 1845"/>
                <a:gd name="T84" fmla="*/ 56 w 724"/>
                <a:gd name="T85" fmla="*/ 117 h 1845"/>
                <a:gd name="T86" fmla="*/ 37 w 724"/>
                <a:gd name="T87" fmla="*/ 43 h 1845"/>
                <a:gd name="T88" fmla="*/ 5 w 724"/>
                <a:gd name="T89" fmla="*/ 1808 h 1845"/>
                <a:gd name="T90" fmla="*/ 0 w 724"/>
                <a:gd name="T91" fmla="*/ 1840 h 1845"/>
                <a:gd name="T92" fmla="*/ 162 w 724"/>
                <a:gd name="T93" fmla="*/ 1823 h 1845"/>
                <a:gd name="T94" fmla="*/ 529 w 724"/>
                <a:gd name="T95" fmla="*/ 1842 h 1845"/>
                <a:gd name="T96" fmla="*/ 614 w 724"/>
                <a:gd name="T97" fmla="*/ 1829 h 1845"/>
                <a:gd name="T98" fmla="*/ 421 w 724"/>
                <a:gd name="T99" fmla="*/ 1778 h 1845"/>
                <a:gd name="T100" fmla="*/ 272 w 724"/>
                <a:gd name="T101" fmla="*/ 1664 h 1845"/>
                <a:gd name="T102" fmla="*/ 237 w 724"/>
                <a:gd name="T103" fmla="*/ 1566 h 1845"/>
                <a:gd name="T104" fmla="*/ 239 w 724"/>
                <a:gd name="T105" fmla="*/ 1432 h 1845"/>
                <a:gd name="T106" fmla="*/ 315 w 724"/>
                <a:gd name="T107" fmla="*/ 1404 h 1845"/>
                <a:gd name="T108" fmla="*/ 586 w 724"/>
                <a:gd name="T109" fmla="*/ 1387 h 1845"/>
                <a:gd name="T110" fmla="*/ 605 w 724"/>
                <a:gd name="T111" fmla="*/ 1286 h 1845"/>
                <a:gd name="T112" fmla="*/ 609 w 724"/>
                <a:gd name="T113" fmla="*/ 1223 h 1845"/>
                <a:gd name="T114" fmla="*/ 630 w 724"/>
                <a:gd name="T115" fmla="*/ 1174 h 1845"/>
                <a:gd name="T116" fmla="*/ 590 w 724"/>
                <a:gd name="T117" fmla="*/ 1133 h 1845"/>
                <a:gd name="T118" fmla="*/ 650 w 724"/>
                <a:gd name="T119" fmla="*/ 1082 h 1845"/>
                <a:gd name="T120" fmla="*/ 621 w 724"/>
                <a:gd name="T121" fmla="*/ 1018 h 1845"/>
                <a:gd name="T122" fmla="*/ 704 w 724"/>
                <a:gd name="T123" fmla="*/ 959 h 1845"/>
                <a:gd name="T124" fmla="*/ 639 w 724"/>
                <a:gd name="T125" fmla="*/ 841 h 18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24" h="1845">
                  <a:moveTo>
                    <a:pt x="451" y="808"/>
                  </a:moveTo>
                  <a:lnTo>
                    <a:pt x="451" y="808"/>
                  </a:lnTo>
                  <a:cubicBezTo>
                    <a:pt x="397" y="820"/>
                    <a:pt x="315" y="783"/>
                    <a:pt x="326" y="776"/>
                  </a:cubicBezTo>
                  <a:cubicBezTo>
                    <a:pt x="353" y="757"/>
                    <a:pt x="416" y="725"/>
                    <a:pt x="477" y="746"/>
                  </a:cubicBezTo>
                  <a:cubicBezTo>
                    <a:pt x="488" y="750"/>
                    <a:pt x="492" y="760"/>
                    <a:pt x="493" y="773"/>
                  </a:cubicBezTo>
                  <a:cubicBezTo>
                    <a:pt x="496" y="804"/>
                    <a:pt x="471" y="805"/>
                    <a:pt x="451" y="808"/>
                  </a:cubicBezTo>
                  <a:lnTo>
                    <a:pt x="451" y="808"/>
                  </a:lnTo>
                  <a:close/>
                  <a:moveTo>
                    <a:pt x="639" y="841"/>
                  </a:moveTo>
                  <a:lnTo>
                    <a:pt x="639" y="841"/>
                  </a:lnTo>
                  <a:cubicBezTo>
                    <a:pt x="610" y="803"/>
                    <a:pt x="557" y="751"/>
                    <a:pt x="601" y="701"/>
                  </a:cubicBezTo>
                  <a:cubicBezTo>
                    <a:pt x="624" y="684"/>
                    <a:pt x="631" y="670"/>
                    <a:pt x="634" y="646"/>
                  </a:cubicBezTo>
                  <a:cubicBezTo>
                    <a:pt x="644" y="560"/>
                    <a:pt x="639" y="524"/>
                    <a:pt x="627" y="477"/>
                  </a:cubicBezTo>
                  <a:cubicBezTo>
                    <a:pt x="629" y="473"/>
                    <a:pt x="638" y="478"/>
                    <a:pt x="641" y="463"/>
                  </a:cubicBezTo>
                  <a:cubicBezTo>
                    <a:pt x="650" y="422"/>
                    <a:pt x="627" y="414"/>
                    <a:pt x="627" y="414"/>
                  </a:cubicBezTo>
                  <a:cubicBezTo>
                    <a:pt x="645" y="399"/>
                    <a:pt x="643" y="342"/>
                    <a:pt x="615" y="342"/>
                  </a:cubicBezTo>
                  <a:cubicBezTo>
                    <a:pt x="631" y="317"/>
                    <a:pt x="617" y="277"/>
                    <a:pt x="590" y="286"/>
                  </a:cubicBezTo>
                  <a:cubicBezTo>
                    <a:pt x="590" y="286"/>
                    <a:pt x="604" y="278"/>
                    <a:pt x="602" y="260"/>
                  </a:cubicBezTo>
                  <a:cubicBezTo>
                    <a:pt x="599" y="224"/>
                    <a:pt x="547" y="259"/>
                    <a:pt x="560" y="236"/>
                  </a:cubicBezTo>
                  <a:cubicBezTo>
                    <a:pt x="567" y="223"/>
                    <a:pt x="538" y="180"/>
                    <a:pt x="523" y="213"/>
                  </a:cubicBezTo>
                  <a:cubicBezTo>
                    <a:pt x="515" y="207"/>
                    <a:pt x="529" y="187"/>
                    <a:pt x="514" y="180"/>
                  </a:cubicBezTo>
                  <a:cubicBezTo>
                    <a:pt x="504" y="181"/>
                    <a:pt x="495" y="188"/>
                    <a:pt x="483" y="195"/>
                  </a:cubicBezTo>
                  <a:cubicBezTo>
                    <a:pt x="479" y="181"/>
                    <a:pt x="494" y="174"/>
                    <a:pt x="476" y="154"/>
                  </a:cubicBezTo>
                  <a:cubicBezTo>
                    <a:pt x="452" y="138"/>
                    <a:pt x="451" y="162"/>
                    <a:pt x="434" y="171"/>
                  </a:cubicBezTo>
                  <a:cubicBezTo>
                    <a:pt x="404" y="164"/>
                    <a:pt x="476" y="146"/>
                    <a:pt x="411" y="119"/>
                  </a:cubicBezTo>
                  <a:cubicBezTo>
                    <a:pt x="395" y="159"/>
                    <a:pt x="396" y="130"/>
                    <a:pt x="389" y="124"/>
                  </a:cubicBezTo>
                  <a:cubicBezTo>
                    <a:pt x="384" y="121"/>
                    <a:pt x="375" y="131"/>
                    <a:pt x="356" y="150"/>
                  </a:cubicBezTo>
                  <a:cubicBezTo>
                    <a:pt x="366" y="124"/>
                    <a:pt x="388" y="92"/>
                    <a:pt x="356" y="101"/>
                  </a:cubicBezTo>
                  <a:cubicBezTo>
                    <a:pt x="320" y="117"/>
                    <a:pt x="341" y="96"/>
                    <a:pt x="341" y="93"/>
                  </a:cubicBezTo>
                  <a:cubicBezTo>
                    <a:pt x="372" y="79"/>
                    <a:pt x="312" y="45"/>
                    <a:pt x="314" y="81"/>
                  </a:cubicBezTo>
                  <a:cubicBezTo>
                    <a:pt x="313" y="105"/>
                    <a:pt x="261" y="126"/>
                    <a:pt x="276" y="97"/>
                  </a:cubicBezTo>
                  <a:cubicBezTo>
                    <a:pt x="286" y="60"/>
                    <a:pt x="331" y="116"/>
                    <a:pt x="292" y="51"/>
                  </a:cubicBezTo>
                  <a:cubicBezTo>
                    <a:pt x="268" y="78"/>
                    <a:pt x="248" y="96"/>
                    <a:pt x="244" y="106"/>
                  </a:cubicBezTo>
                  <a:cubicBezTo>
                    <a:pt x="225" y="181"/>
                    <a:pt x="236" y="113"/>
                    <a:pt x="216" y="112"/>
                  </a:cubicBezTo>
                  <a:cubicBezTo>
                    <a:pt x="242" y="94"/>
                    <a:pt x="276" y="63"/>
                    <a:pt x="266" y="43"/>
                  </a:cubicBezTo>
                  <a:cubicBezTo>
                    <a:pt x="237" y="41"/>
                    <a:pt x="172" y="87"/>
                    <a:pt x="214" y="91"/>
                  </a:cubicBezTo>
                  <a:cubicBezTo>
                    <a:pt x="211" y="106"/>
                    <a:pt x="187" y="123"/>
                    <a:pt x="173" y="98"/>
                  </a:cubicBezTo>
                  <a:cubicBezTo>
                    <a:pt x="196" y="92"/>
                    <a:pt x="235" y="15"/>
                    <a:pt x="186" y="38"/>
                  </a:cubicBezTo>
                  <a:cubicBezTo>
                    <a:pt x="181" y="42"/>
                    <a:pt x="181" y="56"/>
                    <a:pt x="173" y="69"/>
                  </a:cubicBezTo>
                  <a:cubicBezTo>
                    <a:pt x="161" y="58"/>
                    <a:pt x="170" y="42"/>
                    <a:pt x="166" y="36"/>
                  </a:cubicBezTo>
                  <a:cubicBezTo>
                    <a:pt x="127" y="0"/>
                    <a:pt x="141" y="93"/>
                    <a:pt x="142" y="114"/>
                  </a:cubicBezTo>
                  <a:cubicBezTo>
                    <a:pt x="92" y="82"/>
                    <a:pt x="139" y="91"/>
                    <a:pt x="126" y="39"/>
                  </a:cubicBezTo>
                  <a:cubicBezTo>
                    <a:pt x="84" y="47"/>
                    <a:pt x="73" y="64"/>
                    <a:pt x="80" y="112"/>
                  </a:cubicBezTo>
                  <a:cubicBezTo>
                    <a:pt x="74" y="123"/>
                    <a:pt x="63" y="149"/>
                    <a:pt x="56" y="117"/>
                  </a:cubicBezTo>
                  <a:cubicBezTo>
                    <a:pt x="79" y="87"/>
                    <a:pt x="77" y="44"/>
                    <a:pt x="37" y="43"/>
                  </a:cubicBezTo>
                  <a:cubicBezTo>
                    <a:pt x="101" y="631"/>
                    <a:pt x="97" y="1225"/>
                    <a:pt x="5" y="1808"/>
                  </a:cubicBezTo>
                  <a:lnTo>
                    <a:pt x="0" y="1840"/>
                  </a:lnTo>
                  <a:cubicBezTo>
                    <a:pt x="46" y="1839"/>
                    <a:pt x="113" y="1825"/>
                    <a:pt x="162" y="1823"/>
                  </a:cubicBezTo>
                  <a:cubicBezTo>
                    <a:pt x="301" y="1827"/>
                    <a:pt x="298" y="1845"/>
                    <a:pt x="529" y="1842"/>
                  </a:cubicBezTo>
                  <a:cubicBezTo>
                    <a:pt x="582" y="1837"/>
                    <a:pt x="597" y="1829"/>
                    <a:pt x="614" y="1829"/>
                  </a:cubicBezTo>
                  <a:cubicBezTo>
                    <a:pt x="597" y="1758"/>
                    <a:pt x="481" y="1798"/>
                    <a:pt x="421" y="1778"/>
                  </a:cubicBezTo>
                  <a:cubicBezTo>
                    <a:pt x="321" y="1768"/>
                    <a:pt x="304" y="1708"/>
                    <a:pt x="272" y="1664"/>
                  </a:cubicBezTo>
                  <a:cubicBezTo>
                    <a:pt x="258" y="1639"/>
                    <a:pt x="237" y="1608"/>
                    <a:pt x="237" y="1566"/>
                  </a:cubicBezTo>
                  <a:cubicBezTo>
                    <a:pt x="230" y="1513"/>
                    <a:pt x="240" y="1484"/>
                    <a:pt x="239" y="1432"/>
                  </a:cubicBezTo>
                  <a:cubicBezTo>
                    <a:pt x="243" y="1393"/>
                    <a:pt x="287" y="1401"/>
                    <a:pt x="315" y="1404"/>
                  </a:cubicBezTo>
                  <a:cubicBezTo>
                    <a:pt x="402" y="1413"/>
                    <a:pt x="547" y="1399"/>
                    <a:pt x="586" y="1387"/>
                  </a:cubicBezTo>
                  <a:cubicBezTo>
                    <a:pt x="641" y="1371"/>
                    <a:pt x="642" y="1337"/>
                    <a:pt x="605" y="1286"/>
                  </a:cubicBezTo>
                  <a:cubicBezTo>
                    <a:pt x="597" y="1261"/>
                    <a:pt x="598" y="1245"/>
                    <a:pt x="609" y="1223"/>
                  </a:cubicBezTo>
                  <a:cubicBezTo>
                    <a:pt x="625" y="1206"/>
                    <a:pt x="644" y="1195"/>
                    <a:pt x="630" y="1174"/>
                  </a:cubicBezTo>
                  <a:cubicBezTo>
                    <a:pt x="630" y="1174"/>
                    <a:pt x="504" y="1147"/>
                    <a:pt x="590" y="1133"/>
                  </a:cubicBezTo>
                  <a:cubicBezTo>
                    <a:pt x="679" y="1118"/>
                    <a:pt x="650" y="1082"/>
                    <a:pt x="650" y="1082"/>
                  </a:cubicBezTo>
                  <a:cubicBezTo>
                    <a:pt x="650" y="1082"/>
                    <a:pt x="635" y="1045"/>
                    <a:pt x="621" y="1018"/>
                  </a:cubicBezTo>
                  <a:cubicBezTo>
                    <a:pt x="611" y="998"/>
                    <a:pt x="695" y="991"/>
                    <a:pt x="704" y="959"/>
                  </a:cubicBezTo>
                  <a:cubicBezTo>
                    <a:pt x="724" y="932"/>
                    <a:pt x="661" y="871"/>
                    <a:pt x="639" y="841"/>
                  </a:cubicBez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algn="l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i="0">
                <a:solidFill>
                  <a:srgbClr val="1F497D"/>
                </a:solidFill>
                <a:latin typeface="Calibri"/>
                <a:cs typeface="Arial" pitchFamily="34" charset="0"/>
              </a:endParaRPr>
            </a:p>
          </p:txBody>
        </p:sp>
        <p:sp>
          <p:nvSpPr>
            <p:cNvPr id="14" name="Freeform 28"/>
            <p:cNvSpPr>
              <a:spLocks noChangeAspect="1"/>
            </p:cNvSpPr>
            <p:nvPr/>
          </p:nvSpPr>
          <p:spPr bwMode="auto">
            <a:xfrm>
              <a:off x="1352" y="681"/>
              <a:ext cx="1829" cy="3153"/>
            </a:xfrm>
            <a:custGeom>
              <a:avLst/>
              <a:gdLst>
                <a:gd name="T0" fmla="*/ 1974 w 2011"/>
                <a:gd name="T1" fmla="*/ 2106 h 3449"/>
                <a:gd name="T2" fmla="*/ 0 w 2011"/>
                <a:gd name="T3" fmla="*/ 3449 h 3449"/>
                <a:gd name="T4" fmla="*/ 1972 w 2011"/>
                <a:gd name="T5" fmla="*/ 0 h 3449"/>
                <a:gd name="T6" fmla="*/ 1980 w 2011"/>
                <a:gd name="T7" fmla="*/ 347 h 3449"/>
                <a:gd name="T8" fmla="*/ 1982 w 2011"/>
                <a:gd name="T9" fmla="*/ 392 h 3449"/>
                <a:gd name="T10" fmla="*/ 1923 w 2011"/>
                <a:gd name="T11" fmla="*/ 324 h 3449"/>
                <a:gd name="T12" fmla="*/ 1878 w 2011"/>
                <a:gd name="T13" fmla="*/ 384 h 3449"/>
                <a:gd name="T14" fmla="*/ 1858 w 2011"/>
                <a:gd name="T15" fmla="*/ 411 h 3449"/>
                <a:gd name="T16" fmla="*/ 1823 w 2011"/>
                <a:gd name="T17" fmla="*/ 348 h 3449"/>
                <a:gd name="T18" fmla="*/ 1766 w 2011"/>
                <a:gd name="T19" fmla="*/ 359 h 3449"/>
                <a:gd name="T20" fmla="*/ 1702 w 2011"/>
                <a:gd name="T21" fmla="*/ 494 h 3449"/>
                <a:gd name="T22" fmla="*/ 1680 w 2011"/>
                <a:gd name="T23" fmla="*/ 420 h 3449"/>
                <a:gd name="T24" fmla="*/ 1605 w 2011"/>
                <a:gd name="T25" fmla="*/ 427 h 3449"/>
                <a:gd name="T26" fmla="*/ 1609 w 2011"/>
                <a:gd name="T27" fmla="*/ 499 h 3449"/>
                <a:gd name="T28" fmla="*/ 1520 w 2011"/>
                <a:gd name="T29" fmla="*/ 498 h 3449"/>
                <a:gd name="T30" fmla="*/ 1513 w 2011"/>
                <a:gd name="T31" fmla="*/ 560 h 3449"/>
                <a:gd name="T32" fmla="*/ 1407 w 2011"/>
                <a:gd name="T33" fmla="*/ 521 h 3449"/>
                <a:gd name="T34" fmla="*/ 1521 w 2011"/>
                <a:gd name="T35" fmla="*/ 578 h 3449"/>
                <a:gd name="T36" fmla="*/ 1453 w 2011"/>
                <a:gd name="T37" fmla="*/ 612 h 3449"/>
                <a:gd name="T38" fmla="*/ 1441 w 2011"/>
                <a:gd name="T39" fmla="*/ 603 h 3449"/>
                <a:gd name="T40" fmla="*/ 1404 w 2011"/>
                <a:gd name="T41" fmla="*/ 640 h 3449"/>
                <a:gd name="T42" fmla="*/ 1448 w 2011"/>
                <a:gd name="T43" fmla="*/ 632 h 3449"/>
                <a:gd name="T44" fmla="*/ 1433 w 2011"/>
                <a:gd name="T45" fmla="*/ 703 h 3449"/>
                <a:gd name="T46" fmla="*/ 1392 w 2011"/>
                <a:gd name="T47" fmla="*/ 719 h 3449"/>
                <a:gd name="T48" fmla="*/ 1410 w 2011"/>
                <a:gd name="T49" fmla="*/ 785 h 3449"/>
                <a:gd name="T50" fmla="*/ 1321 w 2011"/>
                <a:gd name="T51" fmla="*/ 761 h 3449"/>
                <a:gd name="T52" fmla="*/ 1255 w 2011"/>
                <a:gd name="T53" fmla="*/ 760 h 3449"/>
                <a:gd name="T54" fmla="*/ 1205 w 2011"/>
                <a:gd name="T55" fmla="*/ 829 h 3449"/>
                <a:gd name="T56" fmla="*/ 1350 w 2011"/>
                <a:gd name="T57" fmla="*/ 845 h 3449"/>
                <a:gd name="T58" fmla="*/ 1308 w 2011"/>
                <a:gd name="T59" fmla="*/ 881 h 3449"/>
                <a:gd name="T60" fmla="*/ 1308 w 2011"/>
                <a:gd name="T61" fmla="*/ 953 h 3449"/>
                <a:gd name="T62" fmla="*/ 1358 w 2011"/>
                <a:gd name="T63" fmla="*/ 951 h 3449"/>
                <a:gd name="T64" fmla="*/ 1319 w 2011"/>
                <a:gd name="T65" fmla="*/ 1061 h 3449"/>
                <a:gd name="T66" fmla="*/ 1324 w 2011"/>
                <a:gd name="T67" fmla="*/ 1115 h 3449"/>
                <a:gd name="T68" fmla="*/ 1283 w 2011"/>
                <a:gd name="T69" fmla="*/ 1185 h 3449"/>
                <a:gd name="T70" fmla="*/ 1257 w 2011"/>
                <a:gd name="T71" fmla="*/ 1226 h 3449"/>
                <a:gd name="T72" fmla="*/ 1285 w 2011"/>
                <a:gd name="T73" fmla="*/ 1267 h 3449"/>
                <a:gd name="T74" fmla="*/ 1314 w 2011"/>
                <a:gd name="T75" fmla="*/ 1311 h 3449"/>
                <a:gd name="T76" fmla="*/ 1363 w 2011"/>
                <a:gd name="T77" fmla="*/ 1376 h 3449"/>
                <a:gd name="T78" fmla="*/ 1438 w 2011"/>
                <a:gd name="T79" fmla="*/ 1413 h 3449"/>
                <a:gd name="T80" fmla="*/ 1494 w 2011"/>
                <a:gd name="T81" fmla="*/ 1379 h 3449"/>
                <a:gd name="T82" fmla="*/ 1513 w 2011"/>
                <a:gd name="T83" fmla="*/ 1471 h 3449"/>
                <a:gd name="T84" fmla="*/ 1605 w 2011"/>
                <a:gd name="T85" fmla="*/ 1474 h 3449"/>
                <a:gd name="T86" fmla="*/ 1584 w 2011"/>
                <a:gd name="T87" fmla="*/ 1525 h 3449"/>
                <a:gd name="T88" fmla="*/ 1618 w 2011"/>
                <a:gd name="T89" fmla="*/ 1559 h 3449"/>
                <a:gd name="T90" fmla="*/ 1644 w 2011"/>
                <a:gd name="T91" fmla="*/ 1602 h 3449"/>
                <a:gd name="T92" fmla="*/ 1700 w 2011"/>
                <a:gd name="T93" fmla="*/ 1594 h 3449"/>
                <a:gd name="T94" fmla="*/ 1729 w 2011"/>
                <a:gd name="T95" fmla="*/ 1535 h 3449"/>
                <a:gd name="T96" fmla="*/ 1794 w 2011"/>
                <a:gd name="T97" fmla="*/ 1574 h 3449"/>
                <a:gd name="T98" fmla="*/ 1808 w 2011"/>
                <a:gd name="T99" fmla="*/ 1711 h 3449"/>
                <a:gd name="T100" fmla="*/ 1870 w 2011"/>
                <a:gd name="T101" fmla="*/ 1688 h 3449"/>
                <a:gd name="T102" fmla="*/ 1839 w 2011"/>
                <a:gd name="T103" fmla="*/ 1844 h 3449"/>
                <a:gd name="T104" fmla="*/ 1446 w 2011"/>
                <a:gd name="T105" fmla="*/ 2092 h 3449"/>
                <a:gd name="T106" fmla="*/ 1654 w 2011"/>
                <a:gd name="T107" fmla="*/ 2103 h 3449"/>
                <a:gd name="T108" fmla="*/ 1974 w 2011"/>
                <a:gd name="T109" fmla="*/ 2105 h 3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011" h="3449">
                  <a:moveTo>
                    <a:pt x="1974" y="2106"/>
                  </a:moveTo>
                  <a:lnTo>
                    <a:pt x="1974" y="2106"/>
                  </a:lnTo>
                  <a:cubicBezTo>
                    <a:pt x="1903" y="2543"/>
                    <a:pt x="1782" y="2987"/>
                    <a:pt x="1602" y="3449"/>
                  </a:cubicBezTo>
                  <a:lnTo>
                    <a:pt x="0" y="3449"/>
                  </a:lnTo>
                  <a:lnTo>
                    <a:pt x="0" y="0"/>
                  </a:lnTo>
                  <a:lnTo>
                    <a:pt x="1972" y="0"/>
                  </a:lnTo>
                  <a:cubicBezTo>
                    <a:pt x="1988" y="113"/>
                    <a:pt x="1999" y="197"/>
                    <a:pt x="2011" y="309"/>
                  </a:cubicBezTo>
                  <a:cubicBezTo>
                    <a:pt x="2011" y="309"/>
                    <a:pt x="1977" y="320"/>
                    <a:pt x="1980" y="347"/>
                  </a:cubicBezTo>
                  <a:cubicBezTo>
                    <a:pt x="1984" y="378"/>
                    <a:pt x="1997" y="385"/>
                    <a:pt x="1997" y="385"/>
                  </a:cubicBezTo>
                  <a:lnTo>
                    <a:pt x="1982" y="392"/>
                  </a:lnTo>
                  <a:cubicBezTo>
                    <a:pt x="1982" y="392"/>
                    <a:pt x="1966" y="368"/>
                    <a:pt x="1966" y="369"/>
                  </a:cubicBezTo>
                  <a:cubicBezTo>
                    <a:pt x="1966" y="346"/>
                    <a:pt x="1976" y="311"/>
                    <a:pt x="1923" y="324"/>
                  </a:cubicBezTo>
                  <a:cubicBezTo>
                    <a:pt x="1904" y="365"/>
                    <a:pt x="1952" y="373"/>
                    <a:pt x="1939" y="401"/>
                  </a:cubicBezTo>
                  <a:cubicBezTo>
                    <a:pt x="1883" y="404"/>
                    <a:pt x="1923" y="359"/>
                    <a:pt x="1878" y="384"/>
                  </a:cubicBezTo>
                  <a:cubicBezTo>
                    <a:pt x="1881" y="371"/>
                    <a:pt x="1871" y="336"/>
                    <a:pt x="1857" y="339"/>
                  </a:cubicBezTo>
                  <a:cubicBezTo>
                    <a:pt x="1851" y="358"/>
                    <a:pt x="1836" y="391"/>
                    <a:pt x="1858" y="411"/>
                  </a:cubicBezTo>
                  <a:cubicBezTo>
                    <a:pt x="1851" y="416"/>
                    <a:pt x="1830" y="413"/>
                    <a:pt x="1825" y="406"/>
                  </a:cubicBezTo>
                  <a:cubicBezTo>
                    <a:pt x="1819" y="396"/>
                    <a:pt x="1840" y="379"/>
                    <a:pt x="1823" y="348"/>
                  </a:cubicBezTo>
                  <a:cubicBezTo>
                    <a:pt x="1771" y="371"/>
                    <a:pt x="1819" y="421"/>
                    <a:pt x="1776" y="440"/>
                  </a:cubicBezTo>
                  <a:cubicBezTo>
                    <a:pt x="1729" y="434"/>
                    <a:pt x="1803" y="394"/>
                    <a:pt x="1766" y="359"/>
                  </a:cubicBezTo>
                  <a:cubicBezTo>
                    <a:pt x="1723" y="369"/>
                    <a:pt x="1707" y="413"/>
                    <a:pt x="1724" y="439"/>
                  </a:cubicBezTo>
                  <a:cubicBezTo>
                    <a:pt x="1723" y="462"/>
                    <a:pt x="1705" y="474"/>
                    <a:pt x="1702" y="494"/>
                  </a:cubicBezTo>
                  <a:cubicBezTo>
                    <a:pt x="1681" y="491"/>
                    <a:pt x="1672" y="483"/>
                    <a:pt x="1670" y="475"/>
                  </a:cubicBezTo>
                  <a:cubicBezTo>
                    <a:pt x="1667" y="460"/>
                    <a:pt x="1708" y="453"/>
                    <a:pt x="1680" y="420"/>
                  </a:cubicBezTo>
                  <a:cubicBezTo>
                    <a:pt x="1635" y="427"/>
                    <a:pt x="1665" y="500"/>
                    <a:pt x="1629" y="461"/>
                  </a:cubicBezTo>
                  <a:cubicBezTo>
                    <a:pt x="1626" y="444"/>
                    <a:pt x="1614" y="429"/>
                    <a:pt x="1605" y="427"/>
                  </a:cubicBezTo>
                  <a:cubicBezTo>
                    <a:pt x="1588" y="439"/>
                    <a:pt x="1580" y="459"/>
                    <a:pt x="1591" y="476"/>
                  </a:cubicBezTo>
                  <a:lnTo>
                    <a:pt x="1609" y="499"/>
                  </a:lnTo>
                  <a:cubicBezTo>
                    <a:pt x="1607" y="499"/>
                    <a:pt x="1617" y="513"/>
                    <a:pt x="1615" y="512"/>
                  </a:cubicBezTo>
                  <a:cubicBezTo>
                    <a:pt x="1585" y="488"/>
                    <a:pt x="1545" y="471"/>
                    <a:pt x="1520" y="498"/>
                  </a:cubicBezTo>
                  <a:cubicBezTo>
                    <a:pt x="1523" y="523"/>
                    <a:pt x="1545" y="525"/>
                    <a:pt x="1579" y="533"/>
                  </a:cubicBezTo>
                  <a:cubicBezTo>
                    <a:pt x="1536" y="537"/>
                    <a:pt x="1527" y="552"/>
                    <a:pt x="1513" y="560"/>
                  </a:cubicBezTo>
                  <a:cubicBezTo>
                    <a:pt x="1508" y="532"/>
                    <a:pt x="1475" y="527"/>
                    <a:pt x="1444" y="523"/>
                  </a:cubicBezTo>
                  <a:cubicBezTo>
                    <a:pt x="1426" y="527"/>
                    <a:pt x="1415" y="515"/>
                    <a:pt x="1407" y="521"/>
                  </a:cubicBezTo>
                  <a:cubicBezTo>
                    <a:pt x="1420" y="553"/>
                    <a:pt x="1451" y="578"/>
                    <a:pt x="1490" y="586"/>
                  </a:cubicBezTo>
                  <a:cubicBezTo>
                    <a:pt x="1507" y="584"/>
                    <a:pt x="1509" y="584"/>
                    <a:pt x="1521" y="578"/>
                  </a:cubicBezTo>
                  <a:cubicBezTo>
                    <a:pt x="1544" y="588"/>
                    <a:pt x="1542" y="592"/>
                    <a:pt x="1548" y="608"/>
                  </a:cubicBezTo>
                  <a:cubicBezTo>
                    <a:pt x="1514" y="623"/>
                    <a:pt x="1487" y="604"/>
                    <a:pt x="1453" y="612"/>
                  </a:cubicBezTo>
                  <a:cubicBezTo>
                    <a:pt x="1453" y="614"/>
                    <a:pt x="1445" y="614"/>
                    <a:pt x="1444" y="611"/>
                  </a:cubicBezTo>
                  <a:cubicBezTo>
                    <a:pt x="1445" y="611"/>
                    <a:pt x="1440" y="603"/>
                    <a:pt x="1441" y="603"/>
                  </a:cubicBezTo>
                  <a:cubicBezTo>
                    <a:pt x="1426" y="575"/>
                    <a:pt x="1387" y="586"/>
                    <a:pt x="1366" y="592"/>
                  </a:cubicBezTo>
                  <a:cubicBezTo>
                    <a:pt x="1363" y="614"/>
                    <a:pt x="1386" y="632"/>
                    <a:pt x="1404" y="640"/>
                  </a:cubicBezTo>
                  <a:cubicBezTo>
                    <a:pt x="1429" y="649"/>
                    <a:pt x="1438" y="641"/>
                    <a:pt x="1438" y="641"/>
                  </a:cubicBezTo>
                  <a:lnTo>
                    <a:pt x="1448" y="632"/>
                  </a:lnTo>
                  <a:cubicBezTo>
                    <a:pt x="1459" y="672"/>
                    <a:pt x="1473" y="674"/>
                    <a:pt x="1494" y="690"/>
                  </a:cubicBezTo>
                  <a:cubicBezTo>
                    <a:pt x="1471" y="698"/>
                    <a:pt x="1462" y="705"/>
                    <a:pt x="1433" y="703"/>
                  </a:cubicBezTo>
                  <a:cubicBezTo>
                    <a:pt x="1400" y="652"/>
                    <a:pt x="1301" y="630"/>
                    <a:pt x="1305" y="654"/>
                  </a:cubicBezTo>
                  <a:cubicBezTo>
                    <a:pt x="1319" y="706"/>
                    <a:pt x="1392" y="719"/>
                    <a:pt x="1392" y="719"/>
                  </a:cubicBezTo>
                  <a:cubicBezTo>
                    <a:pt x="1392" y="719"/>
                    <a:pt x="1354" y="733"/>
                    <a:pt x="1360" y="746"/>
                  </a:cubicBezTo>
                  <a:cubicBezTo>
                    <a:pt x="1367" y="758"/>
                    <a:pt x="1417" y="766"/>
                    <a:pt x="1410" y="785"/>
                  </a:cubicBezTo>
                  <a:cubicBezTo>
                    <a:pt x="1358" y="762"/>
                    <a:pt x="1348" y="771"/>
                    <a:pt x="1383" y="817"/>
                  </a:cubicBezTo>
                  <a:cubicBezTo>
                    <a:pt x="1339" y="819"/>
                    <a:pt x="1349" y="772"/>
                    <a:pt x="1321" y="761"/>
                  </a:cubicBezTo>
                  <a:cubicBezTo>
                    <a:pt x="1301" y="775"/>
                    <a:pt x="1313" y="806"/>
                    <a:pt x="1313" y="806"/>
                  </a:cubicBezTo>
                  <a:cubicBezTo>
                    <a:pt x="1303" y="798"/>
                    <a:pt x="1277" y="754"/>
                    <a:pt x="1255" y="760"/>
                  </a:cubicBezTo>
                  <a:cubicBezTo>
                    <a:pt x="1248" y="765"/>
                    <a:pt x="1248" y="789"/>
                    <a:pt x="1265" y="805"/>
                  </a:cubicBezTo>
                  <a:cubicBezTo>
                    <a:pt x="1244" y="809"/>
                    <a:pt x="1210" y="806"/>
                    <a:pt x="1205" y="829"/>
                  </a:cubicBezTo>
                  <a:cubicBezTo>
                    <a:pt x="1239" y="855"/>
                    <a:pt x="1276" y="855"/>
                    <a:pt x="1329" y="849"/>
                  </a:cubicBezTo>
                  <a:cubicBezTo>
                    <a:pt x="1329" y="849"/>
                    <a:pt x="1339" y="848"/>
                    <a:pt x="1350" y="845"/>
                  </a:cubicBezTo>
                  <a:cubicBezTo>
                    <a:pt x="1360" y="842"/>
                    <a:pt x="1375" y="856"/>
                    <a:pt x="1375" y="856"/>
                  </a:cubicBezTo>
                  <a:cubicBezTo>
                    <a:pt x="1349" y="862"/>
                    <a:pt x="1360" y="870"/>
                    <a:pt x="1308" y="881"/>
                  </a:cubicBezTo>
                  <a:cubicBezTo>
                    <a:pt x="1274" y="897"/>
                    <a:pt x="1247" y="918"/>
                    <a:pt x="1247" y="953"/>
                  </a:cubicBezTo>
                  <a:cubicBezTo>
                    <a:pt x="1268" y="963"/>
                    <a:pt x="1294" y="973"/>
                    <a:pt x="1308" y="953"/>
                  </a:cubicBezTo>
                  <a:cubicBezTo>
                    <a:pt x="1331" y="920"/>
                    <a:pt x="1324" y="946"/>
                    <a:pt x="1340" y="945"/>
                  </a:cubicBezTo>
                  <a:lnTo>
                    <a:pt x="1358" y="951"/>
                  </a:lnTo>
                  <a:cubicBezTo>
                    <a:pt x="1344" y="986"/>
                    <a:pt x="1264" y="985"/>
                    <a:pt x="1279" y="1011"/>
                  </a:cubicBezTo>
                  <a:cubicBezTo>
                    <a:pt x="1295" y="1035"/>
                    <a:pt x="1319" y="1061"/>
                    <a:pt x="1319" y="1061"/>
                  </a:cubicBezTo>
                  <a:cubicBezTo>
                    <a:pt x="1319" y="1061"/>
                    <a:pt x="1263" y="1032"/>
                    <a:pt x="1247" y="1053"/>
                  </a:cubicBezTo>
                  <a:cubicBezTo>
                    <a:pt x="1232" y="1071"/>
                    <a:pt x="1265" y="1102"/>
                    <a:pt x="1324" y="1115"/>
                  </a:cubicBezTo>
                  <a:cubicBezTo>
                    <a:pt x="1304" y="1128"/>
                    <a:pt x="1233" y="1115"/>
                    <a:pt x="1276" y="1160"/>
                  </a:cubicBezTo>
                  <a:cubicBezTo>
                    <a:pt x="1225" y="1181"/>
                    <a:pt x="1242" y="1196"/>
                    <a:pt x="1283" y="1185"/>
                  </a:cubicBezTo>
                  <a:lnTo>
                    <a:pt x="1303" y="1188"/>
                  </a:lnTo>
                  <a:cubicBezTo>
                    <a:pt x="1291" y="1196"/>
                    <a:pt x="1254" y="1213"/>
                    <a:pt x="1257" y="1226"/>
                  </a:cubicBezTo>
                  <a:cubicBezTo>
                    <a:pt x="1259" y="1243"/>
                    <a:pt x="1300" y="1222"/>
                    <a:pt x="1307" y="1235"/>
                  </a:cubicBezTo>
                  <a:cubicBezTo>
                    <a:pt x="1310" y="1254"/>
                    <a:pt x="1287" y="1262"/>
                    <a:pt x="1285" y="1267"/>
                  </a:cubicBezTo>
                  <a:cubicBezTo>
                    <a:pt x="1314" y="1286"/>
                    <a:pt x="1331" y="1241"/>
                    <a:pt x="1358" y="1267"/>
                  </a:cubicBezTo>
                  <a:cubicBezTo>
                    <a:pt x="1348" y="1286"/>
                    <a:pt x="1305" y="1282"/>
                    <a:pt x="1314" y="1311"/>
                  </a:cubicBezTo>
                  <a:cubicBezTo>
                    <a:pt x="1330" y="1323"/>
                    <a:pt x="1357" y="1318"/>
                    <a:pt x="1373" y="1329"/>
                  </a:cubicBezTo>
                  <a:cubicBezTo>
                    <a:pt x="1373" y="1329"/>
                    <a:pt x="1351" y="1371"/>
                    <a:pt x="1363" y="1376"/>
                  </a:cubicBezTo>
                  <a:cubicBezTo>
                    <a:pt x="1386" y="1388"/>
                    <a:pt x="1408" y="1351"/>
                    <a:pt x="1416" y="1349"/>
                  </a:cubicBezTo>
                  <a:cubicBezTo>
                    <a:pt x="1410" y="1396"/>
                    <a:pt x="1450" y="1380"/>
                    <a:pt x="1438" y="1413"/>
                  </a:cubicBezTo>
                  <a:cubicBezTo>
                    <a:pt x="1438" y="1430"/>
                    <a:pt x="1436" y="1454"/>
                    <a:pt x="1454" y="1463"/>
                  </a:cubicBezTo>
                  <a:cubicBezTo>
                    <a:pt x="1491" y="1452"/>
                    <a:pt x="1495" y="1423"/>
                    <a:pt x="1494" y="1379"/>
                  </a:cubicBezTo>
                  <a:cubicBezTo>
                    <a:pt x="1494" y="1364"/>
                    <a:pt x="1537" y="1389"/>
                    <a:pt x="1537" y="1389"/>
                  </a:cubicBezTo>
                  <a:cubicBezTo>
                    <a:pt x="1563" y="1410"/>
                    <a:pt x="1492" y="1426"/>
                    <a:pt x="1513" y="1471"/>
                  </a:cubicBezTo>
                  <a:cubicBezTo>
                    <a:pt x="1573" y="1479"/>
                    <a:pt x="1573" y="1428"/>
                    <a:pt x="1621" y="1419"/>
                  </a:cubicBezTo>
                  <a:cubicBezTo>
                    <a:pt x="1643" y="1433"/>
                    <a:pt x="1612" y="1457"/>
                    <a:pt x="1605" y="1474"/>
                  </a:cubicBezTo>
                  <a:cubicBezTo>
                    <a:pt x="1575" y="1491"/>
                    <a:pt x="1538" y="1471"/>
                    <a:pt x="1509" y="1530"/>
                  </a:cubicBezTo>
                  <a:cubicBezTo>
                    <a:pt x="1551" y="1546"/>
                    <a:pt x="1570" y="1533"/>
                    <a:pt x="1584" y="1525"/>
                  </a:cubicBezTo>
                  <a:cubicBezTo>
                    <a:pt x="1597" y="1516"/>
                    <a:pt x="1596" y="1511"/>
                    <a:pt x="1606" y="1507"/>
                  </a:cubicBezTo>
                  <a:cubicBezTo>
                    <a:pt x="1607" y="1523"/>
                    <a:pt x="1603" y="1553"/>
                    <a:pt x="1618" y="1559"/>
                  </a:cubicBezTo>
                  <a:cubicBezTo>
                    <a:pt x="1632" y="1558"/>
                    <a:pt x="1633" y="1553"/>
                    <a:pt x="1645" y="1546"/>
                  </a:cubicBezTo>
                  <a:cubicBezTo>
                    <a:pt x="1657" y="1558"/>
                    <a:pt x="1626" y="1589"/>
                    <a:pt x="1644" y="1602"/>
                  </a:cubicBezTo>
                  <a:cubicBezTo>
                    <a:pt x="1661" y="1599"/>
                    <a:pt x="1667" y="1583"/>
                    <a:pt x="1667" y="1583"/>
                  </a:cubicBezTo>
                  <a:cubicBezTo>
                    <a:pt x="1677" y="1597"/>
                    <a:pt x="1689" y="1597"/>
                    <a:pt x="1700" y="1594"/>
                  </a:cubicBezTo>
                  <a:cubicBezTo>
                    <a:pt x="1706" y="1579"/>
                    <a:pt x="1707" y="1545"/>
                    <a:pt x="1688" y="1533"/>
                  </a:cubicBezTo>
                  <a:cubicBezTo>
                    <a:pt x="1697" y="1522"/>
                    <a:pt x="1720" y="1543"/>
                    <a:pt x="1729" y="1535"/>
                  </a:cubicBezTo>
                  <a:cubicBezTo>
                    <a:pt x="1748" y="1557"/>
                    <a:pt x="1707" y="1600"/>
                    <a:pt x="1737" y="1618"/>
                  </a:cubicBezTo>
                  <a:cubicBezTo>
                    <a:pt x="1766" y="1615"/>
                    <a:pt x="1765" y="1586"/>
                    <a:pt x="1794" y="1574"/>
                  </a:cubicBezTo>
                  <a:cubicBezTo>
                    <a:pt x="1789" y="1604"/>
                    <a:pt x="1824" y="1626"/>
                    <a:pt x="1779" y="1648"/>
                  </a:cubicBezTo>
                  <a:cubicBezTo>
                    <a:pt x="1779" y="1677"/>
                    <a:pt x="1834" y="1669"/>
                    <a:pt x="1808" y="1711"/>
                  </a:cubicBezTo>
                  <a:cubicBezTo>
                    <a:pt x="1818" y="1728"/>
                    <a:pt x="1831" y="1721"/>
                    <a:pt x="1843" y="1718"/>
                  </a:cubicBezTo>
                  <a:lnTo>
                    <a:pt x="1870" y="1688"/>
                  </a:lnTo>
                  <a:cubicBezTo>
                    <a:pt x="1862" y="1712"/>
                    <a:pt x="1860" y="1750"/>
                    <a:pt x="1867" y="1777"/>
                  </a:cubicBezTo>
                  <a:cubicBezTo>
                    <a:pt x="1858" y="1800"/>
                    <a:pt x="1879" y="1825"/>
                    <a:pt x="1839" y="1844"/>
                  </a:cubicBezTo>
                  <a:cubicBezTo>
                    <a:pt x="1828" y="1900"/>
                    <a:pt x="1827" y="1956"/>
                    <a:pt x="1763" y="1992"/>
                  </a:cubicBezTo>
                  <a:cubicBezTo>
                    <a:pt x="1726" y="2060"/>
                    <a:pt x="1497" y="2024"/>
                    <a:pt x="1446" y="2092"/>
                  </a:cubicBezTo>
                  <a:cubicBezTo>
                    <a:pt x="1459" y="2104"/>
                    <a:pt x="1576" y="2100"/>
                    <a:pt x="1591" y="2096"/>
                  </a:cubicBezTo>
                  <a:cubicBezTo>
                    <a:pt x="1613" y="2085"/>
                    <a:pt x="1631" y="2104"/>
                    <a:pt x="1654" y="2103"/>
                  </a:cubicBezTo>
                  <a:cubicBezTo>
                    <a:pt x="1705" y="2103"/>
                    <a:pt x="1767" y="2086"/>
                    <a:pt x="1809" y="2103"/>
                  </a:cubicBezTo>
                  <a:cubicBezTo>
                    <a:pt x="1869" y="2103"/>
                    <a:pt x="1920" y="2105"/>
                    <a:pt x="1974" y="2105"/>
                  </a:cubicBezTo>
                  <a:lnTo>
                    <a:pt x="1974" y="2106"/>
                  </a:ln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algn="l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i="0">
                <a:solidFill>
                  <a:srgbClr val="1F497D"/>
                </a:solidFill>
                <a:latin typeface="Calibri"/>
                <a:cs typeface="Arial" pitchFamily="34" charset="0"/>
              </a:endParaRPr>
            </a:p>
          </p:txBody>
        </p:sp>
        <p:sp>
          <p:nvSpPr>
            <p:cNvPr id="15" name="Freeform 29"/>
            <p:cNvSpPr>
              <a:spLocks noChangeAspect="1" noEditPoints="1"/>
            </p:cNvSpPr>
            <p:nvPr/>
          </p:nvSpPr>
          <p:spPr bwMode="auto">
            <a:xfrm>
              <a:off x="3235" y="2755"/>
              <a:ext cx="578" cy="577"/>
            </a:xfrm>
            <a:custGeom>
              <a:avLst/>
              <a:gdLst>
                <a:gd name="T0" fmla="*/ 321 w 639"/>
                <a:gd name="T1" fmla="*/ 621 h 621"/>
                <a:gd name="T2" fmla="*/ 321 w 639"/>
                <a:gd name="T3" fmla="*/ 621 h 621"/>
                <a:gd name="T4" fmla="*/ 639 w 639"/>
                <a:gd name="T5" fmla="*/ 307 h 621"/>
                <a:gd name="T6" fmla="*/ 321 w 639"/>
                <a:gd name="T7" fmla="*/ 0 h 621"/>
                <a:gd name="T8" fmla="*/ 0 w 639"/>
                <a:gd name="T9" fmla="*/ 307 h 621"/>
                <a:gd name="T10" fmla="*/ 321 w 639"/>
                <a:gd name="T11" fmla="*/ 621 h 621"/>
                <a:gd name="T12" fmla="*/ 321 w 639"/>
                <a:gd name="T13" fmla="*/ 621 h 621"/>
                <a:gd name="T14" fmla="*/ 162 w 639"/>
                <a:gd name="T15" fmla="*/ 307 h 621"/>
                <a:gd name="T16" fmla="*/ 162 w 639"/>
                <a:gd name="T17" fmla="*/ 307 h 621"/>
                <a:gd name="T18" fmla="*/ 321 w 639"/>
                <a:gd name="T19" fmla="*/ 125 h 621"/>
                <a:gd name="T20" fmla="*/ 477 w 639"/>
                <a:gd name="T21" fmla="*/ 307 h 621"/>
                <a:gd name="T22" fmla="*/ 321 w 639"/>
                <a:gd name="T23" fmla="*/ 495 h 621"/>
                <a:gd name="T24" fmla="*/ 162 w 639"/>
                <a:gd name="T25" fmla="*/ 307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39" h="621">
                  <a:moveTo>
                    <a:pt x="321" y="621"/>
                  </a:moveTo>
                  <a:lnTo>
                    <a:pt x="321" y="621"/>
                  </a:lnTo>
                  <a:cubicBezTo>
                    <a:pt x="512" y="621"/>
                    <a:pt x="639" y="480"/>
                    <a:pt x="639" y="307"/>
                  </a:cubicBezTo>
                  <a:cubicBezTo>
                    <a:pt x="639" y="124"/>
                    <a:pt x="511" y="0"/>
                    <a:pt x="321" y="0"/>
                  </a:cubicBezTo>
                  <a:cubicBezTo>
                    <a:pt x="130" y="0"/>
                    <a:pt x="0" y="121"/>
                    <a:pt x="0" y="307"/>
                  </a:cubicBezTo>
                  <a:cubicBezTo>
                    <a:pt x="0" y="489"/>
                    <a:pt x="132" y="621"/>
                    <a:pt x="321" y="621"/>
                  </a:cubicBezTo>
                  <a:lnTo>
                    <a:pt x="321" y="621"/>
                  </a:lnTo>
                  <a:close/>
                  <a:moveTo>
                    <a:pt x="162" y="307"/>
                  </a:moveTo>
                  <a:lnTo>
                    <a:pt x="162" y="307"/>
                  </a:lnTo>
                  <a:cubicBezTo>
                    <a:pt x="162" y="198"/>
                    <a:pt x="214" y="125"/>
                    <a:pt x="321" y="125"/>
                  </a:cubicBezTo>
                  <a:cubicBezTo>
                    <a:pt x="425" y="125"/>
                    <a:pt x="477" y="192"/>
                    <a:pt x="477" y="307"/>
                  </a:cubicBezTo>
                  <a:cubicBezTo>
                    <a:pt x="477" y="413"/>
                    <a:pt x="426" y="495"/>
                    <a:pt x="321" y="495"/>
                  </a:cubicBezTo>
                  <a:cubicBezTo>
                    <a:pt x="220" y="495"/>
                    <a:pt x="162" y="415"/>
                    <a:pt x="162" y="30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algn="l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i="0">
                <a:solidFill>
                  <a:srgbClr val="1F497D"/>
                </a:solidFill>
                <a:latin typeface="Calibri"/>
                <a:cs typeface="Arial" pitchFamily="34" charset="0"/>
              </a:endParaRPr>
            </a:p>
          </p:txBody>
        </p:sp>
        <p:sp>
          <p:nvSpPr>
            <p:cNvPr id="16" name="Freeform 30"/>
            <p:cNvSpPr>
              <a:spLocks noChangeAspect="1"/>
            </p:cNvSpPr>
            <p:nvPr/>
          </p:nvSpPr>
          <p:spPr bwMode="auto">
            <a:xfrm>
              <a:off x="3887" y="2755"/>
              <a:ext cx="417" cy="577"/>
            </a:xfrm>
            <a:custGeom>
              <a:avLst/>
              <a:gdLst>
                <a:gd name="T0" fmla="*/ 377 w 441"/>
                <a:gd name="T1" fmla="*/ 128 h 621"/>
                <a:gd name="T2" fmla="*/ 377 w 441"/>
                <a:gd name="T3" fmla="*/ 128 h 621"/>
                <a:gd name="T4" fmla="*/ 270 w 441"/>
                <a:gd name="T5" fmla="*/ 114 h 621"/>
                <a:gd name="T6" fmla="*/ 163 w 441"/>
                <a:gd name="T7" fmla="*/ 160 h 621"/>
                <a:gd name="T8" fmla="*/ 290 w 441"/>
                <a:gd name="T9" fmla="*/ 260 h 621"/>
                <a:gd name="T10" fmla="*/ 441 w 441"/>
                <a:gd name="T11" fmla="*/ 443 h 621"/>
                <a:gd name="T12" fmla="*/ 187 w 441"/>
                <a:gd name="T13" fmla="*/ 621 h 621"/>
                <a:gd name="T14" fmla="*/ 11 w 441"/>
                <a:gd name="T15" fmla="*/ 594 h 621"/>
                <a:gd name="T16" fmla="*/ 11 w 441"/>
                <a:gd name="T17" fmla="*/ 469 h 621"/>
                <a:gd name="T18" fmla="*/ 193 w 441"/>
                <a:gd name="T19" fmla="*/ 506 h 621"/>
                <a:gd name="T20" fmla="*/ 279 w 441"/>
                <a:gd name="T21" fmla="*/ 448 h 621"/>
                <a:gd name="T22" fmla="*/ 153 w 441"/>
                <a:gd name="T23" fmla="*/ 349 h 621"/>
                <a:gd name="T24" fmla="*/ 0 w 441"/>
                <a:gd name="T25" fmla="*/ 160 h 621"/>
                <a:gd name="T26" fmla="*/ 243 w 441"/>
                <a:gd name="T27" fmla="*/ 0 h 621"/>
                <a:gd name="T28" fmla="*/ 377 w 441"/>
                <a:gd name="T29" fmla="*/ 10 h 621"/>
                <a:gd name="T30" fmla="*/ 377 w 441"/>
                <a:gd name="T31" fmla="*/ 128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41" h="621">
                  <a:moveTo>
                    <a:pt x="377" y="128"/>
                  </a:moveTo>
                  <a:lnTo>
                    <a:pt x="377" y="128"/>
                  </a:lnTo>
                  <a:cubicBezTo>
                    <a:pt x="341" y="122"/>
                    <a:pt x="306" y="114"/>
                    <a:pt x="270" y="114"/>
                  </a:cubicBezTo>
                  <a:cubicBezTo>
                    <a:pt x="207" y="114"/>
                    <a:pt x="163" y="129"/>
                    <a:pt x="163" y="160"/>
                  </a:cubicBezTo>
                  <a:cubicBezTo>
                    <a:pt x="163" y="195"/>
                    <a:pt x="223" y="224"/>
                    <a:pt x="290" y="260"/>
                  </a:cubicBezTo>
                  <a:cubicBezTo>
                    <a:pt x="353" y="294"/>
                    <a:pt x="441" y="340"/>
                    <a:pt x="441" y="443"/>
                  </a:cubicBezTo>
                  <a:cubicBezTo>
                    <a:pt x="441" y="557"/>
                    <a:pt x="340" y="621"/>
                    <a:pt x="187" y="621"/>
                  </a:cubicBezTo>
                  <a:cubicBezTo>
                    <a:pt x="117" y="621"/>
                    <a:pt x="69" y="607"/>
                    <a:pt x="11" y="594"/>
                  </a:cubicBezTo>
                  <a:lnTo>
                    <a:pt x="11" y="469"/>
                  </a:lnTo>
                  <a:cubicBezTo>
                    <a:pt x="56" y="482"/>
                    <a:pt x="128" y="506"/>
                    <a:pt x="193" y="506"/>
                  </a:cubicBezTo>
                  <a:cubicBezTo>
                    <a:pt x="236" y="506"/>
                    <a:pt x="279" y="487"/>
                    <a:pt x="279" y="448"/>
                  </a:cubicBezTo>
                  <a:cubicBezTo>
                    <a:pt x="279" y="412"/>
                    <a:pt x="227" y="391"/>
                    <a:pt x="153" y="349"/>
                  </a:cubicBezTo>
                  <a:cubicBezTo>
                    <a:pt x="86" y="316"/>
                    <a:pt x="0" y="247"/>
                    <a:pt x="0" y="160"/>
                  </a:cubicBezTo>
                  <a:cubicBezTo>
                    <a:pt x="0" y="57"/>
                    <a:pt x="104" y="0"/>
                    <a:pt x="243" y="0"/>
                  </a:cubicBezTo>
                  <a:cubicBezTo>
                    <a:pt x="288" y="0"/>
                    <a:pt x="333" y="4"/>
                    <a:pt x="377" y="10"/>
                  </a:cubicBezTo>
                  <a:lnTo>
                    <a:pt x="377" y="12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algn="l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i="0">
                <a:solidFill>
                  <a:srgbClr val="1F497D"/>
                </a:solidFill>
                <a:latin typeface="Calibri"/>
                <a:cs typeface="Arial" pitchFamily="34" charset="0"/>
              </a:endParaRPr>
            </a:p>
          </p:txBody>
        </p:sp>
        <p:sp>
          <p:nvSpPr>
            <p:cNvPr id="17" name="Freeform 31"/>
            <p:cNvSpPr>
              <a:spLocks noChangeAspect="1"/>
            </p:cNvSpPr>
            <p:nvPr/>
          </p:nvSpPr>
          <p:spPr bwMode="auto">
            <a:xfrm>
              <a:off x="1769" y="2562"/>
              <a:ext cx="214" cy="748"/>
            </a:xfrm>
            <a:custGeom>
              <a:avLst/>
              <a:gdLst>
                <a:gd name="T0" fmla="*/ 18 w 229"/>
                <a:gd name="T1" fmla="*/ 817 h 817"/>
                <a:gd name="T2" fmla="*/ 18 w 229"/>
                <a:gd name="T3" fmla="*/ 817 h 817"/>
                <a:gd name="T4" fmla="*/ 24 w 229"/>
                <a:gd name="T5" fmla="*/ 606 h 817"/>
                <a:gd name="T6" fmla="*/ 24 w 229"/>
                <a:gd name="T7" fmla="*/ 287 h 817"/>
                <a:gd name="T8" fmla="*/ 0 w 229"/>
                <a:gd name="T9" fmla="*/ 0 h 817"/>
                <a:gd name="T10" fmla="*/ 211 w 229"/>
                <a:gd name="T11" fmla="*/ 0 h 817"/>
                <a:gd name="T12" fmla="*/ 205 w 229"/>
                <a:gd name="T13" fmla="*/ 232 h 817"/>
                <a:gd name="T14" fmla="*/ 205 w 229"/>
                <a:gd name="T15" fmla="*/ 530 h 817"/>
                <a:gd name="T16" fmla="*/ 229 w 229"/>
                <a:gd name="T17" fmla="*/ 817 h 817"/>
                <a:gd name="T18" fmla="*/ 18 w 229"/>
                <a:gd name="T19" fmla="*/ 817 h 8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9" h="817">
                  <a:moveTo>
                    <a:pt x="18" y="817"/>
                  </a:moveTo>
                  <a:lnTo>
                    <a:pt x="18" y="817"/>
                  </a:lnTo>
                  <a:cubicBezTo>
                    <a:pt x="22" y="750"/>
                    <a:pt x="24" y="699"/>
                    <a:pt x="24" y="606"/>
                  </a:cubicBezTo>
                  <a:lnTo>
                    <a:pt x="24" y="287"/>
                  </a:lnTo>
                  <a:cubicBezTo>
                    <a:pt x="24" y="172"/>
                    <a:pt x="17" y="85"/>
                    <a:pt x="0" y="0"/>
                  </a:cubicBezTo>
                  <a:lnTo>
                    <a:pt x="211" y="0"/>
                  </a:lnTo>
                  <a:cubicBezTo>
                    <a:pt x="211" y="59"/>
                    <a:pt x="205" y="140"/>
                    <a:pt x="205" y="232"/>
                  </a:cubicBezTo>
                  <a:lnTo>
                    <a:pt x="205" y="530"/>
                  </a:lnTo>
                  <a:cubicBezTo>
                    <a:pt x="205" y="614"/>
                    <a:pt x="218" y="739"/>
                    <a:pt x="229" y="817"/>
                  </a:cubicBezTo>
                  <a:lnTo>
                    <a:pt x="18" y="81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algn="l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i="0">
                <a:solidFill>
                  <a:srgbClr val="1F497D"/>
                </a:solidFill>
                <a:latin typeface="Calibri"/>
                <a:cs typeface="Arial" pitchFamily="34" charset="0"/>
              </a:endParaRPr>
            </a:p>
          </p:txBody>
        </p:sp>
        <p:sp>
          <p:nvSpPr>
            <p:cNvPr id="18" name="Freeform 32"/>
            <p:cNvSpPr>
              <a:spLocks noChangeAspect="1" noEditPoints="1"/>
            </p:cNvSpPr>
            <p:nvPr/>
          </p:nvSpPr>
          <p:spPr bwMode="auto">
            <a:xfrm>
              <a:off x="2090" y="2755"/>
              <a:ext cx="610" cy="791"/>
            </a:xfrm>
            <a:custGeom>
              <a:avLst/>
              <a:gdLst>
                <a:gd name="T0" fmla="*/ 210 w 662"/>
                <a:gd name="T1" fmla="*/ 851 h 863"/>
                <a:gd name="T2" fmla="*/ 210 w 662"/>
                <a:gd name="T3" fmla="*/ 851 h 863"/>
                <a:gd name="T4" fmla="*/ 198 w 662"/>
                <a:gd name="T5" fmla="*/ 632 h 863"/>
                <a:gd name="T6" fmla="*/ 198 w 662"/>
                <a:gd name="T7" fmla="*/ 564 h 863"/>
                <a:gd name="T8" fmla="*/ 385 w 662"/>
                <a:gd name="T9" fmla="*/ 621 h 863"/>
                <a:gd name="T10" fmla="*/ 662 w 662"/>
                <a:gd name="T11" fmla="*/ 322 h 863"/>
                <a:gd name="T12" fmla="*/ 378 w 662"/>
                <a:gd name="T13" fmla="*/ 0 h 863"/>
                <a:gd name="T14" fmla="*/ 174 w 662"/>
                <a:gd name="T15" fmla="*/ 98 h 863"/>
                <a:gd name="T16" fmla="*/ 153 w 662"/>
                <a:gd name="T17" fmla="*/ 15 h 863"/>
                <a:gd name="T18" fmla="*/ 0 w 662"/>
                <a:gd name="T19" fmla="*/ 26 h 863"/>
                <a:gd name="T20" fmla="*/ 36 w 662"/>
                <a:gd name="T21" fmla="*/ 323 h 863"/>
                <a:gd name="T22" fmla="*/ 36 w 662"/>
                <a:gd name="T23" fmla="*/ 564 h 863"/>
                <a:gd name="T24" fmla="*/ 12 w 662"/>
                <a:gd name="T25" fmla="*/ 863 h 863"/>
                <a:gd name="T26" fmla="*/ 210 w 662"/>
                <a:gd name="T27" fmla="*/ 851 h 863"/>
                <a:gd name="T28" fmla="*/ 210 w 662"/>
                <a:gd name="T29" fmla="*/ 851 h 863"/>
                <a:gd name="T30" fmla="*/ 186 w 662"/>
                <a:gd name="T31" fmla="*/ 323 h 863"/>
                <a:gd name="T32" fmla="*/ 186 w 662"/>
                <a:gd name="T33" fmla="*/ 323 h 863"/>
                <a:gd name="T34" fmla="*/ 338 w 662"/>
                <a:gd name="T35" fmla="*/ 125 h 863"/>
                <a:gd name="T36" fmla="*/ 500 w 662"/>
                <a:gd name="T37" fmla="*/ 323 h 863"/>
                <a:gd name="T38" fmla="*/ 345 w 662"/>
                <a:gd name="T39" fmla="*/ 495 h 863"/>
                <a:gd name="T40" fmla="*/ 186 w 662"/>
                <a:gd name="T41" fmla="*/ 323 h 8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62" h="863">
                  <a:moveTo>
                    <a:pt x="210" y="851"/>
                  </a:moveTo>
                  <a:lnTo>
                    <a:pt x="210" y="851"/>
                  </a:lnTo>
                  <a:cubicBezTo>
                    <a:pt x="198" y="763"/>
                    <a:pt x="198" y="664"/>
                    <a:pt x="198" y="632"/>
                  </a:cubicBezTo>
                  <a:lnTo>
                    <a:pt x="198" y="564"/>
                  </a:lnTo>
                  <a:cubicBezTo>
                    <a:pt x="242" y="589"/>
                    <a:pt x="288" y="621"/>
                    <a:pt x="385" y="621"/>
                  </a:cubicBezTo>
                  <a:cubicBezTo>
                    <a:pt x="550" y="621"/>
                    <a:pt x="662" y="495"/>
                    <a:pt x="662" y="322"/>
                  </a:cubicBezTo>
                  <a:cubicBezTo>
                    <a:pt x="662" y="134"/>
                    <a:pt x="546" y="0"/>
                    <a:pt x="378" y="0"/>
                  </a:cubicBezTo>
                  <a:cubicBezTo>
                    <a:pt x="261" y="0"/>
                    <a:pt x="213" y="56"/>
                    <a:pt x="174" y="98"/>
                  </a:cubicBezTo>
                  <a:cubicBezTo>
                    <a:pt x="166" y="67"/>
                    <a:pt x="162" y="41"/>
                    <a:pt x="153" y="15"/>
                  </a:cubicBezTo>
                  <a:lnTo>
                    <a:pt x="0" y="26"/>
                  </a:lnTo>
                  <a:cubicBezTo>
                    <a:pt x="19" y="127"/>
                    <a:pt x="36" y="220"/>
                    <a:pt x="36" y="323"/>
                  </a:cubicBezTo>
                  <a:lnTo>
                    <a:pt x="36" y="564"/>
                  </a:lnTo>
                  <a:cubicBezTo>
                    <a:pt x="36" y="648"/>
                    <a:pt x="18" y="808"/>
                    <a:pt x="12" y="863"/>
                  </a:cubicBezTo>
                  <a:lnTo>
                    <a:pt x="210" y="851"/>
                  </a:lnTo>
                  <a:lnTo>
                    <a:pt x="210" y="851"/>
                  </a:lnTo>
                  <a:close/>
                  <a:moveTo>
                    <a:pt x="186" y="323"/>
                  </a:moveTo>
                  <a:lnTo>
                    <a:pt x="186" y="323"/>
                  </a:lnTo>
                  <a:cubicBezTo>
                    <a:pt x="186" y="206"/>
                    <a:pt x="236" y="125"/>
                    <a:pt x="338" y="125"/>
                  </a:cubicBezTo>
                  <a:cubicBezTo>
                    <a:pt x="433" y="125"/>
                    <a:pt x="500" y="207"/>
                    <a:pt x="500" y="323"/>
                  </a:cubicBezTo>
                  <a:cubicBezTo>
                    <a:pt x="500" y="426"/>
                    <a:pt x="448" y="495"/>
                    <a:pt x="345" y="495"/>
                  </a:cubicBezTo>
                  <a:cubicBezTo>
                    <a:pt x="244" y="495"/>
                    <a:pt x="186" y="437"/>
                    <a:pt x="186" y="32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algn="l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i="0">
                <a:solidFill>
                  <a:srgbClr val="1F497D"/>
                </a:solidFill>
                <a:latin typeface="Calibri"/>
                <a:cs typeface="Arial" pitchFamily="34" charset="0"/>
              </a:endParaRPr>
            </a:p>
          </p:txBody>
        </p:sp>
        <p:sp>
          <p:nvSpPr>
            <p:cNvPr id="19" name="Freeform 33"/>
            <p:cNvSpPr>
              <a:spLocks noChangeAspect="1"/>
            </p:cNvSpPr>
            <p:nvPr/>
          </p:nvSpPr>
          <p:spPr bwMode="auto">
            <a:xfrm>
              <a:off x="2775" y="2755"/>
              <a:ext cx="396" cy="577"/>
            </a:xfrm>
            <a:custGeom>
              <a:avLst/>
              <a:gdLst>
                <a:gd name="T0" fmla="*/ 364 w 440"/>
                <a:gd name="T1" fmla="*/ 126 h 621"/>
                <a:gd name="T2" fmla="*/ 364 w 440"/>
                <a:gd name="T3" fmla="*/ 126 h 621"/>
                <a:gd name="T4" fmla="*/ 270 w 440"/>
                <a:gd name="T5" fmla="*/ 114 h 621"/>
                <a:gd name="T6" fmla="*/ 162 w 440"/>
                <a:gd name="T7" fmla="*/ 160 h 621"/>
                <a:gd name="T8" fmla="*/ 289 w 440"/>
                <a:gd name="T9" fmla="*/ 260 h 621"/>
                <a:gd name="T10" fmla="*/ 440 w 440"/>
                <a:gd name="T11" fmla="*/ 443 h 621"/>
                <a:gd name="T12" fmla="*/ 186 w 440"/>
                <a:gd name="T13" fmla="*/ 621 h 621"/>
                <a:gd name="T14" fmla="*/ 11 w 440"/>
                <a:gd name="T15" fmla="*/ 594 h 621"/>
                <a:gd name="T16" fmla="*/ 11 w 440"/>
                <a:gd name="T17" fmla="*/ 469 h 621"/>
                <a:gd name="T18" fmla="*/ 192 w 440"/>
                <a:gd name="T19" fmla="*/ 506 h 621"/>
                <a:gd name="T20" fmla="*/ 278 w 440"/>
                <a:gd name="T21" fmla="*/ 448 h 621"/>
                <a:gd name="T22" fmla="*/ 152 w 440"/>
                <a:gd name="T23" fmla="*/ 349 h 621"/>
                <a:gd name="T24" fmla="*/ 0 w 440"/>
                <a:gd name="T25" fmla="*/ 160 h 621"/>
                <a:gd name="T26" fmla="*/ 242 w 440"/>
                <a:gd name="T27" fmla="*/ 0 h 621"/>
                <a:gd name="T28" fmla="*/ 387 w 440"/>
                <a:gd name="T29" fmla="*/ 12 h 621"/>
                <a:gd name="T30" fmla="*/ 364 w 440"/>
                <a:gd name="T31" fmla="*/ 126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40" h="621">
                  <a:moveTo>
                    <a:pt x="364" y="126"/>
                  </a:moveTo>
                  <a:lnTo>
                    <a:pt x="364" y="126"/>
                  </a:lnTo>
                  <a:cubicBezTo>
                    <a:pt x="328" y="120"/>
                    <a:pt x="306" y="114"/>
                    <a:pt x="270" y="114"/>
                  </a:cubicBezTo>
                  <a:cubicBezTo>
                    <a:pt x="206" y="114"/>
                    <a:pt x="162" y="129"/>
                    <a:pt x="162" y="160"/>
                  </a:cubicBezTo>
                  <a:cubicBezTo>
                    <a:pt x="162" y="195"/>
                    <a:pt x="222" y="224"/>
                    <a:pt x="289" y="260"/>
                  </a:cubicBezTo>
                  <a:cubicBezTo>
                    <a:pt x="353" y="294"/>
                    <a:pt x="440" y="340"/>
                    <a:pt x="440" y="443"/>
                  </a:cubicBezTo>
                  <a:cubicBezTo>
                    <a:pt x="440" y="557"/>
                    <a:pt x="339" y="621"/>
                    <a:pt x="186" y="621"/>
                  </a:cubicBezTo>
                  <a:cubicBezTo>
                    <a:pt x="116" y="621"/>
                    <a:pt x="68" y="607"/>
                    <a:pt x="11" y="594"/>
                  </a:cubicBezTo>
                  <a:lnTo>
                    <a:pt x="11" y="469"/>
                  </a:lnTo>
                  <a:cubicBezTo>
                    <a:pt x="55" y="482"/>
                    <a:pt x="127" y="506"/>
                    <a:pt x="192" y="506"/>
                  </a:cubicBezTo>
                  <a:cubicBezTo>
                    <a:pt x="235" y="506"/>
                    <a:pt x="278" y="487"/>
                    <a:pt x="278" y="448"/>
                  </a:cubicBezTo>
                  <a:cubicBezTo>
                    <a:pt x="278" y="412"/>
                    <a:pt x="227" y="391"/>
                    <a:pt x="152" y="349"/>
                  </a:cubicBezTo>
                  <a:cubicBezTo>
                    <a:pt x="85" y="316"/>
                    <a:pt x="0" y="247"/>
                    <a:pt x="0" y="160"/>
                  </a:cubicBezTo>
                  <a:cubicBezTo>
                    <a:pt x="0" y="57"/>
                    <a:pt x="103" y="0"/>
                    <a:pt x="242" y="0"/>
                  </a:cubicBezTo>
                  <a:cubicBezTo>
                    <a:pt x="288" y="0"/>
                    <a:pt x="342" y="6"/>
                    <a:pt x="387" y="12"/>
                  </a:cubicBezTo>
                  <a:lnTo>
                    <a:pt x="364" y="12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algn="l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i="0">
                <a:solidFill>
                  <a:srgbClr val="1F497D"/>
                </a:solidFill>
                <a:latin typeface="Calibri"/>
                <a:cs typeface="Arial" pitchFamily="34" charset="0"/>
              </a:endParaRPr>
            </a:p>
          </p:txBody>
        </p:sp>
      </p:grpSp>
      <p:sp>
        <p:nvSpPr>
          <p:cNvPr id="20" name="Freeform 34"/>
          <p:cNvSpPr>
            <a:spLocks/>
          </p:cNvSpPr>
          <p:nvPr/>
        </p:nvSpPr>
        <p:spPr bwMode="auto">
          <a:xfrm>
            <a:off x="8193088" y="1311275"/>
            <a:ext cx="950912" cy="1949450"/>
          </a:xfrm>
          <a:custGeom>
            <a:avLst/>
            <a:gdLst>
              <a:gd name="T0" fmla="*/ 304 w 304"/>
              <a:gd name="T1" fmla="*/ 1 h 588"/>
              <a:gd name="T2" fmla="*/ 294 w 304"/>
              <a:gd name="T3" fmla="*/ 0 h 588"/>
              <a:gd name="T4" fmla="*/ 0 w 304"/>
              <a:gd name="T5" fmla="*/ 294 h 588"/>
              <a:gd name="T6" fmla="*/ 294 w 304"/>
              <a:gd name="T7" fmla="*/ 588 h 588"/>
              <a:gd name="T8" fmla="*/ 304 w 304"/>
              <a:gd name="T9" fmla="*/ 588 h 588"/>
              <a:gd name="T10" fmla="*/ 304 w 304"/>
              <a:gd name="T11" fmla="*/ 1 h 5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04" h="588">
                <a:moveTo>
                  <a:pt x="304" y="1"/>
                </a:moveTo>
                <a:cubicBezTo>
                  <a:pt x="301" y="1"/>
                  <a:pt x="298" y="0"/>
                  <a:pt x="294" y="0"/>
                </a:cubicBezTo>
                <a:cubicBezTo>
                  <a:pt x="132" y="0"/>
                  <a:pt x="0" y="132"/>
                  <a:pt x="0" y="294"/>
                </a:cubicBezTo>
                <a:cubicBezTo>
                  <a:pt x="0" y="457"/>
                  <a:pt x="132" y="588"/>
                  <a:pt x="294" y="588"/>
                </a:cubicBezTo>
                <a:cubicBezTo>
                  <a:pt x="298" y="588"/>
                  <a:pt x="301" y="588"/>
                  <a:pt x="304" y="588"/>
                </a:cubicBezTo>
                <a:lnTo>
                  <a:pt x="304" y="1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/>
          <a:lstStyle/>
          <a:p>
            <a:pPr algn="l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 b="0" i="0">
              <a:solidFill>
                <a:srgbClr val="1F497D"/>
              </a:solidFill>
              <a:latin typeface="Calibri"/>
              <a:cs typeface="Arial" pitchFamily="34" charset="0"/>
            </a:endParaRPr>
          </a:p>
        </p:txBody>
      </p:sp>
      <p:sp>
        <p:nvSpPr>
          <p:cNvPr id="21" name="Freeform 35"/>
          <p:cNvSpPr>
            <a:spLocks/>
          </p:cNvSpPr>
          <p:nvPr/>
        </p:nvSpPr>
        <p:spPr bwMode="auto">
          <a:xfrm>
            <a:off x="8845550" y="803275"/>
            <a:ext cx="298450" cy="584200"/>
          </a:xfrm>
          <a:custGeom>
            <a:avLst/>
            <a:gdLst>
              <a:gd name="T0" fmla="*/ 104 w 104"/>
              <a:gd name="T1" fmla="*/ 0 h 193"/>
              <a:gd name="T2" fmla="*/ 0 w 104"/>
              <a:gd name="T3" fmla="*/ 144 h 193"/>
              <a:gd name="T4" fmla="*/ 8 w 104"/>
              <a:gd name="T5" fmla="*/ 193 h 193"/>
              <a:gd name="T6" fmla="*/ 94 w 104"/>
              <a:gd name="T7" fmla="*/ 180 h 193"/>
              <a:gd name="T8" fmla="*/ 104 w 104"/>
              <a:gd name="T9" fmla="*/ 181 h 193"/>
              <a:gd name="T10" fmla="*/ 104 w 104"/>
              <a:gd name="T11" fmla="*/ 0 h 1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04" h="193">
                <a:moveTo>
                  <a:pt x="104" y="0"/>
                </a:moveTo>
                <a:cubicBezTo>
                  <a:pt x="44" y="21"/>
                  <a:pt x="0" y="77"/>
                  <a:pt x="0" y="144"/>
                </a:cubicBezTo>
                <a:cubicBezTo>
                  <a:pt x="0" y="162"/>
                  <a:pt x="3" y="178"/>
                  <a:pt x="8" y="193"/>
                </a:cubicBezTo>
                <a:cubicBezTo>
                  <a:pt x="36" y="185"/>
                  <a:pt x="65" y="180"/>
                  <a:pt x="94" y="180"/>
                </a:cubicBezTo>
                <a:cubicBezTo>
                  <a:pt x="98" y="180"/>
                  <a:pt x="101" y="181"/>
                  <a:pt x="104" y="181"/>
                </a:cubicBezTo>
                <a:lnTo>
                  <a:pt x="104" y="0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/>
          <a:lstStyle/>
          <a:p>
            <a:pPr algn="l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 b="0" i="0">
              <a:solidFill>
                <a:srgbClr val="1F497D"/>
              </a:solidFill>
              <a:latin typeface="Calibri"/>
              <a:cs typeface="Arial" pitchFamily="34" charset="0"/>
            </a:endParaRPr>
          </a:p>
        </p:txBody>
      </p:sp>
      <p:sp>
        <p:nvSpPr>
          <p:cNvPr id="22" name="Freeform 36"/>
          <p:cNvSpPr>
            <a:spLocks/>
          </p:cNvSpPr>
          <p:nvPr/>
        </p:nvSpPr>
        <p:spPr bwMode="auto">
          <a:xfrm>
            <a:off x="5637213" y="0"/>
            <a:ext cx="3216275" cy="1200150"/>
          </a:xfrm>
          <a:custGeom>
            <a:avLst/>
            <a:gdLst>
              <a:gd name="T0" fmla="*/ 2026 w 2026"/>
              <a:gd name="T1" fmla="*/ 756 h 756"/>
              <a:gd name="T2" fmla="*/ 1054 w 2026"/>
              <a:gd name="T3" fmla="*/ 272 h 756"/>
              <a:gd name="T4" fmla="*/ 0 w 2026"/>
              <a:gd name="T5" fmla="*/ 0 h 7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026" h="756">
                <a:moveTo>
                  <a:pt x="2026" y="756"/>
                </a:moveTo>
                <a:cubicBezTo>
                  <a:pt x="1709" y="577"/>
                  <a:pt x="1392" y="398"/>
                  <a:pt x="1054" y="272"/>
                </a:cubicBezTo>
                <a:cubicBezTo>
                  <a:pt x="716" y="146"/>
                  <a:pt x="358" y="73"/>
                  <a:pt x="0" y="0"/>
                </a:cubicBezTo>
              </a:path>
            </a:pathLst>
          </a:custGeom>
          <a:noFill/>
          <a:ln w="12700" cmpd="sng">
            <a:solidFill>
              <a:srgbClr val="BCBEC0">
                <a:alpha val="50196"/>
              </a:srgbClr>
            </a:solidFill>
            <a:round/>
            <a:headEnd/>
            <a:tailEnd/>
          </a:ln>
          <a:effectLst/>
          <a:extLst>
            <a:ext uri="{909E8E84-426E-40DD-AFC4-6F175D3DCCD1}"/>
            <a:ext uri="{AF507438-7753-43E0-B8FC-AC1667EBCBE1}"/>
          </a:extLst>
        </p:spPr>
        <p:txBody>
          <a:bodyPr/>
          <a:lstStyle/>
          <a:p>
            <a:pPr algn="l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 b="0" i="0">
              <a:solidFill>
                <a:srgbClr val="1F497D"/>
              </a:solidFill>
              <a:latin typeface="Calibri"/>
              <a:cs typeface="Arial" pitchFamily="34" charset="0"/>
            </a:endParaRPr>
          </a:p>
        </p:txBody>
      </p:sp>
      <p:sp>
        <p:nvSpPr>
          <p:cNvPr id="23" name="Freeform 37"/>
          <p:cNvSpPr>
            <a:spLocks/>
          </p:cNvSpPr>
          <p:nvPr/>
        </p:nvSpPr>
        <p:spPr bwMode="auto">
          <a:xfrm>
            <a:off x="1152525" y="6553200"/>
            <a:ext cx="1198563" cy="304800"/>
          </a:xfrm>
          <a:custGeom>
            <a:avLst/>
            <a:gdLst>
              <a:gd name="T0" fmla="*/ 368 w 368"/>
              <a:gd name="T1" fmla="*/ 104 h 104"/>
              <a:gd name="T2" fmla="*/ 184 w 368"/>
              <a:gd name="T3" fmla="*/ 0 h 104"/>
              <a:gd name="T4" fmla="*/ 0 w 368"/>
              <a:gd name="T5" fmla="*/ 104 h 104"/>
              <a:gd name="T6" fmla="*/ 368 w 368"/>
              <a:gd name="T7" fmla="*/ 104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68" h="104">
                <a:moveTo>
                  <a:pt x="368" y="104"/>
                </a:moveTo>
                <a:cubicBezTo>
                  <a:pt x="330" y="42"/>
                  <a:pt x="262" y="0"/>
                  <a:pt x="184" y="0"/>
                </a:cubicBezTo>
                <a:cubicBezTo>
                  <a:pt x="106" y="0"/>
                  <a:pt x="38" y="42"/>
                  <a:pt x="0" y="104"/>
                </a:cubicBezTo>
                <a:lnTo>
                  <a:pt x="368" y="104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/>
          <a:lstStyle/>
          <a:p>
            <a:pPr algn="l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 b="0" i="0">
              <a:solidFill>
                <a:srgbClr val="1F497D"/>
              </a:solidFill>
              <a:latin typeface="Calibri"/>
              <a:cs typeface="Arial" pitchFamily="34" charset="0"/>
            </a:endParaRPr>
          </a:p>
        </p:txBody>
      </p:sp>
      <p:sp>
        <p:nvSpPr>
          <p:cNvPr id="24" name="Freeform 38"/>
          <p:cNvSpPr>
            <a:spLocks/>
          </p:cNvSpPr>
          <p:nvPr/>
        </p:nvSpPr>
        <p:spPr bwMode="auto">
          <a:xfrm>
            <a:off x="0" y="4794250"/>
            <a:ext cx="1177925" cy="2019300"/>
          </a:xfrm>
          <a:custGeom>
            <a:avLst/>
            <a:gdLst>
              <a:gd name="T0" fmla="*/ 742 w 742"/>
              <a:gd name="T1" fmla="*/ 1272 h 1272"/>
              <a:gd name="T2" fmla="*/ 684 w 742"/>
              <a:gd name="T3" fmla="*/ 1220 h 1272"/>
              <a:gd name="T4" fmla="*/ 576 w 742"/>
              <a:gd name="T5" fmla="*/ 1110 h 1272"/>
              <a:gd name="T6" fmla="*/ 454 w 742"/>
              <a:gd name="T7" fmla="*/ 970 h 1272"/>
              <a:gd name="T8" fmla="*/ 356 w 742"/>
              <a:gd name="T9" fmla="*/ 826 h 1272"/>
              <a:gd name="T10" fmla="*/ 266 w 742"/>
              <a:gd name="T11" fmla="*/ 674 h 1272"/>
              <a:gd name="T12" fmla="*/ 186 w 742"/>
              <a:gd name="T13" fmla="*/ 512 h 1272"/>
              <a:gd name="T14" fmla="*/ 112 w 742"/>
              <a:gd name="T15" fmla="*/ 330 h 1272"/>
              <a:gd name="T16" fmla="*/ 0 w 742"/>
              <a:gd name="T17" fmla="*/ 0 h 12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42" h="1272">
                <a:moveTo>
                  <a:pt x="742" y="1272"/>
                </a:moveTo>
                <a:cubicBezTo>
                  <a:pt x="727" y="1259"/>
                  <a:pt x="712" y="1247"/>
                  <a:pt x="684" y="1220"/>
                </a:cubicBezTo>
                <a:cubicBezTo>
                  <a:pt x="656" y="1193"/>
                  <a:pt x="614" y="1152"/>
                  <a:pt x="576" y="1110"/>
                </a:cubicBezTo>
                <a:cubicBezTo>
                  <a:pt x="538" y="1068"/>
                  <a:pt x="491" y="1017"/>
                  <a:pt x="454" y="970"/>
                </a:cubicBezTo>
                <a:cubicBezTo>
                  <a:pt x="417" y="923"/>
                  <a:pt x="387" y="875"/>
                  <a:pt x="356" y="826"/>
                </a:cubicBezTo>
                <a:cubicBezTo>
                  <a:pt x="325" y="777"/>
                  <a:pt x="294" y="726"/>
                  <a:pt x="266" y="674"/>
                </a:cubicBezTo>
                <a:cubicBezTo>
                  <a:pt x="238" y="622"/>
                  <a:pt x="212" y="569"/>
                  <a:pt x="186" y="512"/>
                </a:cubicBezTo>
                <a:cubicBezTo>
                  <a:pt x="160" y="455"/>
                  <a:pt x="143" y="415"/>
                  <a:pt x="112" y="330"/>
                </a:cubicBezTo>
                <a:cubicBezTo>
                  <a:pt x="81" y="245"/>
                  <a:pt x="19" y="55"/>
                  <a:pt x="0" y="0"/>
                </a:cubicBezTo>
              </a:path>
            </a:pathLst>
          </a:custGeom>
          <a:noFill/>
          <a:ln w="12700" cmpd="sng">
            <a:solidFill>
              <a:srgbClr val="BCBEC0">
                <a:alpha val="50196"/>
              </a:srgbClr>
            </a:solidFill>
            <a:round/>
            <a:headEnd/>
            <a:tailEnd/>
          </a:ln>
          <a:effectLst/>
          <a:extLst>
            <a:ext uri="{909E8E84-426E-40DD-AFC4-6F175D3DCCD1}"/>
            <a:ext uri="{AF507438-7753-43E0-B8FC-AC1667EBCBE1}"/>
          </a:extLst>
        </p:spPr>
        <p:txBody>
          <a:bodyPr/>
          <a:lstStyle/>
          <a:p>
            <a:pPr algn="l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 b="0" i="0">
              <a:solidFill>
                <a:srgbClr val="1F497D"/>
              </a:solidFill>
              <a:latin typeface="Calibri"/>
              <a:cs typeface="Arial" pitchFamily="34" charset="0"/>
            </a:endParaRPr>
          </a:p>
        </p:txBody>
      </p:sp>
      <p:grpSp>
        <p:nvGrpSpPr>
          <p:cNvPr id="25" name="Group 18"/>
          <p:cNvGrpSpPr>
            <a:grpSpLocks noChangeAspect="1"/>
          </p:cNvGrpSpPr>
          <p:nvPr userDrawn="1"/>
        </p:nvGrpSpPr>
        <p:grpSpPr bwMode="auto">
          <a:xfrm>
            <a:off x="150813" y="150813"/>
            <a:ext cx="522287" cy="468312"/>
            <a:chOff x="1352" y="681"/>
            <a:chExt cx="3519" cy="3153"/>
          </a:xfrm>
        </p:grpSpPr>
        <p:sp>
          <p:nvSpPr>
            <p:cNvPr id="26" name="Freeform 19"/>
            <p:cNvSpPr>
              <a:spLocks noChangeAspect="1"/>
            </p:cNvSpPr>
            <p:nvPr/>
          </p:nvSpPr>
          <p:spPr bwMode="auto">
            <a:xfrm>
              <a:off x="1352" y="681"/>
              <a:ext cx="3519" cy="3153"/>
            </a:xfrm>
            <a:custGeom>
              <a:avLst/>
              <a:gdLst>
                <a:gd name="T0" fmla="*/ 0 w 3862"/>
                <a:gd name="T1" fmla="*/ 3449 h 3449"/>
                <a:gd name="T2" fmla="*/ 0 w 3862"/>
                <a:gd name="T3" fmla="*/ 3449 h 3449"/>
                <a:gd name="T4" fmla="*/ 0 w 3862"/>
                <a:gd name="T5" fmla="*/ 0 h 3449"/>
                <a:gd name="T6" fmla="*/ 3696 w 3862"/>
                <a:gd name="T7" fmla="*/ 0 h 3449"/>
                <a:gd name="T8" fmla="*/ 3327 w 3862"/>
                <a:gd name="T9" fmla="*/ 3449 h 3449"/>
                <a:gd name="T10" fmla="*/ 0 w 3862"/>
                <a:gd name="T11" fmla="*/ 3449 h 3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62" h="3449">
                  <a:moveTo>
                    <a:pt x="0" y="3449"/>
                  </a:moveTo>
                  <a:lnTo>
                    <a:pt x="0" y="3449"/>
                  </a:lnTo>
                  <a:lnTo>
                    <a:pt x="0" y="0"/>
                  </a:lnTo>
                  <a:lnTo>
                    <a:pt x="3696" y="0"/>
                  </a:lnTo>
                  <a:cubicBezTo>
                    <a:pt x="3862" y="1150"/>
                    <a:pt x="3797" y="2241"/>
                    <a:pt x="3327" y="3449"/>
                  </a:cubicBezTo>
                  <a:lnTo>
                    <a:pt x="0" y="3449"/>
                  </a:lnTo>
                  <a:close/>
                </a:path>
              </a:pathLst>
            </a:custGeom>
            <a:solidFill>
              <a:srgbClr val="009D9C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algn="l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i="0">
                <a:solidFill>
                  <a:srgbClr val="1F497D"/>
                </a:solidFill>
                <a:latin typeface="Calibri"/>
                <a:cs typeface="Arial" pitchFamily="34" charset="0"/>
              </a:endParaRPr>
            </a:p>
          </p:txBody>
        </p:sp>
        <p:sp>
          <p:nvSpPr>
            <p:cNvPr id="27" name="Freeform 20"/>
            <p:cNvSpPr>
              <a:spLocks noChangeAspect="1"/>
            </p:cNvSpPr>
            <p:nvPr/>
          </p:nvSpPr>
          <p:spPr bwMode="auto">
            <a:xfrm>
              <a:off x="2710" y="1846"/>
              <a:ext cx="75" cy="53"/>
            </a:xfrm>
            <a:custGeom>
              <a:avLst/>
              <a:gdLst>
                <a:gd name="T0" fmla="*/ 16 w 81"/>
                <a:gd name="T1" fmla="*/ 40 h 66"/>
                <a:gd name="T2" fmla="*/ 16 w 81"/>
                <a:gd name="T3" fmla="*/ 40 h 66"/>
                <a:gd name="T4" fmla="*/ 0 w 81"/>
                <a:gd name="T5" fmla="*/ 54 h 66"/>
                <a:gd name="T6" fmla="*/ 79 w 81"/>
                <a:gd name="T7" fmla="*/ 22 h 66"/>
                <a:gd name="T8" fmla="*/ 81 w 81"/>
                <a:gd name="T9" fmla="*/ 0 h 66"/>
                <a:gd name="T10" fmla="*/ 16 w 81"/>
                <a:gd name="T11" fmla="*/ 4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1" h="66">
                  <a:moveTo>
                    <a:pt x="16" y="40"/>
                  </a:moveTo>
                  <a:lnTo>
                    <a:pt x="16" y="40"/>
                  </a:lnTo>
                  <a:lnTo>
                    <a:pt x="0" y="54"/>
                  </a:lnTo>
                  <a:cubicBezTo>
                    <a:pt x="35" y="66"/>
                    <a:pt x="72" y="42"/>
                    <a:pt x="79" y="22"/>
                  </a:cubicBezTo>
                  <a:lnTo>
                    <a:pt x="81" y="0"/>
                  </a:lnTo>
                  <a:cubicBezTo>
                    <a:pt x="54" y="6"/>
                    <a:pt x="27" y="19"/>
                    <a:pt x="16" y="40"/>
                  </a:cubicBez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algn="l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i="0">
                <a:solidFill>
                  <a:srgbClr val="1F497D"/>
                </a:solidFill>
                <a:latin typeface="Calibri"/>
                <a:cs typeface="Arial" pitchFamily="34" charset="0"/>
              </a:endParaRPr>
            </a:p>
          </p:txBody>
        </p:sp>
        <p:sp>
          <p:nvSpPr>
            <p:cNvPr id="28" name="Freeform 21"/>
            <p:cNvSpPr>
              <a:spLocks noChangeAspect="1"/>
            </p:cNvSpPr>
            <p:nvPr/>
          </p:nvSpPr>
          <p:spPr bwMode="auto">
            <a:xfrm>
              <a:off x="2871" y="1974"/>
              <a:ext cx="64" cy="53"/>
            </a:xfrm>
            <a:custGeom>
              <a:avLst/>
              <a:gdLst>
                <a:gd name="T0" fmla="*/ 27 w 81"/>
                <a:gd name="T1" fmla="*/ 1 h 63"/>
                <a:gd name="T2" fmla="*/ 27 w 81"/>
                <a:gd name="T3" fmla="*/ 1 h 63"/>
                <a:gd name="T4" fmla="*/ 0 w 81"/>
                <a:gd name="T5" fmla="*/ 0 h 63"/>
                <a:gd name="T6" fmla="*/ 33 w 81"/>
                <a:gd name="T7" fmla="*/ 58 h 63"/>
                <a:gd name="T8" fmla="*/ 53 w 81"/>
                <a:gd name="T9" fmla="*/ 63 h 63"/>
                <a:gd name="T10" fmla="*/ 27 w 81"/>
                <a:gd name="T11" fmla="*/ 1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1" h="63">
                  <a:moveTo>
                    <a:pt x="27" y="1"/>
                  </a:moveTo>
                  <a:lnTo>
                    <a:pt x="27" y="1"/>
                  </a:lnTo>
                  <a:lnTo>
                    <a:pt x="0" y="0"/>
                  </a:lnTo>
                  <a:cubicBezTo>
                    <a:pt x="0" y="24"/>
                    <a:pt x="8" y="43"/>
                    <a:pt x="33" y="58"/>
                  </a:cubicBezTo>
                  <a:lnTo>
                    <a:pt x="53" y="63"/>
                  </a:lnTo>
                  <a:cubicBezTo>
                    <a:pt x="81" y="39"/>
                    <a:pt x="44" y="15"/>
                    <a:pt x="27" y="1"/>
                  </a:cubicBez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algn="l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i="0">
                <a:solidFill>
                  <a:srgbClr val="1F497D"/>
                </a:solidFill>
                <a:latin typeface="Calibri"/>
                <a:cs typeface="Arial" pitchFamily="34" charset="0"/>
              </a:endParaRPr>
            </a:p>
          </p:txBody>
        </p:sp>
        <p:sp>
          <p:nvSpPr>
            <p:cNvPr id="29" name="Freeform 22"/>
            <p:cNvSpPr>
              <a:spLocks noChangeAspect="1"/>
            </p:cNvSpPr>
            <p:nvPr/>
          </p:nvSpPr>
          <p:spPr bwMode="auto">
            <a:xfrm>
              <a:off x="2625" y="1408"/>
              <a:ext cx="86" cy="86"/>
            </a:xfrm>
            <a:custGeom>
              <a:avLst/>
              <a:gdLst>
                <a:gd name="T0" fmla="*/ 20 w 96"/>
                <a:gd name="T1" fmla="*/ 50 h 79"/>
                <a:gd name="T2" fmla="*/ 20 w 96"/>
                <a:gd name="T3" fmla="*/ 50 h 79"/>
                <a:gd name="T4" fmla="*/ 0 w 96"/>
                <a:gd name="T5" fmla="*/ 64 h 79"/>
                <a:gd name="T6" fmla="*/ 89 w 96"/>
                <a:gd name="T7" fmla="*/ 27 h 79"/>
                <a:gd name="T8" fmla="*/ 96 w 96"/>
                <a:gd name="T9" fmla="*/ 0 h 79"/>
                <a:gd name="T10" fmla="*/ 20 w 96"/>
                <a:gd name="T11" fmla="*/ 5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6" h="79">
                  <a:moveTo>
                    <a:pt x="20" y="50"/>
                  </a:moveTo>
                  <a:lnTo>
                    <a:pt x="20" y="50"/>
                  </a:lnTo>
                  <a:lnTo>
                    <a:pt x="0" y="64"/>
                  </a:lnTo>
                  <a:cubicBezTo>
                    <a:pt x="41" y="79"/>
                    <a:pt x="75" y="57"/>
                    <a:pt x="89" y="27"/>
                  </a:cubicBezTo>
                  <a:lnTo>
                    <a:pt x="96" y="0"/>
                  </a:lnTo>
                  <a:cubicBezTo>
                    <a:pt x="63" y="8"/>
                    <a:pt x="38" y="8"/>
                    <a:pt x="20" y="50"/>
                  </a:cubicBez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algn="l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i="0">
                <a:solidFill>
                  <a:srgbClr val="1F497D"/>
                </a:solidFill>
                <a:latin typeface="Calibri"/>
                <a:cs typeface="Arial" pitchFamily="34" charset="0"/>
              </a:endParaRPr>
            </a:p>
          </p:txBody>
        </p:sp>
        <p:sp>
          <p:nvSpPr>
            <p:cNvPr id="30" name="Freeform 23"/>
            <p:cNvSpPr>
              <a:spLocks noChangeAspect="1"/>
            </p:cNvSpPr>
            <p:nvPr/>
          </p:nvSpPr>
          <p:spPr bwMode="auto">
            <a:xfrm>
              <a:off x="2571" y="1568"/>
              <a:ext cx="75" cy="75"/>
            </a:xfrm>
            <a:custGeom>
              <a:avLst/>
              <a:gdLst>
                <a:gd name="T0" fmla="*/ 77 w 77"/>
                <a:gd name="T1" fmla="*/ 22 h 77"/>
                <a:gd name="T2" fmla="*/ 77 w 77"/>
                <a:gd name="T3" fmla="*/ 22 h 77"/>
                <a:gd name="T4" fmla="*/ 71 w 77"/>
                <a:gd name="T5" fmla="*/ 0 h 77"/>
                <a:gd name="T6" fmla="*/ 0 w 77"/>
                <a:gd name="T7" fmla="*/ 44 h 77"/>
                <a:gd name="T8" fmla="*/ 0 w 77"/>
                <a:gd name="T9" fmla="*/ 62 h 77"/>
                <a:gd name="T10" fmla="*/ 77 w 77"/>
                <a:gd name="T11" fmla="*/ 22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7" h="77">
                  <a:moveTo>
                    <a:pt x="77" y="22"/>
                  </a:moveTo>
                  <a:lnTo>
                    <a:pt x="77" y="22"/>
                  </a:lnTo>
                  <a:lnTo>
                    <a:pt x="71" y="0"/>
                  </a:lnTo>
                  <a:cubicBezTo>
                    <a:pt x="38" y="7"/>
                    <a:pt x="14" y="19"/>
                    <a:pt x="0" y="44"/>
                  </a:cubicBezTo>
                  <a:lnTo>
                    <a:pt x="0" y="62"/>
                  </a:lnTo>
                  <a:cubicBezTo>
                    <a:pt x="42" y="77"/>
                    <a:pt x="64" y="40"/>
                    <a:pt x="77" y="22"/>
                  </a:cubicBez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algn="l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i="0">
                <a:solidFill>
                  <a:srgbClr val="1F497D"/>
                </a:solidFill>
                <a:latin typeface="Calibri"/>
                <a:cs typeface="Arial" pitchFamily="34" charset="0"/>
              </a:endParaRPr>
            </a:p>
          </p:txBody>
        </p:sp>
        <p:sp>
          <p:nvSpPr>
            <p:cNvPr id="31" name="Freeform 24"/>
            <p:cNvSpPr>
              <a:spLocks noChangeAspect="1"/>
            </p:cNvSpPr>
            <p:nvPr/>
          </p:nvSpPr>
          <p:spPr bwMode="auto">
            <a:xfrm>
              <a:off x="2550" y="1728"/>
              <a:ext cx="86" cy="64"/>
            </a:xfrm>
            <a:custGeom>
              <a:avLst/>
              <a:gdLst>
                <a:gd name="T0" fmla="*/ 0 w 90"/>
                <a:gd name="T1" fmla="*/ 52 h 74"/>
                <a:gd name="T2" fmla="*/ 0 w 90"/>
                <a:gd name="T3" fmla="*/ 52 h 74"/>
                <a:gd name="T4" fmla="*/ 14 w 90"/>
                <a:gd name="T5" fmla="*/ 60 h 74"/>
                <a:gd name="T6" fmla="*/ 73 w 90"/>
                <a:gd name="T7" fmla="*/ 23 h 74"/>
                <a:gd name="T8" fmla="*/ 90 w 90"/>
                <a:gd name="T9" fmla="*/ 8 h 74"/>
                <a:gd name="T10" fmla="*/ 0 w 90"/>
                <a:gd name="T11" fmla="*/ 52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0" h="74">
                  <a:moveTo>
                    <a:pt x="0" y="52"/>
                  </a:moveTo>
                  <a:lnTo>
                    <a:pt x="0" y="52"/>
                  </a:lnTo>
                  <a:lnTo>
                    <a:pt x="14" y="60"/>
                  </a:lnTo>
                  <a:cubicBezTo>
                    <a:pt x="59" y="74"/>
                    <a:pt x="62" y="38"/>
                    <a:pt x="73" y="23"/>
                  </a:cubicBezTo>
                  <a:lnTo>
                    <a:pt x="90" y="8"/>
                  </a:lnTo>
                  <a:cubicBezTo>
                    <a:pt x="48" y="0"/>
                    <a:pt x="11" y="31"/>
                    <a:pt x="0" y="52"/>
                  </a:cubicBez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algn="l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i="0">
                <a:solidFill>
                  <a:srgbClr val="1F497D"/>
                </a:solidFill>
                <a:latin typeface="Calibri"/>
                <a:cs typeface="Arial" pitchFamily="34" charset="0"/>
              </a:endParaRPr>
            </a:p>
          </p:txBody>
        </p:sp>
        <p:sp>
          <p:nvSpPr>
            <p:cNvPr id="32" name="Freeform 25"/>
            <p:cNvSpPr>
              <a:spLocks noChangeAspect="1"/>
            </p:cNvSpPr>
            <p:nvPr/>
          </p:nvSpPr>
          <p:spPr bwMode="auto">
            <a:xfrm>
              <a:off x="2775" y="1173"/>
              <a:ext cx="86" cy="75"/>
            </a:xfrm>
            <a:custGeom>
              <a:avLst/>
              <a:gdLst>
                <a:gd name="T0" fmla="*/ 16 w 88"/>
                <a:gd name="T1" fmla="*/ 4 h 72"/>
                <a:gd name="T2" fmla="*/ 16 w 88"/>
                <a:gd name="T3" fmla="*/ 4 h 72"/>
                <a:gd name="T4" fmla="*/ 0 w 88"/>
                <a:gd name="T5" fmla="*/ 12 h 72"/>
                <a:gd name="T6" fmla="*/ 86 w 88"/>
                <a:gd name="T7" fmla="*/ 49 h 72"/>
                <a:gd name="T8" fmla="*/ 88 w 88"/>
                <a:gd name="T9" fmla="*/ 22 h 72"/>
                <a:gd name="T10" fmla="*/ 16 w 88"/>
                <a:gd name="T11" fmla="*/ 4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8" h="72">
                  <a:moveTo>
                    <a:pt x="16" y="4"/>
                  </a:moveTo>
                  <a:lnTo>
                    <a:pt x="16" y="4"/>
                  </a:lnTo>
                  <a:lnTo>
                    <a:pt x="0" y="12"/>
                  </a:lnTo>
                  <a:cubicBezTo>
                    <a:pt x="4" y="40"/>
                    <a:pt x="70" y="72"/>
                    <a:pt x="86" y="49"/>
                  </a:cubicBezTo>
                  <a:lnTo>
                    <a:pt x="88" y="22"/>
                  </a:lnTo>
                  <a:cubicBezTo>
                    <a:pt x="67" y="8"/>
                    <a:pt x="45" y="0"/>
                    <a:pt x="16" y="4"/>
                  </a:cubicBez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algn="l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i="0">
                <a:solidFill>
                  <a:srgbClr val="1F497D"/>
                </a:solidFill>
                <a:latin typeface="Calibri"/>
                <a:cs typeface="Arial" pitchFamily="34" charset="0"/>
              </a:endParaRPr>
            </a:p>
          </p:txBody>
        </p:sp>
        <p:sp>
          <p:nvSpPr>
            <p:cNvPr id="33" name="Freeform 26"/>
            <p:cNvSpPr>
              <a:spLocks noChangeAspect="1"/>
            </p:cNvSpPr>
            <p:nvPr/>
          </p:nvSpPr>
          <p:spPr bwMode="auto">
            <a:xfrm>
              <a:off x="2956" y="1109"/>
              <a:ext cx="75" cy="86"/>
            </a:xfrm>
            <a:custGeom>
              <a:avLst/>
              <a:gdLst>
                <a:gd name="T0" fmla="*/ 46 w 86"/>
                <a:gd name="T1" fmla="*/ 7 h 92"/>
                <a:gd name="T2" fmla="*/ 46 w 86"/>
                <a:gd name="T3" fmla="*/ 7 h 92"/>
                <a:gd name="T4" fmla="*/ 21 w 86"/>
                <a:gd name="T5" fmla="*/ 0 h 92"/>
                <a:gd name="T6" fmla="*/ 14 w 86"/>
                <a:gd name="T7" fmla="*/ 66 h 92"/>
                <a:gd name="T8" fmla="*/ 27 w 86"/>
                <a:gd name="T9" fmla="*/ 92 h 92"/>
                <a:gd name="T10" fmla="*/ 46 w 86"/>
                <a:gd name="T11" fmla="*/ 7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6" h="92">
                  <a:moveTo>
                    <a:pt x="46" y="7"/>
                  </a:moveTo>
                  <a:lnTo>
                    <a:pt x="46" y="7"/>
                  </a:lnTo>
                  <a:lnTo>
                    <a:pt x="21" y="0"/>
                  </a:lnTo>
                  <a:cubicBezTo>
                    <a:pt x="7" y="19"/>
                    <a:pt x="0" y="33"/>
                    <a:pt x="14" y="66"/>
                  </a:cubicBezTo>
                  <a:lnTo>
                    <a:pt x="27" y="92"/>
                  </a:lnTo>
                  <a:cubicBezTo>
                    <a:pt x="57" y="63"/>
                    <a:pt x="86" y="36"/>
                    <a:pt x="46" y="7"/>
                  </a:cubicBez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algn="l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i="0">
                <a:solidFill>
                  <a:srgbClr val="1F497D"/>
                </a:solidFill>
                <a:latin typeface="Calibri"/>
                <a:cs typeface="Arial" pitchFamily="34" charset="0"/>
              </a:endParaRPr>
            </a:p>
          </p:txBody>
        </p:sp>
        <p:sp>
          <p:nvSpPr>
            <p:cNvPr id="34" name="Freeform 27"/>
            <p:cNvSpPr>
              <a:spLocks noChangeAspect="1" noEditPoints="1"/>
            </p:cNvSpPr>
            <p:nvPr/>
          </p:nvSpPr>
          <p:spPr bwMode="auto">
            <a:xfrm>
              <a:off x="3149" y="927"/>
              <a:ext cx="663" cy="1678"/>
            </a:xfrm>
            <a:custGeom>
              <a:avLst/>
              <a:gdLst>
                <a:gd name="T0" fmla="*/ 451 w 724"/>
                <a:gd name="T1" fmla="*/ 808 h 1845"/>
                <a:gd name="T2" fmla="*/ 451 w 724"/>
                <a:gd name="T3" fmla="*/ 808 h 1845"/>
                <a:gd name="T4" fmla="*/ 326 w 724"/>
                <a:gd name="T5" fmla="*/ 776 h 1845"/>
                <a:gd name="T6" fmla="*/ 477 w 724"/>
                <a:gd name="T7" fmla="*/ 746 h 1845"/>
                <a:gd name="T8" fmla="*/ 493 w 724"/>
                <a:gd name="T9" fmla="*/ 773 h 1845"/>
                <a:gd name="T10" fmla="*/ 451 w 724"/>
                <a:gd name="T11" fmla="*/ 808 h 1845"/>
                <a:gd name="T12" fmla="*/ 451 w 724"/>
                <a:gd name="T13" fmla="*/ 808 h 1845"/>
                <a:gd name="T14" fmla="*/ 639 w 724"/>
                <a:gd name="T15" fmla="*/ 841 h 1845"/>
                <a:gd name="T16" fmla="*/ 639 w 724"/>
                <a:gd name="T17" fmla="*/ 841 h 1845"/>
                <a:gd name="T18" fmla="*/ 601 w 724"/>
                <a:gd name="T19" fmla="*/ 701 h 1845"/>
                <a:gd name="T20" fmla="*/ 634 w 724"/>
                <a:gd name="T21" fmla="*/ 646 h 1845"/>
                <a:gd name="T22" fmla="*/ 627 w 724"/>
                <a:gd name="T23" fmla="*/ 477 h 1845"/>
                <a:gd name="T24" fmla="*/ 641 w 724"/>
                <a:gd name="T25" fmla="*/ 463 h 1845"/>
                <a:gd name="T26" fmla="*/ 627 w 724"/>
                <a:gd name="T27" fmla="*/ 414 h 1845"/>
                <a:gd name="T28" fmla="*/ 615 w 724"/>
                <a:gd name="T29" fmla="*/ 342 h 1845"/>
                <a:gd name="T30" fmla="*/ 590 w 724"/>
                <a:gd name="T31" fmla="*/ 286 h 1845"/>
                <a:gd name="T32" fmla="*/ 602 w 724"/>
                <a:gd name="T33" fmla="*/ 260 h 1845"/>
                <a:gd name="T34" fmla="*/ 560 w 724"/>
                <a:gd name="T35" fmla="*/ 236 h 1845"/>
                <a:gd name="T36" fmla="*/ 523 w 724"/>
                <a:gd name="T37" fmla="*/ 213 h 1845"/>
                <a:gd name="T38" fmla="*/ 514 w 724"/>
                <a:gd name="T39" fmla="*/ 180 h 1845"/>
                <a:gd name="T40" fmla="*/ 483 w 724"/>
                <a:gd name="T41" fmla="*/ 195 h 1845"/>
                <a:gd name="T42" fmla="*/ 476 w 724"/>
                <a:gd name="T43" fmla="*/ 154 h 1845"/>
                <a:gd name="T44" fmla="*/ 434 w 724"/>
                <a:gd name="T45" fmla="*/ 171 h 1845"/>
                <a:gd name="T46" fmla="*/ 411 w 724"/>
                <a:gd name="T47" fmla="*/ 119 h 1845"/>
                <a:gd name="T48" fmla="*/ 389 w 724"/>
                <a:gd name="T49" fmla="*/ 124 h 1845"/>
                <a:gd name="T50" fmla="*/ 356 w 724"/>
                <a:gd name="T51" fmla="*/ 150 h 1845"/>
                <a:gd name="T52" fmla="*/ 356 w 724"/>
                <a:gd name="T53" fmla="*/ 101 h 1845"/>
                <a:gd name="T54" fmla="*/ 341 w 724"/>
                <a:gd name="T55" fmla="*/ 93 h 1845"/>
                <a:gd name="T56" fmla="*/ 314 w 724"/>
                <a:gd name="T57" fmla="*/ 81 h 1845"/>
                <a:gd name="T58" fmla="*/ 276 w 724"/>
                <a:gd name="T59" fmla="*/ 97 h 1845"/>
                <a:gd name="T60" fmla="*/ 292 w 724"/>
                <a:gd name="T61" fmla="*/ 51 h 1845"/>
                <a:gd name="T62" fmla="*/ 244 w 724"/>
                <a:gd name="T63" fmla="*/ 106 h 1845"/>
                <a:gd name="T64" fmla="*/ 216 w 724"/>
                <a:gd name="T65" fmla="*/ 112 h 1845"/>
                <a:gd name="T66" fmla="*/ 266 w 724"/>
                <a:gd name="T67" fmla="*/ 43 h 1845"/>
                <a:gd name="T68" fmla="*/ 214 w 724"/>
                <a:gd name="T69" fmla="*/ 91 h 1845"/>
                <a:gd name="T70" fmla="*/ 173 w 724"/>
                <a:gd name="T71" fmla="*/ 98 h 1845"/>
                <a:gd name="T72" fmla="*/ 186 w 724"/>
                <a:gd name="T73" fmla="*/ 38 h 1845"/>
                <a:gd name="T74" fmla="*/ 173 w 724"/>
                <a:gd name="T75" fmla="*/ 69 h 1845"/>
                <a:gd name="T76" fmla="*/ 166 w 724"/>
                <a:gd name="T77" fmla="*/ 36 h 1845"/>
                <a:gd name="T78" fmla="*/ 142 w 724"/>
                <a:gd name="T79" fmla="*/ 114 h 1845"/>
                <a:gd name="T80" fmla="*/ 126 w 724"/>
                <a:gd name="T81" fmla="*/ 39 h 1845"/>
                <a:gd name="T82" fmla="*/ 80 w 724"/>
                <a:gd name="T83" fmla="*/ 112 h 1845"/>
                <a:gd name="T84" fmla="*/ 56 w 724"/>
                <a:gd name="T85" fmla="*/ 117 h 1845"/>
                <a:gd name="T86" fmla="*/ 37 w 724"/>
                <a:gd name="T87" fmla="*/ 43 h 1845"/>
                <a:gd name="T88" fmla="*/ 5 w 724"/>
                <a:gd name="T89" fmla="*/ 1808 h 1845"/>
                <a:gd name="T90" fmla="*/ 0 w 724"/>
                <a:gd name="T91" fmla="*/ 1840 h 1845"/>
                <a:gd name="T92" fmla="*/ 162 w 724"/>
                <a:gd name="T93" fmla="*/ 1823 h 1845"/>
                <a:gd name="T94" fmla="*/ 529 w 724"/>
                <a:gd name="T95" fmla="*/ 1842 h 1845"/>
                <a:gd name="T96" fmla="*/ 614 w 724"/>
                <a:gd name="T97" fmla="*/ 1829 h 1845"/>
                <a:gd name="T98" fmla="*/ 421 w 724"/>
                <a:gd name="T99" fmla="*/ 1778 h 1845"/>
                <a:gd name="T100" fmla="*/ 272 w 724"/>
                <a:gd name="T101" fmla="*/ 1664 h 1845"/>
                <a:gd name="T102" fmla="*/ 237 w 724"/>
                <a:gd name="T103" fmla="*/ 1566 h 1845"/>
                <a:gd name="T104" fmla="*/ 239 w 724"/>
                <a:gd name="T105" fmla="*/ 1432 h 1845"/>
                <a:gd name="T106" fmla="*/ 315 w 724"/>
                <a:gd name="T107" fmla="*/ 1404 h 1845"/>
                <a:gd name="T108" fmla="*/ 586 w 724"/>
                <a:gd name="T109" fmla="*/ 1387 h 1845"/>
                <a:gd name="T110" fmla="*/ 605 w 724"/>
                <a:gd name="T111" fmla="*/ 1286 h 1845"/>
                <a:gd name="T112" fmla="*/ 609 w 724"/>
                <a:gd name="T113" fmla="*/ 1223 h 1845"/>
                <a:gd name="T114" fmla="*/ 630 w 724"/>
                <a:gd name="T115" fmla="*/ 1174 h 1845"/>
                <a:gd name="T116" fmla="*/ 590 w 724"/>
                <a:gd name="T117" fmla="*/ 1133 h 1845"/>
                <a:gd name="T118" fmla="*/ 650 w 724"/>
                <a:gd name="T119" fmla="*/ 1082 h 1845"/>
                <a:gd name="T120" fmla="*/ 621 w 724"/>
                <a:gd name="T121" fmla="*/ 1018 h 1845"/>
                <a:gd name="T122" fmla="*/ 704 w 724"/>
                <a:gd name="T123" fmla="*/ 959 h 1845"/>
                <a:gd name="T124" fmla="*/ 639 w 724"/>
                <a:gd name="T125" fmla="*/ 841 h 18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24" h="1845">
                  <a:moveTo>
                    <a:pt x="451" y="808"/>
                  </a:moveTo>
                  <a:lnTo>
                    <a:pt x="451" y="808"/>
                  </a:lnTo>
                  <a:cubicBezTo>
                    <a:pt x="397" y="820"/>
                    <a:pt x="315" y="783"/>
                    <a:pt x="326" y="776"/>
                  </a:cubicBezTo>
                  <a:cubicBezTo>
                    <a:pt x="353" y="757"/>
                    <a:pt x="416" y="725"/>
                    <a:pt x="477" y="746"/>
                  </a:cubicBezTo>
                  <a:cubicBezTo>
                    <a:pt x="488" y="750"/>
                    <a:pt x="492" y="760"/>
                    <a:pt x="493" y="773"/>
                  </a:cubicBezTo>
                  <a:cubicBezTo>
                    <a:pt x="496" y="804"/>
                    <a:pt x="471" y="805"/>
                    <a:pt x="451" y="808"/>
                  </a:cubicBezTo>
                  <a:lnTo>
                    <a:pt x="451" y="808"/>
                  </a:lnTo>
                  <a:close/>
                  <a:moveTo>
                    <a:pt x="639" y="841"/>
                  </a:moveTo>
                  <a:lnTo>
                    <a:pt x="639" y="841"/>
                  </a:lnTo>
                  <a:cubicBezTo>
                    <a:pt x="610" y="803"/>
                    <a:pt x="557" y="751"/>
                    <a:pt x="601" y="701"/>
                  </a:cubicBezTo>
                  <a:cubicBezTo>
                    <a:pt x="624" y="684"/>
                    <a:pt x="631" y="670"/>
                    <a:pt x="634" y="646"/>
                  </a:cubicBezTo>
                  <a:cubicBezTo>
                    <a:pt x="644" y="560"/>
                    <a:pt x="639" y="524"/>
                    <a:pt x="627" y="477"/>
                  </a:cubicBezTo>
                  <a:cubicBezTo>
                    <a:pt x="629" y="473"/>
                    <a:pt x="638" y="478"/>
                    <a:pt x="641" y="463"/>
                  </a:cubicBezTo>
                  <a:cubicBezTo>
                    <a:pt x="650" y="422"/>
                    <a:pt x="627" y="414"/>
                    <a:pt x="627" y="414"/>
                  </a:cubicBezTo>
                  <a:cubicBezTo>
                    <a:pt x="645" y="399"/>
                    <a:pt x="643" y="342"/>
                    <a:pt x="615" y="342"/>
                  </a:cubicBezTo>
                  <a:cubicBezTo>
                    <a:pt x="631" y="317"/>
                    <a:pt x="617" y="277"/>
                    <a:pt x="590" y="286"/>
                  </a:cubicBezTo>
                  <a:cubicBezTo>
                    <a:pt x="590" y="286"/>
                    <a:pt x="604" y="278"/>
                    <a:pt x="602" y="260"/>
                  </a:cubicBezTo>
                  <a:cubicBezTo>
                    <a:pt x="599" y="224"/>
                    <a:pt x="547" y="259"/>
                    <a:pt x="560" y="236"/>
                  </a:cubicBezTo>
                  <a:cubicBezTo>
                    <a:pt x="567" y="223"/>
                    <a:pt x="538" y="180"/>
                    <a:pt x="523" y="213"/>
                  </a:cubicBezTo>
                  <a:cubicBezTo>
                    <a:pt x="515" y="207"/>
                    <a:pt x="529" y="187"/>
                    <a:pt x="514" y="180"/>
                  </a:cubicBezTo>
                  <a:cubicBezTo>
                    <a:pt x="504" y="181"/>
                    <a:pt x="495" y="188"/>
                    <a:pt x="483" y="195"/>
                  </a:cubicBezTo>
                  <a:cubicBezTo>
                    <a:pt x="479" y="181"/>
                    <a:pt x="494" y="174"/>
                    <a:pt x="476" y="154"/>
                  </a:cubicBezTo>
                  <a:cubicBezTo>
                    <a:pt x="452" y="138"/>
                    <a:pt x="451" y="162"/>
                    <a:pt x="434" y="171"/>
                  </a:cubicBezTo>
                  <a:cubicBezTo>
                    <a:pt x="404" y="164"/>
                    <a:pt x="476" y="146"/>
                    <a:pt x="411" y="119"/>
                  </a:cubicBezTo>
                  <a:cubicBezTo>
                    <a:pt x="395" y="159"/>
                    <a:pt x="396" y="130"/>
                    <a:pt x="389" y="124"/>
                  </a:cubicBezTo>
                  <a:cubicBezTo>
                    <a:pt x="384" y="121"/>
                    <a:pt x="375" y="131"/>
                    <a:pt x="356" y="150"/>
                  </a:cubicBezTo>
                  <a:cubicBezTo>
                    <a:pt x="366" y="124"/>
                    <a:pt x="388" y="92"/>
                    <a:pt x="356" y="101"/>
                  </a:cubicBezTo>
                  <a:cubicBezTo>
                    <a:pt x="320" y="117"/>
                    <a:pt x="341" y="96"/>
                    <a:pt x="341" y="93"/>
                  </a:cubicBezTo>
                  <a:cubicBezTo>
                    <a:pt x="372" y="79"/>
                    <a:pt x="312" y="45"/>
                    <a:pt x="314" y="81"/>
                  </a:cubicBezTo>
                  <a:cubicBezTo>
                    <a:pt x="313" y="105"/>
                    <a:pt x="261" y="126"/>
                    <a:pt x="276" y="97"/>
                  </a:cubicBezTo>
                  <a:cubicBezTo>
                    <a:pt x="286" y="60"/>
                    <a:pt x="331" y="116"/>
                    <a:pt x="292" y="51"/>
                  </a:cubicBezTo>
                  <a:cubicBezTo>
                    <a:pt x="268" y="78"/>
                    <a:pt x="248" y="96"/>
                    <a:pt x="244" y="106"/>
                  </a:cubicBezTo>
                  <a:cubicBezTo>
                    <a:pt x="225" y="181"/>
                    <a:pt x="236" y="113"/>
                    <a:pt x="216" y="112"/>
                  </a:cubicBezTo>
                  <a:cubicBezTo>
                    <a:pt x="242" y="94"/>
                    <a:pt x="276" y="63"/>
                    <a:pt x="266" y="43"/>
                  </a:cubicBezTo>
                  <a:cubicBezTo>
                    <a:pt x="237" y="41"/>
                    <a:pt x="172" y="87"/>
                    <a:pt x="214" y="91"/>
                  </a:cubicBezTo>
                  <a:cubicBezTo>
                    <a:pt x="211" y="106"/>
                    <a:pt x="187" y="123"/>
                    <a:pt x="173" y="98"/>
                  </a:cubicBezTo>
                  <a:cubicBezTo>
                    <a:pt x="196" y="92"/>
                    <a:pt x="235" y="15"/>
                    <a:pt x="186" y="38"/>
                  </a:cubicBezTo>
                  <a:cubicBezTo>
                    <a:pt x="181" y="42"/>
                    <a:pt x="181" y="56"/>
                    <a:pt x="173" y="69"/>
                  </a:cubicBezTo>
                  <a:cubicBezTo>
                    <a:pt x="161" y="58"/>
                    <a:pt x="170" y="42"/>
                    <a:pt x="166" y="36"/>
                  </a:cubicBezTo>
                  <a:cubicBezTo>
                    <a:pt x="127" y="0"/>
                    <a:pt x="141" y="93"/>
                    <a:pt x="142" y="114"/>
                  </a:cubicBezTo>
                  <a:cubicBezTo>
                    <a:pt x="92" y="82"/>
                    <a:pt x="139" y="91"/>
                    <a:pt x="126" y="39"/>
                  </a:cubicBezTo>
                  <a:cubicBezTo>
                    <a:pt x="84" y="47"/>
                    <a:pt x="73" y="64"/>
                    <a:pt x="80" y="112"/>
                  </a:cubicBezTo>
                  <a:cubicBezTo>
                    <a:pt x="74" y="123"/>
                    <a:pt x="63" y="149"/>
                    <a:pt x="56" y="117"/>
                  </a:cubicBezTo>
                  <a:cubicBezTo>
                    <a:pt x="79" y="87"/>
                    <a:pt x="77" y="44"/>
                    <a:pt x="37" y="43"/>
                  </a:cubicBezTo>
                  <a:cubicBezTo>
                    <a:pt x="101" y="631"/>
                    <a:pt x="97" y="1225"/>
                    <a:pt x="5" y="1808"/>
                  </a:cubicBezTo>
                  <a:lnTo>
                    <a:pt x="0" y="1840"/>
                  </a:lnTo>
                  <a:cubicBezTo>
                    <a:pt x="46" y="1839"/>
                    <a:pt x="113" y="1825"/>
                    <a:pt x="162" y="1823"/>
                  </a:cubicBezTo>
                  <a:cubicBezTo>
                    <a:pt x="301" y="1827"/>
                    <a:pt x="298" y="1845"/>
                    <a:pt x="529" y="1842"/>
                  </a:cubicBezTo>
                  <a:cubicBezTo>
                    <a:pt x="582" y="1837"/>
                    <a:pt x="597" y="1829"/>
                    <a:pt x="614" y="1829"/>
                  </a:cubicBezTo>
                  <a:cubicBezTo>
                    <a:pt x="597" y="1758"/>
                    <a:pt x="481" y="1798"/>
                    <a:pt x="421" y="1778"/>
                  </a:cubicBezTo>
                  <a:cubicBezTo>
                    <a:pt x="321" y="1768"/>
                    <a:pt x="304" y="1708"/>
                    <a:pt x="272" y="1664"/>
                  </a:cubicBezTo>
                  <a:cubicBezTo>
                    <a:pt x="258" y="1639"/>
                    <a:pt x="237" y="1608"/>
                    <a:pt x="237" y="1566"/>
                  </a:cubicBezTo>
                  <a:cubicBezTo>
                    <a:pt x="230" y="1513"/>
                    <a:pt x="240" y="1484"/>
                    <a:pt x="239" y="1432"/>
                  </a:cubicBezTo>
                  <a:cubicBezTo>
                    <a:pt x="243" y="1393"/>
                    <a:pt x="287" y="1401"/>
                    <a:pt x="315" y="1404"/>
                  </a:cubicBezTo>
                  <a:cubicBezTo>
                    <a:pt x="402" y="1413"/>
                    <a:pt x="547" y="1399"/>
                    <a:pt x="586" y="1387"/>
                  </a:cubicBezTo>
                  <a:cubicBezTo>
                    <a:pt x="641" y="1371"/>
                    <a:pt x="642" y="1337"/>
                    <a:pt x="605" y="1286"/>
                  </a:cubicBezTo>
                  <a:cubicBezTo>
                    <a:pt x="597" y="1261"/>
                    <a:pt x="598" y="1245"/>
                    <a:pt x="609" y="1223"/>
                  </a:cubicBezTo>
                  <a:cubicBezTo>
                    <a:pt x="625" y="1206"/>
                    <a:pt x="644" y="1195"/>
                    <a:pt x="630" y="1174"/>
                  </a:cubicBezTo>
                  <a:cubicBezTo>
                    <a:pt x="630" y="1174"/>
                    <a:pt x="504" y="1147"/>
                    <a:pt x="590" y="1133"/>
                  </a:cubicBezTo>
                  <a:cubicBezTo>
                    <a:pt x="679" y="1118"/>
                    <a:pt x="650" y="1082"/>
                    <a:pt x="650" y="1082"/>
                  </a:cubicBezTo>
                  <a:cubicBezTo>
                    <a:pt x="650" y="1082"/>
                    <a:pt x="635" y="1045"/>
                    <a:pt x="621" y="1018"/>
                  </a:cubicBezTo>
                  <a:cubicBezTo>
                    <a:pt x="611" y="998"/>
                    <a:pt x="695" y="991"/>
                    <a:pt x="704" y="959"/>
                  </a:cubicBezTo>
                  <a:cubicBezTo>
                    <a:pt x="724" y="932"/>
                    <a:pt x="661" y="871"/>
                    <a:pt x="639" y="841"/>
                  </a:cubicBez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algn="l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i="0">
                <a:solidFill>
                  <a:srgbClr val="1F497D"/>
                </a:solidFill>
                <a:latin typeface="Calibri"/>
                <a:cs typeface="Arial" pitchFamily="34" charset="0"/>
              </a:endParaRPr>
            </a:p>
          </p:txBody>
        </p:sp>
        <p:sp>
          <p:nvSpPr>
            <p:cNvPr id="35" name="Freeform 28"/>
            <p:cNvSpPr>
              <a:spLocks noChangeAspect="1"/>
            </p:cNvSpPr>
            <p:nvPr/>
          </p:nvSpPr>
          <p:spPr bwMode="auto">
            <a:xfrm>
              <a:off x="1352" y="681"/>
              <a:ext cx="1829" cy="3153"/>
            </a:xfrm>
            <a:custGeom>
              <a:avLst/>
              <a:gdLst>
                <a:gd name="T0" fmla="*/ 1974 w 2011"/>
                <a:gd name="T1" fmla="*/ 2106 h 3449"/>
                <a:gd name="T2" fmla="*/ 0 w 2011"/>
                <a:gd name="T3" fmla="*/ 3449 h 3449"/>
                <a:gd name="T4" fmla="*/ 1972 w 2011"/>
                <a:gd name="T5" fmla="*/ 0 h 3449"/>
                <a:gd name="T6" fmla="*/ 1980 w 2011"/>
                <a:gd name="T7" fmla="*/ 347 h 3449"/>
                <a:gd name="T8" fmla="*/ 1982 w 2011"/>
                <a:gd name="T9" fmla="*/ 392 h 3449"/>
                <a:gd name="T10" fmla="*/ 1923 w 2011"/>
                <a:gd name="T11" fmla="*/ 324 h 3449"/>
                <a:gd name="T12" fmla="*/ 1878 w 2011"/>
                <a:gd name="T13" fmla="*/ 384 h 3449"/>
                <a:gd name="T14" fmla="*/ 1858 w 2011"/>
                <a:gd name="T15" fmla="*/ 411 h 3449"/>
                <a:gd name="T16" fmla="*/ 1823 w 2011"/>
                <a:gd name="T17" fmla="*/ 348 h 3449"/>
                <a:gd name="T18" fmla="*/ 1766 w 2011"/>
                <a:gd name="T19" fmla="*/ 359 h 3449"/>
                <a:gd name="T20" fmla="*/ 1702 w 2011"/>
                <a:gd name="T21" fmla="*/ 494 h 3449"/>
                <a:gd name="T22" fmla="*/ 1680 w 2011"/>
                <a:gd name="T23" fmla="*/ 420 h 3449"/>
                <a:gd name="T24" fmla="*/ 1605 w 2011"/>
                <a:gd name="T25" fmla="*/ 427 h 3449"/>
                <a:gd name="T26" fmla="*/ 1609 w 2011"/>
                <a:gd name="T27" fmla="*/ 499 h 3449"/>
                <a:gd name="T28" fmla="*/ 1520 w 2011"/>
                <a:gd name="T29" fmla="*/ 498 h 3449"/>
                <a:gd name="T30" fmla="*/ 1513 w 2011"/>
                <a:gd name="T31" fmla="*/ 560 h 3449"/>
                <a:gd name="T32" fmla="*/ 1407 w 2011"/>
                <a:gd name="T33" fmla="*/ 521 h 3449"/>
                <a:gd name="T34" fmla="*/ 1521 w 2011"/>
                <a:gd name="T35" fmla="*/ 578 h 3449"/>
                <a:gd name="T36" fmla="*/ 1453 w 2011"/>
                <a:gd name="T37" fmla="*/ 612 h 3449"/>
                <a:gd name="T38" fmla="*/ 1441 w 2011"/>
                <a:gd name="T39" fmla="*/ 603 h 3449"/>
                <a:gd name="T40" fmla="*/ 1404 w 2011"/>
                <a:gd name="T41" fmla="*/ 640 h 3449"/>
                <a:gd name="T42" fmla="*/ 1448 w 2011"/>
                <a:gd name="T43" fmla="*/ 632 h 3449"/>
                <a:gd name="T44" fmla="*/ 1433 w 2011"/>
                <a:gd name="T45" fmla="*/ 703 h 3449"/>
                <a:gd name="T46" fmla="*/ 1392 w 2011"/>
                <a:gd name="T47" fmla="*/ 719 h 3449"/>
                <a:gd name="T48" fmla="*/ 1410 w 2011"/>
                <a:gd name="T49" fmla="*/ 785 h 3449"/>
                <a:gd name="T50" fmla="*/ 1321 w 2011"/>
                <a:gd name="T51" fmla="*/ 761 h 3449"/>
                <a:gd name="T52" fmla="*/ 1255 w 2011"/>
                <a:gd name="T53" fmla="*/ 760 h 3449"/>
                <a:gd name="T54" fmla="*/ 1205 w 2011"/>
                <a:gd name="T55" fmla="*/ 829 h 3449"/>
                <a:gd name="T56" fmla="*/ 1350 w 2011"/>
                <a:gd name="T57" fmla="*/ 845 h 3449"/>
                <a:gd name="T58" fmla="*/ 1308 w 2011"/>
                <a:gd name="T59" fmla="*/ 881 h 3449"/>
                <a:gd name="T60" fmla="*/ 1308 w 2011"/>
                <a:gd name="T61" fmla="*/ 953 h 3449"/>
                <a:gd name="T62" fmla="*/ 1358 w 2011"/>
                <a:gd name="T63" fmla="*/ 951 h 3449"/>
                <a:gd name="T64" fmla="*/ 1319 w 2011"/>
                <a:gd name="T65" fmla="*/ 1061 h 3449"/>
                <a:gd name="T66" fmla="*/ 1324 w 2011"/>
                <a:gd name="T67" fmla="*/ 1115 h 3449"/>
                <a:gd name="T68" fmla="*/ 1283 w 2011"/>
                <a:gd name="T69" fmla="*/ 1185 h 3449"/>
                <a:gd name="T70" fmla="*/ 1257 w 2011"/>
                <a:gd name="T71" fmla="*/ 1226 h 3449"/>
                <a:gd name="T72" fmla="*/ 1285 w 2011"/>
                <a:gd name="T73" fmla="*/ 1267 h 3449"/>
                <a:gd name="T74" fmla="*/ 1314 w 2011"/>
                <a:gd name="T75" fmla="*/ 1311 h 3449"/>
                <a:gd name="T76" fmla="*/ 1363 w 2011"/>
                <a:gd name="T77" fmla="*/ 1376 h 3449"/>
                <a:gd name="T78" fmla="*/ 1438 w 2011"/>
                <a:gd name="T79" fmla="*/ 1413 h 3449"/>
                <a:gd name="T80" fmla="*/ 1494 w 2011"/>
                <a:gd name="T81" fmla="*/ 1379 h 3449"/>
                <a:gd name="T82" fmla="*/ 1513 w 2011"/>
                <a:gd name="T83" fmla="*/ 1471 h 3449"/>
                <a:gd name="T84" fmla="*/ 1605 w 2011"/>
                <a:gd name="T85" fmla="*/ 1474 h 3449"/>
                <a:gd name="T86" fmla="*/ 1584 w 2011"/>
                <a:gd name="T87" fmla="*/ 1525 h 3449"/>
                <a:gd name="T88" fmla="*/ 1618 w 2011"/>
                <a:gd name="T89" fmla="*/ 1559 h 3449"/>
                <a:gd name="T90" fmla="*/ 1644 w 2011"/>
                <a:gd name="T91" fmla="*/ 1602 h 3449"/>
                <a:gd name="T92" fmla="*/ 1700 w 2011"/>
                <a:gd name="T93" fmla="*/ 1594 h 3449"/>
                <a:gd name="T94" fmla="*/ 1729 w 2011"/>
                <a:gd name="T95" fmla="*/ 1535 h 3449"/>
                <a:gd name="T96" fmla="*/ 1794 w 2011"/>
                <a:gd name="T97" fmla="*/ 1574 h 3449"/>
                <a:gd name="T98" fmla="*/ 1808 w 2011"/>
                <a:gd name="T99" fmla="*/ 1711 h 3449"/>
                <a:gd name="T100" fmla="*/ 1870 w 2011"/>
                <a:gd name="T101" fmla="*/ 1688 h 3449"/>
                <a:gd name="T102" fmla="*/ 1839 w 2011"/>
                <a:gd name="T103" fmla="*/ 1844 h 3449"/>
                <a:gd name="T104" fmla="*/ 1446 w 2011"/>
                <a:gd name="T105" fmla="*/ 2092 h 3449"/>
                <a:gd name="T106" fmla="*/ 1654 w 2011"/>
                <a:gd name="T107" fmla="*/ 2103 h 3449"/>
                <a:gd name="T108" fmla="*/ 1974 w 2011"/>
                <a:gd name="T109" fmla="*/ 2105 h 3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011" h="3449">
                  <a:moveTo>
                    <a:pt x="1974" y="2106"/>
                  </a:moveTo>
                  <a:lnTo>
                    <a:pt x="1974" y="2106"/>
                  </a:lnTo>
                  <a:cubicBezTo>
                    <a:pt x="1903" y="2543"/>
                    <a:pt x="1782" y="2987"/>
                    <a:pt x="1602" y="3449"/>
                  </a:cubicBezTo>
                  <a:lnTo>
                    <a:pt x="0" y="3449"/>
                  </a:lnTo>
                  <a:lnTo>
                    <a:pt x="0" y="0"/>
                  </a:lnTo>
                  <a:lnTo>
                    <a:pt x="1972" y="0"/>
                  </a:lnTo>
                  <a:cubicBezTo>
                    <a:pt x="1988" y="113"/>
                    <a:pt x="1999" y="197"/>
                    <a:pt x="2011" y="309"/>
                  </a:cubicBezTo>
                  <a:cubicBezTo>
                    <a:pt x="2011" y="309"/>
                    <a:pt x="1977" y="320"/>
                    <a:pt x="1980" y="347"/>
                  </a:cubicBezTo>
                  <a:cubicBezTo>
                    <a:pt x="1984" y="378"/>
                    <a:pt x="1997" y="385"/>
                    <a:pt x="1997" y="385"/>
                  </a:cubicBezTo>
                  <a:lnTo>
                    <a:pt x="1982" y="392"/>
                  </a:lnTo>
                  <a:cubicBezTo>
                    <a:pt x="1982" y="392"/>
                    <a:pt x="1966" y="368"/>
                    <a:pt x="1966" y="369"/>
                  </a:cubicBezTo>
                  <a:cubicBezTo>
                    <a:pt x="1966" y="346"/>
                    <a:pt x="1976" y="311"/>
                    <a:pt x="1923" y="324"/>
                  </a:cubicBezTo>
                  <a:cubicBezTo>
                    <a:pt x="1904" y="365"/>
                    <a:pt x="1952" y="373"/>
                    <a:pt x="1939" y="401"/>
                  </a:cubicBezTo>
                  <a:cubicBezTo>
                    <a:pt x="1883" y="404"/>
                    <a:pt x="1923" y="359"/>
                    <a:pt x="1878" y="384"/>
                  </a:cubicBezTo>
                  <a:cubicBezTo>
                    <a:pt x="1881" y="371"/>
                    <a:pt x="1871" y="336"/>
                    <a:pt x="1857" y="339"/>
                  </a:cubicBezTo>
                  <a:cubicBezTo>
                    <a:pt x="1851" y="358"/>
                    <a:pt x="1836" y="391"/>
                    <a:pt x="1858" y="411"/>
                  </a:cubicBezTo>
                  <a:cubicBezTo>
                    <a:pt x="1851" y="416"/>
                    <a:pt x="1830" y="413"/>
                    <a:pt x="1825" y="406"/>
                  </a:cubicBezTo>
                  <a:cubicBezTo>
                    <a:pt x="1819" y="396"/>
                    <a:pt x="1840" y="379"/>
                    <a:pt x="1823" y="348"/>
                  </a:cubicBezTo>
                  <a:cubicBezTo>
                    <a:pt x="1771" y="371"/>
                    <a:pt x="1819" y="421"/>
                    <a:pt x="1776" y="440"/>
                  </a:cubicBezTo>
                  <a:cubicBezTo>
                    <a:pt x="1729" y="434"/>
                    <a:pt x="1803" y="394"/>
                    <a:pt x="1766" y="359"/>
                  </a:cubicBezTo>
                  <a:cubicBezTo>
                    <a:pt x="1723" y="369"/>
                    <a:pt x="1707" y="413"/>
                    <a:pt x="1724" y="439"/>
                  </a:cubicBezTo>
                  <a:cubicBezTo>
                    <a:pt x="1723" y="462"/>
                    <a:pt x="1705" y="474"/>
                    <a:pt x="1702" y="494"/>
                  </a:cubicBezTo>
                  <a:cubicBezTo>
                    <a:pt x="1681" y="491"/>
                    <a:pt x="1672" y="483"/>
                    <a:pt x="1670" y="475"/>
                  </a:cubicBezTo>
                  <a:cubicBezTo>
                    <a:pt x="1667" y="460"/>
                    <a:pt x="1708" y="453"/>
                    <a:pt x="1680" y="420"/>
                  </a:cubicBezTo>
                  <a:cubicBezTo>
                    <a:pt x="1635" y="427"/>
                    <a:pt x="1665" y="500"/>
                    <a:pt x="1629" y="461"/>
                  </a:cubicBezTo>
                  <a:cubicBezTo>
                    <a:pt x="1626" y="444"/>
                    <a:pt x="1614" y="429"/>
                    <a:pt x="1605" y="427"/>
                  </a:cubicBezTo>
                  <a:cubicBezTo>
                    <a:pt x="1588" y="439"/>
                    <a:pt x="1580" y="459"/>
                    <a:pt x="1591" y="476"/>
                  </a:cubicBezTo>
                  <a:lnTo>
                    <a:pt x="1609" y="499"/>
                  </a:lnTo>
                  <a:cubicBezTo>
                    <a:pt x="1607" y="499"/>
                    <a:pt x="1617" y="513"/>
                    <a:pt x="1615" y="512"/>
                  </a:cubicBezTo>
                  <a:cubicBezTo>
                    <a:pt x="1585" y="488"/>
                    <a:pt x="1545" y="471"/>
                    <a:pt x="1520" y="498"/>
                  </a:cubicBezTo>
                  <a:cubicBezTo>
                    <a:pt x="1523" y="523"/>
                    <a:pt x="1545" y="525"/>
                    <a:pt x="1579" y="533"/>
                  </a:cubicBezTo>
                  <a:cubicBezTo>
                    <a:pt x="1536" y="537"/>
                    <a:pt x="1527" y="552"/>
                    <a:pt x="1513" y="560"/>
                  </a:cubicBezTo>
                  <a:cubicBezTo>
                    <a:pt x="1508" y="532"/>
                    <a:pt x="1475" y="527"/>
                    <a:pt x="1444" y="523"/>
                  </a:cubicBezTo>
                  <a:cubicBezTo>
                    <a:pt x="1426" y="527"/>
                    <a:pt x="1415" y="515"/>
                    <a:pt x="1407" y="521"/>
                  </a:cubicBezTo>
                  <a:cubicBezTo>
                    <a:pt x="1420" y="553"/>
                    <a:pt x="1451" y="578"/>
                    <a:pt x="1490" y="586"/>
                  </a:cubicBezTo>
                  <a:cubicBezTo>
                    <a:pt x="1507" y="584"/>
                    <a:pt x="1509" y="584"/>
                    <a:pt x="1521" y="578"/>
                  </a:cubicBezTo>
                  <a:cubicBezTo>
                    <a:pt x="1544" y="588"/>
                    <a:pt x="1542" y="592"/>
                    <a:pt x="1548" y="608"/>
                  </a:cubicBezTo>
                  <a:cubicBezTo>
                    <a:pt x="1514" y="623"/>
                    <a:pt x="1487" y="604"/>
                    <a:pt x="1453" y="612"/>
                  </a:cubicBezTo>
                  <a:cubicBezTo>
                    <a:pt x="1453" y="614"/>
                    <a:pt x="1445" y="614"/>
                    <a:pt x="1444" y="611"/>
                  </a:cubicBezTo>
                  <a:cubicBezTo>
                    <a:pt x="1445" y="611"/>
                    <a:pt x="1440" y="603"/>
                    <a:pt x="1441" y="603"/>
                  </a:cubicBezTo>
                  <a:cubicBezTo>
                    <a:pt x="1426" y="575"/>
                    <a:pt x="1387" y="586"/>
                    <a:pt x="1366" y="592"/>
                  </a:cubicBezTo>
                  <a:cubicBezTo>
                    <a:pt x="1363" y="614"/>
                    <a:pt x="1386" y="632"/>
                    <a:pt x="1404" y="640"/>
                  </a:cubicBezTo>
                  <a:cubicBezTo>
                    <a:pt x="1429" y="649"/>
                    <a:pt x="1438" y="641"/>
                    <a:pt x="1438" y="641"/>
                  </a:cubicBezTo>
                  <a:lnTo>
                    <a:pt x="1448" y="632"/>
                  </a:lnTo>
                  <a:cubicBezTo>
                    <a:pt x="1459" y="672"/>
                    <a:pt x="1473" y="674"/>
                    <a:pt x="1494" y="690"/>
                  </a:cubicBezTo>
                  <a:cubicBezTo>
                    <a:pt x="1471" y="698"/>
                    <a:pt x="1462" y="705"/>
                    <a:pt x="1433" y="703"/>
                  </a:cubicBezTo>
                  <a:cubicBezTo>
                    <a:pt x="1400" y="652"/>
                    <a:pt x="1301" y="630"/>
                    <a:pt x="1305" y="654"/>
                  </a:cubicBezTo>
                  <a:cubicBezTo>
                    <a:pt x="1319" y="706"/>
                    <a:pt x="1392" y="719"/>
                    <a:pt x="1392" y="719"/>
                  </a:cubicBezTo>
                  <a:cubicBezTo>
                    <a:pt x="1392" y="719"/>
                    <a:pt x="1354" y="733"/>
                    <a:pt x="1360" y="746"/>
                  </a:cubicBezTo>
                  <a:cubicBezTo>
                    <a:pt x="1367" y="758"/>
                    <a:pt x="1417" y="766"/>
                    <a:pt x="1410" y="785"/>
                  </a:cubicBezTo>
                  <a:cubicBezTo>
                    <a:pt x="1358" y="762"/>
                    <a:pt x="1348" y="771"/>
                    <a:pt x="1383" y="817"/>
                  </a:cubicBezTo>
                  <a:cubicBezTo>
                    <a:pt x="1339" y="819"/>
                    <a:pt x="1349" y="772"/>
                    <a:pt x="1321" y="761"/>
                  </a:cubicBezTo>
                  <a:cubicBezTo>
                    <a:pt x="1301" y="775"/>
                    <a:pt x="1313" y="806"/>
                    <a:pt x="1313" y="806"/>
                  </a:cubicBezTo>
                  <a:cubicBezTo>
                    <a:pt x="1303" y="798"/>
                    <a:pt x="1277" y="754"/>
                    <a:pt x="1255" y="760"/>
                  </a:cubicBezTo>
                  <a:cubicBezTo>
                    <a:pt x="1248" y="765"/>
                    <a:pt x="1248" y="789"/>
                    <a:pt x="1265" y="805"/>
                  </a:cubicBezTo>
                  <a:cubicBezTo>
                    <a:pt x="1244" y="809"/>
                    <a:pt x="1210" y="806"/>
                    <a:pt x="1205" y="829"/>
                  </a:cubicBezTo>
                  <a:cubicBezTo>
                    <a:pt x="1239" y="855"/>
                    <a:pt x="1276" y="855"/>
                    <a:pt x="1329" y="849"/>
                  </a:cubicBezTo>
                  <a:cubicBezTo>
                    <a:pt x="1329" y="849"/>
                    <a:pt x="1339" y="848"/>
                    <a:pt x="1350" y="845"/>
                  </a:cubicBezTo>
                  <a:cubicBezTo>
                    <a:pt x="1360" y="842"/>
                    <a:pt x="1375" y="856"/>
                    <a:pt x="1375" y="856"/>
                  </a:cubicBezTo>
                  <a:cubicBezTo>
                    <a:pt x="1349" y="862"/>
                    <a:pt x="1360" y="870"/>
                    <a:pt x="1308" y="881"/>
                  </a:cubicBezTo>
                  <a:cubicBezTo>
                    <a:pt x="1274" y="897"/>
                    <a:pt x="1247" y="918"/>
                    <a:pt x="1247" y="953"/>
                  </a:cubicBezTo>
                  <a:cubicBezTo>
                    <a:pt x="1268" y="963"/>
                    <a:pt x="1294" y="973"/>
                    <a:pt x="1308" y="953"/>
                  </a:cubicBezTo>
                  <a:cubicBezTo>
                    <a:pt x="1331" y="920"/>
                    <a:pt x="1324" y="946"/>
                    <a:pt x="1340" y="945"/>
                  </a:cubicBezTo>
                  <a:lnTo>
                    <a:pt x="1358" y="951"/>
                  </a:lnTo>
                  <a:cubicBezTo>
                    <a:pt x="1344" y="986"/>
                    <a:pt x="1264" y="985"/>
                    <a:pt x="1279" y="1011"/>
                  </a:cubicBezTo>
                  <a:cubicBezTo>
                    <a:pt x="1295" y="1035"/>
                    <a:pt x="1319" y="1061"/>
                    <a:pt x="1319" y="1061"/>
                  </a:cubicBezTo>
                  <a:cubicBezTo>
                    <a:pt x="1319" y="1061"/>
                    <a:pt x="1263" y="1032"/>
                    <a:pt x="1247" y="1053"/>
                  </a:cubicBezTo>
                  <a:cubicBezTo>
                    <a:pt x="1232" y="1071"/>
                    <a:pt x="1265" y="1102"/>
                    <a:pt x="1324" y="1115"/>
                  </a:cubicBezTo>
                  <a:cubicBezTo>
                    <a:pt x="1304" y="1128"/>
                    <a:pt x="1233" y="1115"/>
                    <a:pt x="1276" y="1160"/>
                  </a:cubicBezTo>
                  <a:cubicBezTo>
                    <a:pt x="1225" y="1181"/>
                    <a:pt x="1242" y="1196"/>
                    <a:pt x="1283" y="1185"/>
                  </a:cubicBezTo>
                  <a:lnTo>
                    <a:pt x="1303" y="1188"/>
                  </a:lnTo>
                  <a:cubicBezTo>
                    <a:pt x="1291" y="1196"/>
                    <a:pt x="1254" y="1213"/>
                    <a:pt x="1257" y="1226"/>
                  </a:cubicBezTo>
                  <a:cubicBezTo>
                    <a:pt x="1259" y="1243"/>
                    <a:pt x="1300" y="1222"/>
                    <a:pt x="1307" y="1235"/>
                  </a:cubicBezTo>
                  <a:cubicBezTo>
                    <a:pt x="1310" y="1254"/>
                    <a:pt x="1287" y="1262"/>
                    <a:pt x="1285" y="1267"/>
                  </a:cubicBezTo>
                  <a:cubicBezTo>
                    <a:pt x="1314" y="1286"/>
                    <a:pt x="1331" y="1241"/>
                    <a:pt x="1358" y="1267"/>
                  </a:cubicBezTo>
                  <a:cubicBezTo>
                    <a:pt x="1348" y="1286"/>
                    <a:pt x="1305" y="1282"/>
                    <a:pt x="1314" y="1311"/>
                  </a:cubicBezTo>
                  <a:cubicBezTo>
                    <a:pt x="1330" y="1323"/>
                    <a:pt x="1357" y="1318"/>
                    <a:pt x="1373" y="1329"/>
                  </a:cubicBezTo>
                  <a:cubicBezTo>
                    <a:pt x="1373" y="1329"/>
                    <a:pt x="1351" y="1371"/>
                    <a:pt x="1363" y="1376"/>
                  </a:cubicBezTo>
                  <a:cubicBezTo>
                    <a:pt x="1386" y="1388"/>
                    <a:pt x="1408" y="1351"/>
                    <a:pt x="1416" y="1349"/>
                  </a:cubicBezTo>
                  <a:cubicBezTo>
                    <a:pt x="1410" y="1396"/>
                    <a:pt x="1450" y="1380"/>
                    <a:pt x="1438" y="1413"/>
                  </a:cubicBezTo>
                  <a:cubicBezTo>
                    <a:pt x="1438" y="1430"/>
                    <a:pt x="1436" y="1454"/>
                    <a:pt x="1454" y="1463"/>
                  </a:cubicBezTo>
                  <a:cubicBezTo>
                    <a:pt x="1491" y="1452"/>
                    <a:pt x="1495" y="1423"/>
                    <a:pt x="1494" y="1379"/>
                  </a:cubicBezTo>
                  <a:cubicBezTo>
                    <a:pt x="1494" y="1364"/>
                    <a:pt x="1537" y="1389"/>
                    <a:pt x="1537" y="1389"/>
                  </a:cubicBezTo>
                  <a:cubicBezTo>
                    <a:pt x="1563" y="1410"/>
                    <a:pt x="1492" y="1426"/>
                    <a:pt x="1513" y="1471"/>
                  </a:cubicBezTo>
                  <a:cubicBezTo>
                    <a:pt x="1573" y="1479"/>
                    <a:pt x="1573" y="1428"/>
                    <a:pt x="1621" y="1419"/>
                  </a:cubicBezTo>
                  <a:cubicBezTo>
                    <a:pt x="1643" y="1433"/>
                    <a:pt x="1612" y="1457"/>
                    <a:pt x="1605" y="1474"/>
                  </a:cubicBezTo>
                  <a:cubicBezTo>
                    <a:pt x="1575" y="1491"/>
                    <a:pt x="1538" y="1471"/>
                    <a:pt x="1509" y="1530"/>
                  </a:cubicBezTo>
                  <a:cubicBezTo>
                    <a:pt x="1551" y="1546"/>
                    <a:pt x="1570" y="1533"/>
                    <a:pt x="1584" y="1525"/>
                  </a:cubicBezTo>
                  <a:cubicBezTo>
                    <a:pt x="1597" y="1516"/>
                    <a:pt x="1596" y="1511"/>
                    <a:pt x="1606" y="1507"/>
                  </a:cubicBezTo>
                  <a:cubicBezTo>
                    <a:pt x="1607" y="1523"/>
                    <a:pt x="1603" y="1553"/>
                    <a:pt x="1618" y="1559"/>
                  </a:cubicBezTo>
                  <a:cubicBezTo>
                    <a:pt x="1632" y="1558"/>
                    <a:pt x="1633" y="1553"/>
                    <a:pt x="1645" y="1546"/>
                  </a:cubicBezTo>
                  <a:cubicBezTo>
                    <a:pt x="1657" y="1558"/>
                    <a:pt x="1626" y="1589"/>
                    <a:pt x="1644" y="1602"/>
                  </a:cubicBezTo>
                  <a:cubicBezTo>
                    <a:pt x="1661" y="1599"/>
                    <a:pt x="1667" y="1583"/>
                    <a:pt x="1667" y="1583"/>
                  </a:cubicBezTo>
                  <a:cubicBezTo>
                    <a:pt x="1677" y="1597"/>
                    <a:pt x="1689" y="1597"/>
                    <a:pt x="1700" y="1594"/>
                  </a:cubicBezTo>
                  <a:cubicBezTo>
                    <a:pt x="1706" y="1579"/>
                    <a:pt x="1707" y="1545"/>
                    <a:pt x="1688" y="1533"/>
                  </a:cubicBezTo>
                  <a:cubicBezTo>
                    <a:pt x="1697" y="1522"/>
                    <a:pt x="1720" y="1543"/>
                    <a:pt x="1729" y="1535"/>
                  </a:cubicBezTo>
                  <a:cubicBezTo>
                    <a:pt x="1748" y="1557"/>
                    <a:pt x="1707" y="1600"/>
                    <a:pt x="1737" y="1618"/>
                  </a:cubicBezTo>
                  <a:cubicBezTo>
                    <a:pt x="1766" y="1615"/>
                    <a:pt x="1765" y="1586"/>
                    <a:pt x="1794" y="1574"/>
                  </a:cubicBezTo>
                  <a:cubicBezTo>
                    <a:pt x="1789" y="1604"/>
                    <a:pt x="1824" y="1626"/>
                    <a:pt x="1779" y="1648"/>
                  </a:cubicBezTo>
                  <a:cubicBezTo>
                    <a:pt x="1779" y="1677"/>
                    <a:pt x="1834" y="1669"/>
                    <a:pt x="1808" y="1711"/>
                  </a:cubicBezTo>
                  <a:cubicBezTo>
                    <a:pt x="1818" y="1728"/>
                    <a:pt x="1831" y="1721"/>
                    <a:pt x="1843" y="1718"/>
                  </a:cubicBezTo>
                  <a:lnTo>
                    <a:pt x="1870" y="1688"/>
                  </a:lnTo>
                  <a:cubicBezTo>
                    <a:pt x="1862" y="1712"/>
                    <a:pt x="1860" y="1750"/>
                    <a:pt x="1867" y="1777"/>
                  </a:cubicBezTo>
                  <a:cubicBezTo>
                    <a:pt x="1858" y="1800"/>
                    <a:pt x="1879" y="1825"/>
                    <a:pt x="1839" y="1844"/>
                  </a:cubicBezTo>
                  <a:cubicBezTo>
                    <a:pt x="1828" y="1900"/>
                    <a:pt x="1827" y="1956"/>
                    <a:pt x="1763" y="1992"/>
                  </a:cubicBezTo>
                  <a:cubicBezTo>
                    <a:pt x="1726" y="2060"/>
                    <a:pt x="1497" y="2024"/>
                    <a:pt x="1446" y="2092"/>
                  </a:cubicBezTo>
                  <a:cubicBezTo>
                    <a:pt x="1459" y="2104"/>
                    <a:pt x="1576" y="2100"/>
                    <a:pt x="1591" y="2096"/>
                  </a:cubicBezTo>
                  <a:cubicBezTo>
                    <a:pt x="1613" y="2085"/>
                    <a:pt x="1631" y="2104"/>
                    <a:pt x="1654" y="2103"/>
                  </a:cubicBezTo>
                  <a:cubicBezTo>
                    <a:pt x="1705" y="2103"/>
                    <a:pt x="1767" y="2086"/>
                    <a:pt x="1809" y="2103"/>
                  </a:cubicBezTo>
                  <a:cubicBezTo>
                    <a:pt x="1869" y="2103"/>
                    <a:pt x="1920" y="2105"/>
                    <a:pt x="1974" y="2105"/>
                  </a:cubicBezTo>
                  <a:lnTo>
                    <a:pt x="1974" y="2106"/>
                  </a:ln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algn="l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i="0">
                <a:solidFill>
                  <a:srgbClr val="1F497D"/>
                </a:solidFill>
                <a:latin typeface="Calibri"/>
                <a:cs typeface="Arial" pitchFamily="34" charset="0"/>
              </a:endParaRPr>
            </a:p>
          </p:txBody>
        </p:sp>
        <p:sp>
          <p:nvSpPr>
            <p:cNvPr id="36" name="Freeform 29"/>
            <p:cNvSpPr>
              <a:spLocks noChangeAspect="1" noEditPoints="1"/>
            </p:cNvSpPr>
            <p:nvPr/>
          </p:nvSpPr>
          <p:spPr bwMode="auto">
            <a:xfrm>
              <a:off x="3235" y="2755"/>
              <a:ext cx="578" cy="577"/>
            </a:xfrm>
            <a:custGeom>
              <a:avLst/>
              <a:gdLst>
                <a:gd name="T0" fmla="*/ 321 w 639"/>
                <a:gd name="T1" fmla="*/ 621 h 621"/>
                <a:gd name="T2" fmla="*/ 321 w 639"/>
                <a:gd name="T3" fmla="*/ 621 h 621"/>
                <a:gd name="T4" fmla="*/ 639 w 639"/>
                <a:gd name="T5" fmla="*/ 307 h 621"/>
                <a:gd name="T6" fmla="*/ 321 w 639"/>
                <a:gd name="T7" fmla="*/ 0 h 621"/>
                <a:gd name="T8" fmla="*/ 0 w 639"/>
                <a:gd name="T9" fmla="*/ 307 h 621"/>
                <a:gd name="T10" fmla="*/ 321 w 639"/>
                <a:gd name="T11" fmla="*/ 621 h 621"/>
                <a:gd name="T12" fmla="*/ 321 w 639"/>
                <a:gd name="T13" fmla="*/ 621 h 621"/>
                <a:gd name="T14" fmla="*/ 162 w 639"/>
                <a:gd name="T15" fmla="*/ 307 h 621"/>
                <a:gd name="T16" fmla="*/ 162 w 639"/>
                <a:gd name="T17" fmla="*/ 307 h 621"/>
                <a:gd name="T18" fmla="*/ 321 w 639"/>
                <a:gd name="T19" fmla="*/ 125 h 621"/>
                <a:gd name="T20" fmla="*/ 477 w 639"/>
                <a:gd name="T21" fmla="*/ 307 h 621"/>
                <a:gd name="T22" fmla="*/ 321 w 639"/>
                <a:gd name="T23" fmla="*/ 495 h 621"/>
                <a:gd name="T24" fmla="*/ 162 w 639"/>
                <a:gd name="T25" fmla="*/ 307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39" h="621">
                  <a:moveTo>
                    <a:pt x="321" y="621"/>
                  </a:moveTo>
                  <a:lnTo>
                    <a:pt x="321" y="621"/>
                  </a:lnTo>
                  <a:cubicBezTo>
                    <a:pt x="512" y="621"/>
                    <a:pt x="639" y="480"/>
                    <a:pt x="639" y="307"/>
                  </a:cubicBezTo>
                  <a:cubicBezTo>
                    <a:pt x="639" y="124"/>
                    <a:pt x="511" y="0"/>
                    <a:pt x="321" y="0"/>
                  </a:cubicBezTo>
                  <a:cubicBezTo>
                    <a:pt x="130" y="0"/>
                    <a:pt x="0" y="121"/>
                    <a:pt x="0" y="307"/>
                  </a:cubicBezTo>
                  <a:cubicBezTo>
                    <a:pt x="0" y="489"/>
                    <a:pt x="132" y="621"/>
                    <a:pt x="321" y="621"/>
                  </a:cubicBezTo>
                  <a:lnTo>
                    <a:pt x="321" y="621"/>
                  </a:lnTo>
                  <a:close/>
                  <a:moveTo>
                    <a:pt x="162" y="307"/>
                  </a:moveTo>
                  <a:lnTo>
                    <a:pt x="162" y="307"/>
                  </a:lnTo>
                  <a:cubicBezTo>
                    <a:pt x="162" y="198"/>
                    <a:pt x="214" y="125"/>
                    <a:pt x="321" y="125"/>
                  </a:cubicBezTo>
                  <a:cubicBezTo>
                    <a:pt x="425" y="125"/>
                    <a:pt x="477" y="192"/>
                    <a:pt x="477" y="307"/>
                  </a:cubicBezTo>
                  <a:cubicBezTo>
                    <a:pt x="477" y="413"/>
                    <a:pt x="426" y="495"/>
                    <a:pt x="321" y="495"/>
                  </a:cubicBezTo>
                  <a:cubicBezTo>
                    <a:pt x="220" y="495"/>
                    <a:pt x="162" y="415"/>
                    <a:pt x="162" y="30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algn="l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i="0">
                <a:solidFill>
                  <a:srgbClr val="1F497D"/>
                </a:solidFill>
                <a:latin typeface="Calibri"/>
                <a:cs typeface="Arial" pitchFamily="34" charset="0"/>
              </a:endParaRPr>
            </a:p>
          </p:txBody>
        </p:sp>
        <p:sp>
          <p:nvSpPr>
            <p:cNvPr id="37" name="Freeform 30"/>
            <p:cNvSpPr>
              <a:spLocks noChangeAspect="1"/>
            </p:cNvSpPr>
            <p:nvPr/>
          </p:nvSpPr>
          <p:spPr bwMode="auto">
            <a:xfrm>
              <a:off x="3887" y="2755"/>
              <a:ext cx="417" cy="577"/>
            </a:xfrm>
            <a:custGeom>
              <a:avLst/>
              <a:gdLst>
                <a:gd name="T0" fmla="*/ 377 w 441"/>
                <a:gd name="T1" fmla="*/ 128 h 621"/>
                <a:gd name="T2" fmla="*/ 377 w 441"/>
                <a:gd name="T3" fmla="*/ 128 h 621"/>
                <a:gd name="T4" fmla="*/ 270 w 441"/>
                <a:gd name="T5" fmla="*/ 114 h 621"/>
                <a:gd name="T6" fmla="*/ 163 w 441"/>
                <a:gd name="T7" fmla="*/ 160 h 621"/>
                <a:gd name="T8" fmla="*/ 290 w 441"/>
                <a:gd name="T9" fmla="*/ 260 h 621"/>
                <a:gd name="T10" fmla="*/ 441 w 441"/>
                <a:gd name="T11" fmla="*/ 443 h 621"/>
                <a:gd name="T12" fmla="*/ 187 w 441"/>
                <a:gd name="T13" fmla="*/ 621 h 621"/>
                <a:gd name="T14" fmla="*/ 11 w 441"/>
                <a:gd name="T15" fmla="*/ 594 h 621"/>
                <a:gd name="T16" fmla="*/ 11 w 441"/>
                <a:gd name="T17" fmla="*/ 469 h 621"/>
                <a:gd name="T18" fmla="*/ 193 w 441"/>
                <a:gd name="T19" fmla="*/ 506 h 621"/>
                <a:gd name="T20" fmla="*/ 279 w 441"/>
                <a:gd name="T21" fmla="*/ 448 h 621"/>
                <a:gd name="T22" fmla="*/ 153 w 441"/>
                <a:gd name="T23" fmla="*/ 349 h 621"/>
                <a:gd name="T24" fmla="*/ 0 w 441"/>
                <a:gd name="T25" fmla="*/ 160 h 621"/>
                <a:gd name="T26" fmla="*/ 243 w 441"/>
                <a:gd name="T27" fmla="*/ 0 h 621"/>
                <a:gd name="T28" fmla="*/ 377 w 441"/>
                <a:gd name="T29" fmla="*/ 10 h 621"/>
                <a:gd name="T30" fmla="*/ 377 w 441"/>
                <a:gd name="T31" fmla="*/ 128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41" h="621">
                  <a:moveTo>
                    <a:pt x="377" y="128"/>
                  </a:moveTo>
                  <a:lnTo>
                    <a:pt x="377" y="128"/>
                  </a:lnTo>
                  <a:cubicBezTo>
                    <a:pt x="341" y="122"/>
                    <a:pt x="306" y="114"/>
                    <a:pt x="270" y="114"/>
                  </a:cubicBezTo>
                  <a:cubicBezTo>
                    <a:pt x="207" y="114"/>
                    <a:pt x="163" y="129"/>
                    <a:pt x="163" y="160"/>
                  </a:cubicBezTo>
                  <a:cubicBezTo>
                    <a:pt x="163" y="195"/>
                    <a:pt x="223" y="224"/>
                    <a:pt x="290" y="260"/>
                  </a:cubicBezTo>
                  <a:cubicBezTo>
                    <a:pt x="353" y="294"/>
                    <a:pt x="441" y="340"/>
                    <a:pt x="441" y="443"/>
                  </a:cubicBezTo>
                  <a:cubicBezTo>
                    <a:pt x="441" y="557"/>
                    <a:pt x="340" y="621"/>
                    <a:pt x="187" y="621"/>
                  </a:cubicBezTo>
                  <a:cubicBezTo>
                    <a:pt x="117" y="621"/>
                    <a:pt x="69" y="607"/>
                    <a:pt x="11" y="594"/>
                  </a:cubicBezTo>
                  <a:lnTo>
                    <a:pt x="11" y="469"/>
                  </a:lnTo>
                  <a:cubicBezTo>
                    <a:pt x="56" y="482"/>
                    <a:pt x="128" y="506"/>
                    <a:pt x="193" y="506"/>
                  </a:cubicBezTo>
                  <a:cubicBezTo>
                    <a:pt x="236" y="506"/>
                    <a:pt x="279" y="487"/>
                    <a:pt x="279" y="448"/>
                  </a:cubicBezTo>
                  <a:cubicBezTo>
                    <a:pt x="279" y="412"/>
                    <a:pt x="227" y="391"/>
                    <a:pt x="153" y="349"/>
                  </a:cubicBezTo>
                  <a:cubicBezTo>
                    <a:pt x="86" y="316"/>
                    <a:pt x="0" y="247"/>
                    <a:pt x="0" y="160"/>
                  </a:cubicBezTo>
                  <a:cubicBezTo>
                    <a:pt x="0" y="57"/>
                    <a:pt x="104" y="0"/>
                    <a:pt x="243" y="0"/>
                  </a:cubicBezTo>
                  <a:cubicBezTo>
                    <a:pt x="288" y="0"/>
                    <a:pt x="333" y="4"/>
                    <a:pt x="377" y="10"/>
                  </a:cubicBezTo>
                  <a:lnTo>
                    <a:pt x="377" y="12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algn="l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i="0">
                <a:solidFill>
                  <a:srgbClr val="1F497D"/>
                </a:solidFill>
                <a:latin typeface="Calibri"/>
                <a:cs typeface="Arial" pitchFamily="34" charset="0"/>
              </a:endParaRPr>
            </a:p>
          </p:txBody>
        </p:sp>
        <p:sp>
          <p:nvSpPr>
            <p:cNvPr id="38" name="Freeform 31"/>
            <p:cNvSpPr>
              <a:spLocks noChangeAspect="1"/>
            </p:cNvSpPr>
            <p:nvPr/>
          </p:nvSpPr>
          <p:spPr bwMode="auto">
            <a:xfrm>
              <a:off x="1769" y="2562"/>
              <a:ext cx="214" cy="748"/>
            </a:xfrm>
            <a:custGeom>
              <a:avLst/>
              <a:gdLst>
                <a:gd name="T0" fmla="*/ 18 w 229"/>
                <a:gd name="T1" fmla="*/ 817 h 817"/>
                <a:gd name="T2" fmla="*/ 18 w 229"/>
                <a:gd name="T3" fmla="*/ 817 h 817"/>
                <a:gd name="T4" fmla="*/ 24 w 229"/>
                <a:gd name="T5" fmla="*/ 606 h 817"/>
                <a:gd name="T6" fmla="*/ 24 w 229"/>
                <a:gd name="T7" fmla="*/ 287 h 817"/>
                <a:gd name="T8" fmla="*/ 0 w 229"/>
                <a:gd name="T9" fmla="*/ 0 h 817"/>
                <a:gd name="T10" fmla="*/ 211 w 229"/>
                <a:gd name="T11" fmla="*/ 0 h 817"/>
                <a:gd name="T12" fmla="*/ 205 w 229"/>
                <a:gd name="T13" fmla="*/ 232 h 817"/>
                <a:gd name="T14" fmla="*/ 205 w 229"/>
                <a:gd name="T15" fmla="*/ 530 h 817"/>
                <a:gd name="T16" fmla="*/ 229 w 229"/>
                <a:gd name="T17" fmla="*/ 817 h 817"/>
                <a:gd name="T18" fmla="*/ 18 w 229"/>
                <a:gd name="T19" fmla="*/ 817 h 8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9" h="817">
                  <a:moveTo>
                    <a:pt x="18" y="817"/>
                  </a:moveTo>
                  <a:lnTo>
                    <a:pt x="18" y="817"/>
                  </a:lnTo>
                  <a:cubicBezTo>
                    <a:pt x="22" y="750"/>
                    <a:pt x="24" y="699"/>
                    <a:pt x="24" y="606"/>
                  </a:cubicBezTo>
                  <a:lnTo>
                    <a:pt x="24" y="287"/>
                  </a:lnTo>
                  <a:cubicBezTo>
                    <a:pt x="24" y="172"/>
                    <a:pt x="17" y="85"/>
                    <a:pt x="0" y="0"/>
                  </a:cubicBezTo>
                  <a:lnTo>
                    <a:pt x="211" y="0"/>
                  </a:lnTo>
                  <a:cubicBezTo>
                    <a:pt x="211" y="59"/>
                    <a:pt x="205" y="140"/>
                    <a:pt x="205" y="232"/>
                  </a:cubicBezTo>
                  <a:lnTo>
                    <a:pt x="205" y="530"/>
                  </a:lnTo>
                  <a:cubicBezTo>
                    <a:pt x="205" y="614"/>
                    <a:pt x="218" y="739"/>
                    <a:pt x="229" y="817"/>
                  </a:cubicBezTo>
                  <a:lnTo>
                    <a:pt x="18" y="81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algn="l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i="0">
                <a:solidFill>
                  <a:srgbClr val="1F497D"/>
                </a:solidFill>
                <a:latin typeface="Calibri"/>
                <a:cs typeface="Arial" pitchFamily="34" charset="0"/>
              </a:endParaRPr>
            </a:p>
          </p:txBody>
        </p:sp>
        <p:sp>
          <p:nvSpPr>
            <p:cNvPr id="39" name="Freeform 32"/>
            <p:cNvSpPr>
              <a:spLocks noChangeAspect="1" noEditPoints="1"/>
            </p:cNvSpPr>
            <p:nvPr/>
          </p:nvSpPr>
          <p:spPr bwMode="auto">
            <a:xfrm>
              <a:off x="2090" y="2755"/>
              <a:ext cx="610" cy="791"/>
            </a:xfrm>
            <a:custGeom>
              <a:avLst/>
              <a:gdLst>
                <a:gd name="T0" fmla="*/ 210 w 662"/>
                <a:gd name="T1" fmla="*/ 851 h 863"/>
                <a:gd name="T2" fmla="*/ 210 w 662"/>
                <a:gd name="T3" fmla="*/ 851 h 863"/>
                <a:gd name="T4" fmla="*/ 198 w 662"/>
                <a:gd name="T5" fmla="*/ 632 h 863"/>
                <a:gd name="T6" fmla="*/ 198 w 662"/>
                <a:gd name="T7" fmla="*/ 564 h 863"/>
                <a:gd name="T8" fmla="*/ 385 w 662"/>
                <a:gd name="T9" fmla="*/ 621 h 863"/>
                <a:gd name="T10" fmla="*/ 662 w 662"/>
                <a:gd name="T11" fmla="*/ 322 h 863"/>
                <a:gd name="T12" fmla="*/ 378 w 662"/>
                <a:gd name="T13" fmla="*/ 0 h 863"/>
                <a:gd name="T14" fmla="*/ 174 w 662"/>
                <a:gd name="T15" fmla="*/ 98 h 863"/>
                <a:gd name="T16" fmla="*/ 153 w 662"/>
                <a:gd name="T17" fmla="*/ 15 h 863"/>
                <a:gd name="T18" fmla="*/ 0 w 662"/>
                <a:gd name="T19" fmla="*/ 26 h 863"/>
                <a:gd name="T20" fmla="*/ 36 w 662"/>
                <a:gd name="T21" fmla="*/ 323 h 863"/>
                <a:gd name="T22" fmla="*/ 36 w 662"/>
                <a:gd name="T23" fmla="*/ 564 h 863"/>
                <a:gd name="T24" fmla="*/ 12 w 662"/>
                <a:gd name="T25" fmla="*/ 863 h 863"/>
                <a:gd name="T26" fmla="*/ 210 w 662"/>
                <a:gd name="T27" fmla="*/ 851 h 863"/>
                <a:gd name="T28" fmla="*/ 210 w 662"/>
                <a:gd name="T29" fmla="*/ 851 h 863"/>
                <a:gd name="T30" fmla="*/ 186 w 662"/>
                <a:gd name="T31" fmla="*/ 323 h 863"/>
                <a:gd name="T32" fmla="*/ 186 w 662"/>
                <a:gd name="T33" fmla="*/ 323 h 863"/>
                <a:gd name="T34" fmla="*/ 338 w 662"/>
                <a:gd name="T35" fmla="*/ 125 h 863"/>
                <a:gd name="T36" fmla="*/ 500 w 662"/>
                <a:gd name="T37" fmla="*/ 323 h 863"/>
                <a:gd name="T38" fmla="*/ 345 w 662"/>
                <a:gd name="T39" fmla="*/ 495 h 863"/>
                <a:gd name="T40" fmla="*/ 186 w 662"/>
                <a:gd name="T41" fmla="*/ 323 h 8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62" h="863">
                  <a:moveTo>
                    <a:pt x="210" y="851"/>
                  </a:moveTo>
                  <a:lnTo>
                    <a:pt x="210" y="851"/>
                  </a:lnTo>
                  <a:cubicBezTo>
                    <a:pt x="198" y="763"/>
                    <a:pt x="198" y="664"/>
                    <a:pt x="198" y="632"/>
                  </a:cubicBezTo>
                  <a:lnTo>
                    <a:pt x="198" y="564"/>
                  </a:lnTo>
                  <a:cubicBezTo>
                    <a:pt x="242" y="589"/>
                    <a:pt x="288" y="621"/>
                    <a:pt x="385" y="621"/>
                  </a:cubicBezTo>
                  <a:cubicBezTo>
                    <a:pt x="550" y="621"/>
                    <a:pt x="662" y="495"/>
                    <a:pt x="662" y="322"/>
                  </a:cubicBezTo>
                  <a:cubicBezTo>
                    <a:pt x="662" y="134"/>
                    <a:pt x="546" y="0"/>
                    <a:pt x="378" y="0"/>
                  </a:cubicBezTo>
                  <a:cubicBezTo>
                    <a:pt x="261" y="0"/>
                    <a:pt x="213" y="56"/>
                    <a:pt x="174" y="98"/>
                  </a:cubicBezTo>
                  <a:cubicBezTo>
                    <a:pt x="166" y="67"/>
                    <a:pt x="162" y="41"/>
                    <a:pt x="153" y="15"/>
                  </a:cubicBezTo>
                  <a:lnTo>
                    <a:pt x="0" y="26"/>
                  </a:lnTo>
                  <a:cubicBezTo>
                    <a:pt x="19" y="127"/>
                    <a:pt x="36" y="220"/>
                    <a:pt x="36" y="323"/>
                  </a:cubicBezTo>
                  <a:lnTo>
                    <a:pt x="36" y="564"/>
                  </a:lnTo>
                  <a:cubicBezTo>
                    <a:pt x="36" y="648"/>
                    <a:pt x="18" y="808"/>
                    <a:pt x="12" y="863"/>
                  </a:cubicBezTo>
                  <a:lnTo>
                    <a:pt x="210" y="851"/>
                  </a:lnTo>
                  <a:lnTo>
                    <a:pt x="210" y="851"/>
                  </a:lnTo>
                  <a:close/>
                  <a:moveTo>
                    <a:pt x="186" y="323"/>
                  </a:moveTo>
                  <a:lnTo>
                    <a:pt x="186" y="323"/>
                  </a:lnTo>
                  <a:cubicBezTo>
                    <a:pt x="186" y="206"/>
                    <a:pt x="236" y="125"/>
                    <a:pt x="338" y="125"/>
                  </a:cubicBezTo>
                  <a:cubicBezTo>
                    <a:pt x="433" y="125"/>
                    <a:pt x="500" y="207"/>
                    <a:pt x="500" y="323"/>
                  </a:cubicBezTo>
                  <a:cubicBezTo>
                    <a:pt x="500" y="426"/>
                    <a:pt x="448" y="495"/>
                    <a:pt x="345" y="495"/>
                  </a:cubicBezTo>
                  <a:cubicBezTo>
                    <a:pt x="244" y="495"/>
                    <a:pt x="186" y="437"/>
                    <a:pt x="186" y="32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algn="l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i="0">
                <a:solidFill>
                  <a:srgbClr val="1F497D"/>
                </a:solidFill>
                <a:latin typeface="Calibri"/>
                <a:cs typeface="Arial" pitchFamily="34" charset="0"/>
              </a:endParaRPr>
            </a:p>
          </p:txBody>
        </p:sp>
        <p:sp>
          <p:nvSpPr>
            <p:cNvPr id="40" name="Freeform 33"/>
            <p:cNvSpPr>
              <a:spLocks noChangeAspect="1"/>
            </p:cNvSpPr>
            <p:nvPr/>
          </p:nvSpPr>
          <p:spPr bwMode="auto">
            <a:xfrm>
              <a:off x="2775" y="2755"/>
              <a:ext cx="396" cy="577"/>
            </a:xfrm>
            <a:custGeom>
              <a:avLst/>
              <a:gdLst>
                <a:gd name="T0" fmla="*/ 364 w 440"/>
                <a:gd name="T1" fmla="*/ 126 h 621"/>
                <a:gd name="T2" fmla="*/ 364 w 440"/>
                <a:gd name="T3" fmla="*/ 126 h 621"/>
                <a:gd name="T4" fmla="*/ 270 w 440"/>
                <a:gd name="T5" fmla="*/ 114 h 621"/>
                <a:gd name="T6" fmla="*/ 162 w 440"/>
                <a:gd name="T7" fmla="*/ 160 h 621"/>
                <a:gd name="T8" fmla="*/ 289 w 440"/>
                <a:gd name="T9" fmla="*/ 260 h 621"/>
                <a:gd name="T10" fmla="*/ 440 w 440"/>
                <a:gd name="T11" fmla="*/ 443 h 621"/>
                <a:gd name="T12" fmla="*/ 186 w 440"/>
                <a:gd name="T13" fmla="*/ 621 h 621"/>
                <a:gd name="T14" fmla="*/ 11 w 440"/>
                <a:gd name="T15" fmla="*/ 594 h 621"/>
                <a:gd name="T16" fmla="*/ 11 w 440"/>
                <a:gd name="T17" fmla="*/ 469 h 621"/>
                <a:gd name="T18" fmla="*/ 192 w 440"/>
                <a:gd name="T19" fmla="*/ 506 h 621"/>
                <a:gd name="T20" fmla="*/ 278 w 440"/>
                <a:gd name="T21" fmla="*/ 448 h 621"/>
                <a:gd name="T22" fmla="*/ 152 w 440"/>
                <a:gd name="T23" fmla="*/ 349 h 621"/>
                <a:gd name="T24" fmla="*/ 0 w 440"/>
                <a:gd name="T25" fmla="*/ 160 h 621"/>
                <a:gd name="T26" fmla="*/ 242 w 440"/>
                <a:gd name="T27" fmla="*/ 0 h 621"/>
                <a:gd name="T28" fmla="*/ 387 w 440"/>
                <a:gd name="T29" fmla="*/ 12 h 621"/>
                <a:gd name="T30" fmla="*/ 364 w 440"/>
                <a:gd name="T31" fmla="*/ 126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40" h="621">
                  <a:moveTo>
                    <a:pt x="364" y="126"/>
                  </a:moveTo>
                  <a:lnTo>
                    <a:pt x="364" y="126"/>
                  </a:lnTo>
                  <a:cubicBezTo>
                    <a:pt x="328" y="120"/>
                    <a:pt x="306" y="114"/>
                    <a:pt x="270" y="114"/>
                  </a:cubicBezTo>
                  <a:cubicBezTo>
                    <a:pt x="206" y="114"/>
                    <a:pt x="162" y="129"/>
                    <a:pt x="162" y="160"/>
                  </a:cubicBezTo>
                  <a:cubicBezTo>
                    <a:pt x="162" y="195"/>
                    <a:pt x="222" y="224"/>
                    <a:pt x="289" y="260"/>
                  </a:cubicBezTo>
                  <a:cubicBezTo>
                    <a:pt x="353" y="294"/>
                    <a:pt x="440" y="340"/>
                    <a:pt x="440" y="443"/>
                  </a:cubicBezTo>
                  <a:cubicBezTo>
                    <a:pt x="440" y="557"/>
                    <a:pt x="339" y="621"/>
                    <a:pt x="186" y="621"/>
                  </a:cubicBezTo>
                  <a:cubicBezTo>
                    <a:pt x="116" y="621"/>
                    <a:pt x="68" y="607"/>
                    <a:pt x="11" y="594"/>
                  </a:cubicBezTo>
                  <a:lnTo>
                    <a:pt x="11" y="469"/>
                  </a:lnTo>
                  <a:cubicBezTo>
                    <a:pt x="55" y="482"/>
                    <a:pt x="127" y="506"/>
                    <a:pt x="192" y="506"/>
                  </a:cubicBezTo>
                  <a:cubicBezTo>
                    <a:pt x="235" y="506"/>
                    <a:pt x="278" y="487"/>
                    <a:pt x="278" y="448"/>
                  </a:cubicBezTo>
                  <a:cubicBezTo>
                    <a:pt x="278" y="412"/>
                    <a:pt x="227" y="391"/>
                    <a:pt x="152" y="349"/>
                  </a:cubicBezTo>
                  <a:cubicBezTo>
                    <a:pt x="85" y="316"/>
                    <a:pt x="0" y="247"/>
                    <a:pt x="0" y="160"/>
                  </a:cubicBezTo>
                  <a:cubicBezTo>
                    <a:pt x="0" y="57"/>
                    <a:pt x="103" y="0"/>
                    <a:pt x="242" y="0"/>
                  </a:cubicBezTo>
                  <a:cubicBezTo>
                    <a:pt x="288" y="0"/>
                    <a:pt x="342" y="6"/>
                    <a:pt x="387" y="12"/>
                  </a:cubicBezTo>
                  <a:lnTo>
                    <a:pt x="364" y="12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algn="l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i="0">
                <a:solidFill>
                  <a:srgbClr val="1F497D"/>
                </a:solidFill>
                <a:latin typeface="Calibri"/>
                <a:cs typeface="Arial" pitchFamily="34" charset="0"/>
              </a:endParaRPr>
            </a:p>
          </p:txBody>
        </p:sp>
      </p:grpSp>
      <p:sp>
        <p:nvSpPr>
          <p:cNvPr id="41" name="Freeform 34"/>
          <p:cNvSpPr>
            <a:spLocks/>
          </p:cNvSpPr>
          <p:nvPr userDrawn="1"/>
        </p:nvSpPr>
        <p:spPr bwMode="auto">
          <a:xfrm>
            <a:off x="8193088" y="1311275"/>
            <a:ext cx="950912" cy="1949450"/>
          </a:xfrm>
          <a:custGeom>
            <a:avLst/>
            <a:gdLst>
              <a:gd name="T0" fmla="*/ 304 w 304"/>
              <a:gd name="T1" fmla="*/ 1 h 588"/>
              <a:gd name="T2" fmla="*/ 294 w 304"/>
              <a:gd name="T3" fmla="*/ 0 h 588"/>
              <a:gd name="T4" fmla="*/ 0 w 304"/>
              <a:gd name="T5" fmla="*/ 294 h 588"/>
              <a:gd name="T6" fmla="*/ 294 w 304"/>
              <a:gd name="T7" fmla="*/ 588 h 588"/>
              <a:gd name="T8" fmla="*/ 304 w 304"/>
              <a:gd name="T9" fmla="*/ 588 h 588"/>
              <a:gd name="T10" fmla="*/ 304 w 304"/>
              <a:gd name="T11" fmla="*/ 1 h 5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04" h="588">
                <a:moveTo>
                  <a:pt x="304" y="1"/>
                </a:moveTo>
                <a:cubicBezTo>
                  <a:pt x="301" y="1"/>
                  <a:pt x="298" y="0"/>
                  <a:pt x="294" y="0"/>
                </a:cubicBezTo>
                <a:cubicBezTo>
                  <a:pt x="132" y="0"/>
                  <a:pt x="0" y="132"/>
                  <a:pt x="0" y="294"/>
                </a:cubicBezTo>
                <a:cubicBezTo>
                  <a:pt x="0" y="457"/>
                  <a:pt x="132" y="588"/>
                  <a:pt x="294" y="588"/>
                </a:cubicBezTo>
                <a:cubicBezTo>
                  <a:pt x="298" y="588"/>
                  <a:pt x="301" y="588"/>
                  <a:pt x="304" y="588"/>
                </a:cubicBezTo>
                <a:lnTo>
                  <a:pt x="304" y="1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/>
          <a:lstStyle/>
          <a:p>
            <a:pPr algn="l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 b="0" i="0">
              <a:solidFill>
                <a:srgbClr val="1F497D"/>
              </a:solidFill>
              <a:latin typeface="Calibri"/>
              <a:cs typeface="Arial" pitchFamily="34" charset="0"/>
            </a:endParaRPr>
          </a:p>
        </p:txBody>
      </p:sp>
      <p:sp>
        <p:nvSpPr>
          <p:cNvPr id="42" name="Freeform 35"/>
          <p:cNvSpPr>
            <a:spLocks/>
          </p:cNvSpPr>
          <p:nvPr userDrawn="1"/>
        </p:nvSpPr>
        <p:spPr bwMode="auto">
          <a:xfrm>
            <a:off x="8845550" y="803275"/>
            <a:ext cx="298450" cy="584200"/>
          </a:xfrm>
          <a:custGeom>
            <a:avLst/>
            <a:gdLst>
              <a:gd name="T0" fmla="*/ 104 w 104"/>
              <a:gd name="T1" fmla="*/ 0 h 193"/>
              <a:gd name="T2" fmla="*/ 0 w 104"/>
              <a:gd name="T3" fmla="*/ 144 h 193"/>
              <a:gd name="T4" fmla="*/ 8 w 104"/>
              <a:gd name="T5" fmla="*/ 193 h 193"/>
              <a:gd name="T6" fmla="*/ 94 w 104"/>
              <a:gd name="T7" fmla="*/ 180 h 193"/>
              <a:gd name="T8" fmla="*/ 104 w 104"/>
              <a:gd name="T9" fmla="*/ 181 h 193"/>
              <a:gd name="T10" fmla="*/ 104 w 104"/>
              <a:gd name="T11" fmla="*/ 0 h 1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04" h="193">
                <a:moveTo>
                  <a:pt x="104" y="0"/>
                </a:moveTo>
                <a:cubicBezTo>
                  <a:pt x="44" y="21"/>
                  <a:pt x="0" y="77"/>
                  <a:pt x="0" y="144"/>
                </a:cubicBezTo>
                <a:cubicBezTo>
                  <a:pt x="0" y="162"/>
                  <a:pt x="3" y="178"/>
                  <a:pt x="8" y="193"/>
                </a:cubicBezTo>
                <a:cubicBezTo>
                  <a:pt x="36" y="185"/>
                  <a:pt x="65" y="180"/>
                  <a:pt x="94" y="180"/>
                </a:cubicBezTo>
                <a:cubicBezTo>
                  <a:pt x="98" y="180"/>
                  <a:pt x="101" y="181"/>
                  <a:pt x="104" y="181"/>
                </a:cubicBezTo>
                <a:lnTo>
                  <a:pt x="104" y="0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/>
          <a:lstStyle/>
          <a:p>
            <a:pPr algn="l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 b="0" i="0">
              <a:solidFill>
                <a:srgbClr val="1F497D"/>
              </a:solidFill>
              <a:latin typeface="Calibri"/>
              <a:cs typeface="Arial" pitchFamily="34" charset="0"/>
            </a:endParaRPr>
          </a:p>
        </p:txBody>
      </p:sp>
      <p:sp>
        <p:nvSpPr>
          <p:cNvPr id="43" name="Freeform 36"/>
          <p:cNvSpPr>
            <a:spLocks/>
          </p:cNvSpPr>
          <p:nvPr userDrawn="1"/>
        </p:nvSpPr>
        <p:spPr bwMode="auto">
          <a:xfrm>
            <a:off x="5637213" y="0"/>
            <a:ext cx="3216275" cy="1200150"/>
          </a:xfrm>
          <a:custGeom>
            <a:avLst/>
            <a:gdLst>
              <a:gd name="T0" fmla="*/ 2026 w 2026"/>
              <a:gd name="T1" fmla="*/ 756 h 756"/>
              <a:gd name="T2" fmla="*/ 1054 w 2026"/>
              <a:gd name="T3" fmla="*/ 272 h 756"/>
              <a:gd name="T4" fmla="*/ 0 w 2026"/>
              <a:gd name="T5" fmla="*/ 0 h 7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026" h="756">
                <a:moveTo>
                  <a:pt x="2026" y="756"/>
                </a:moveTo>
                <a:cubicBezTo>
                  <a:pt x="1709" y="577"/>
                  <a:pt x="1392" y="398"/>
                  <a:pt x="1054" y="272"/>
                </a:cubicBezTo>
                <a:cubicBezTo>
                  <a:pt x="716" y="146"/>
                  <a:pt x="358" y="73"/>
                  <a:pt x="0" y="0"/>
                </a:cubicBezTo>
              </a:path>
            </a:pathLst>
          </a:custGeom>
          <a:noFill/>
          <a:ln w="12700" cmpd="sng">
            <a:solidFill>
              <a:srgbClr val="BCBEC0">
                <a:alpha val="50196"/>
              </a:srgbClr>
            </a:solidFill>
            <a:round/>
            <a:headEnd/>
            <a:tailEnd/>
          </a:ln>
          <a:effectLst/>
          <a:extLst>
            <a:ext uri="{909E8E84-426E-40DD-AFC4-6F175D3DCCD1}"/>
            <a:ext uri="{AF507438-7753-43E0-B8FC-AC1667EBCBE1}"/>
          </a:extLst>
        </p:spPr>
        <p:txBody>
          <a:bodyPr/>
          <a:lstStyle/>
          <a:p>
            <a:pPr algn="l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 b="0" i="0">
              <a:solidFill>
                <a:srgbClr val="1F497D"/>
              </a:solidFill>
              <a:latin typeface="Calibri"/>
              <a:cs typeface="Arial" pitchFamily="34" charset="0"/>
            </a:endParaRPr>
          </a:p>
        </p:txBody>
      </p:sp>
      <p:sp>
        <p:nvSpPr>
          <p:cNvPr id="44" name="Freeform 37"/>
          <p:cNvSpPr>
            <a:spLocks/>
          </p:cNvSpPr>
          <p:nvPr userDrawn="1"/>
        </p:nvSpPr>
        <p:spPr bwMode="auto">
          <a:xfrm>
            <a:off x="1152525" y="6553200"/>
            <a:ext cx="1198563" cy="304800"/>
          </a:xfrm>
          <a:custGeom>
            <a:avLst/>
            <a:gdLst>
              <a:gd name="T0" fmla="*/ 368 w 368"/>
              <a:gd name="T1" fmla="*/ 104 h 104"/>
              <a:gd name="T2" fmla="*/ 184 w 368"/>
              <a:gd name="T3" fmla="*/ 0 h 104"/>
              <a:gd name="T4" fmla="*/ 0 w 368"/>
              <a:gd name="T5" fmla="*/ 104 h 104"/>
              <a:gd name="T6" fmla="*/ 368 w 368"/>
              <a:gd name="T7" fmla="*/ 104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68" h="104">
                <a:moveTo>
                  <a:pt x="368" y="104"/>
                </a:moveTo>
                <a:cubicBezTo>
                  <a:pt x="330" y="42"/>
                  <a:pt x="262" y="0"/>
                  <a:pt x="184" y="0"/>
                </a:cubicBezTo>
                <a:cubicBezTo>
                  <a:pt x="106" y="0"/>
                  <a:pt x="38" y="42"/>
                  <a:pt x="0" y="104"/>
                </a:cubicBezTo>
                <a:lnTo>
                  <a:pt x="368" y="104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/>
          <a:lstStyle/>
          <a:p>
            <a:pPr algn="l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 b="0" i="0">
              <a:solidFill>
                <a:srgbClr val="1F497D"/>
              </a:solidFill>
              <a:latin typeface="Calibri"/>
              <a:cs typeface="Arial" pitchFamily="34" charset="0"/>
            </a:endParaRPr>
          </a:p>
        </p:txBody>
      </p:sp>
      <p:sp>
        <p:nvSpPr>
          <p:cNvPr id="45" name="Freeform 38"/>
          <p:cNvSpPr>
            <a:spLocks/>
          </p:cNvSpPr>
          <p:nvPr userDrawn="1"/>
        </p:nvSpPr>
        <p:spPr bwMode="auto">
          <a:xfrm>
            <a:off x="0" y="4794250"/>
            <a:ext cx="1177925" cy="2019300"/>
          </a:xfrm>
          <a:custGeom>
            <a:avLst/>
            <a:gdLst>
              <a:gd name="T0" fmla="*/ 742 w 742"/>
              <a:gd name="T1" fmla="*/ 1272 h 1272"/>
              <a:gd name="T2" fmla="*/ 684 w 742"/>
              <a:gd name="T3" fmla="*/ 1220 h 1272"/>
              <a:gd name="T4" fmla="*/ 576 w 742"/>
              <a:gd name="T5" fmla="*/ 1110 h 1272"/>
              <a:gd name="T6" fmla="*/ 454 w 742"/>
              <a:gd name="T7" fmla="*/ 970 h 1272"/>
              <a:gd name="T8" fmla="*/ 356 w 742"/>
              <a:gd name="T9" fmla="*/ 826 h 1272"/>
              <a:gd name="T10" fmla="*/ 266 w 742"/>
              <a:gd name="T11" fmla="*/ 674 h 1272"/>
              <a:gd name="T12" fmla="*/ 186 w 742"/>
              <a:gd name="T13" fmla="*/ 512 h 1272"/>
              <a:gd name="T14" fmla="*/ 112 w 742"/>
              <a:gd name="T15" fmla="*/ 330 h 1272"/>
              <a:gd name="T16" fmla="*/ 0 w 742"/>
              <a:gd name="T17" fmla="*/ 0 h 12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42" h="1272">
                <a:moveTo>
                  <a:pt x="742" y="1272"/>
                </a:moveTo>
                <a:cubicBezTo>
                  <a:pt x="727" y="1259"/>
                  <a:pt x="712" y="1247"/>
                  <a:pt x="684" y="1220"/>
                </a:cubicBezTo>
                <a:cubicBezTo>
                  <a:pt x="656" y="1193"/>
                  <a:pt x="614" y="1152"/>
                  <a:pt x="576" y="1110"/>
                </a:cubicBezTo>
                <a:cubicBezTo>
                  <a:pt x="538" y="1068"/>
                  <a:pt x="491" y="1017"/>
                  <a:pt x="454" y="970"/>
                </a:cubicBezTo>
                <a:cubicBezTo>
                  <a:pt x="417" y="923"/>
                  <a:pt x="387" y="875"/>
                  <a:pt x="356" y="826"/>
                </a:cubicBezTo>
                <a:cubicBezTo>
                  <a:pt x="325" y="777"/>
                  <a:pt x="294" y="726"/>
                  <a:pt x="266" y="674"/>
                </a:cubicBezTo>
                <a:cubicBezTo>
                  <a:pt x="238" y="622"/>
                  <a:pt x="212" y="569"/>
                  <a:pt x="186" y="512"/>
                </a:cubicBezTo>
                <a:cubicBezTo>
                  <a:pt x="160" y="455"/>
                  <a:pt x="143" y="415"/>
                  <a:pt x="112" y="330"/>
                </a:cubicBezTo>
                <a:cubicBezTo>
                  <a:pt x="81" y="245"/>
                  <a:pt x="19" y="55"/>
                  <a:pt x="0" y="0"/>
                </a:cubicBezTo>
              </a:path>
            </a:pathLst>
          </a:custGeom>
          <a:noFill/>
          <a:ln w="12700" cmpd="sng">
            <a:solidFill>
              <a:srgbClr val="BCBEC0">
                <a:alpha val="50196"/>
              </a:srgbClr>
            </a:solidFill>
            <a:round/>
            <a:headEnd/>
            <a:tailEnd/>
          </a:ln>
          <a:effectLst/>
          <a:extLst>
            <a:ext uri="{909E8E84-426E-40DD-AFC4-6F175D3DCCD1}"/>
            <a:ext uri="{AF507438-7753-43E0-B8FC-AC1667EBCBE1}"/>
          </a:extLst>
        </p:spPr>
        <p:txBody>
          <a:bodyPr/>
          <a:lstStyle/>
          <a:p>
            <a:pPr algn="l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 b="0" i="0">
              <a:solidFill>
                <a:srgbClr val="1F497D"/>
              </a:solidFill>
              <a:latin typeface="Calibri"/>
              <a:cs typeface="Arial" pitchFamily="34" charset="0"/>
            </a:endParaRPr>
          </a:p>
        </p:txBody>
      </p:sp>
      <p:pic>
        <p:nvPicPr>
          <p:cNvPr id="46" name="Picture 2" descr="Public Affairs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35738" y="6562725"/>
            <a:ext cx="1900237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8800" y="118800"/>
            <a:ext cx="8162325" cy="553998"/>
          </a:xfrm>
          <a:prstGeom prst="rect">
            <a:avLst/>
          </a:prstGeom>
        </p:spPr>
        <p:txBody>
          <a:bodyPr wrap="square" lIns="0" tIns="0" rIns="0" bIns="0" anchor="ctr" anchorCtr="0">
            <a:spAutoFit/>
          </a:bodyPr>
          <a:lstStyle>
            <a:lvl1pPr algn="l">
              <a:lnSpc>
                <a:spcPct val="90000"/>
              </a:lnSpc>
              <a:defRPr sz="2000" b="1"/>
            </a:lvl1pPr>
          </a:lstStyle>
          <a:p>
            <a:r>
              <a:rPr lang="en-US" noProof="0" dirty="0" err="1" smtClean="0"/>
              <a:t>Click to edit Master title style</a:t>
            </a:r>
            <a:endParaRPr lang="en-US" noProof="0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2800" y="979200"/>
            <a:ext cx="7740000" cy="5490000"/>
          </a:xfrm>
          <a:prstGeom prst="rect">
            <a:avLst/>
          </a:prstGeom>
        </p:spPr>
        <p:txBody>
          <a:bodyPr lIns="0" tIns="0" rIns="0" bIns="0"/>
          <a:lstStyle>
            <a:lvl1pPr marL="182563" indent="-182563">
              <a:lnSpc>
                <a:spcPct val="90000"/>
              </a:lnSpc>
              <a:spcBef>
                <a:spcPts val="800"/>
              </a:spcBef>
              <a:buFont typeface="Wingdings" pitchFamily="2" charset="2"/>
              <a:buChar char="§"/>
              <a:defRPr sz="1800"/>
            </a:lvl1pPr>
            <a:lvl2pPr marL="539750" indent="-274638">
              <a:lnSpc>
                <a:spcPct val="90000"/>
              </a:lnSpc>
              <a:spcBef>
                <a:spcPts val="800"/>
              </a:spcBef>
              <a:buClr>
                <a:schemeClr val="tx1"/>
              </a:buClr>
              <a:buFont typeface="Wingdings" pitchFamily="2" charset="2"/>
              <a:buChar char="ð"/>
              <a:defRPr sz="1600"/>
            </a:lvl2pPr>
            <a:lvl3pPr marL="804863" indent="-174625">
              <a:lnSpc>
                <a:spcPct val="90000"/>
              </a:lnSpc>
              <a:spcBef>
                <a:spcPts val="800"/>
              </a:spcBef>
              <a:buClr>
                <a:schemeClr val="tx1"/>
              </a:buClr>
              <a:buFont typeface="Calibri" pitchFamily="34" charset="0"/>
              <a:buChar char="─"/>
              <a:defRPr sz="1400"/>
            </a:lvl3pPr>
          </a:lstStyle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</p:txBody>
      </p:sp>
      <p:sp>
        <p:nvSpPr>
          <p:cNvPr id="47" name="Fußzeilenplatzhalter 4"/>
          <p:cNvSpPr>
            <a:spLocks noGrp="1"/>
          </p:cNvSpPr>
          <p:nvPr>
            <p:ph type="ftr" sz="quarter" idx="10"/>
          </p:nvPr>
        </p:nvSpPr>
        <p:spPr>
          <a:xfrm>
            <a:off x="2328863" y="6565900"/>
            <a:ext cx="1282700" cy="185738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lvl1pPr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/>
                </a:solidFill>
                <a:latin typeface="+mn-lt"/>
                <a:cs typeface="+mn-cs"/>
              </a:defRPr>
            </a:lvl1pPr>
          </a:lstStyle>
          <a:p>
            <a:pPr algn="l">
              <a:defRPr/>
            </a:pPr>
            <a:r>
              <a:rPr lang="de-DE" b="0" i="0" smtClean="0">
                <a:solidFill>
                  <a:srgbClr val="1F497D"/>
                </a:solidFill>
              </a:rPr>
              <a:t>Ipsos Template 2012</a:t>
            </a:r>
            <a:endParaRPr lang="de-DE" b="0" i="0">
              <a:solidFill>
                <a:srgbClr val="1F497D"/>
              </a:solidFill>
            </a:endParaRPr>
          </a:p>
        </p:txBody>
      </p:sp>
      <p:sp>
        <p:nvSpPr>
          <p:cNvPr id="48" name="Foliennummernplatzhalter 5"/>
          <p:cNvSpPr>
            <a:spLocks noGrp="1"/>
          </p:cNvSpPr>
          <p:nvPr>
            <p:ph type="sldNum" sz="quarter" idx="11"/>
          </p:nvPr>
        </p:nvSpPr>
        <p:spPr>
          <a:xfrm>
            <a:off x="8775700" y="6569075"/>
            <a:ext cx="204788" cy="182563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b="1">
                <a:latin typeface="+mn-lt"/>
                <a:cs typeface="+mn-cs"/>
              </a:defRPr>
            </a:lvl1pPr>
          </a:lstStyle>
          <a:p>
            <a:pPr>
              <a:defRPr/>
            </a:pPr>
            <a:fld id="{267FFE09-D9A0-416B-AA01-2C4BBEC812D1}" type="slidenum">
              <a:rPr lang="de-DE" i="0">
                <a:solidFill>
                  <a:srgbClr val="1F497D"/>
                </a:solidFill>
              </a:rPr>
              <a:pPr>
                <a:defRPr/>
              </a:pPr>
              <a:t>‹N›</a:t>
            </a:fld>
            <a:endParaRPr lang="de-DE" i="0" dirty="0">
              <a:solidFill>
                <a:srgbClr val="1F497D"/>
              </a:solidFill>
            </a:endParaRPr>
          </a:p>
        </p:txBody>
      </p:sp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mag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8"/>
          <p:cNvGrpSpPr>
            <a:grpSpLocks noChangeAspect="1"/>
          </p:cNvGrpSpPr>
          <p:nvPr/>
        </p:nvGrpSpPr>
        <p:grpSpPr bwMode="auto">
          <a:xfrm>
            <a:off x="150813" y="150813"/>
            <a:ext cx="522287" cy="468312"/>
            <a:chOff x="1352" y="681"/>
            <a:chExt cx="3519" cy="3153"/>
          </a:xfrm>
        </p:grpSpPr>
        <p:sp>
          <p:nvSpPr>
            <p:cNvPr id="5" name="Freeform 19"/>
            <p:cNvSpPr>
              <a:spLocks noChangeAspect="1"/>
            </p:cNvSpPr>
            <p:nvPr/>
          </p:nvSpPr>
          <p:spPr bwMode="auto">
            <a:xfrm>
              <a:off x="1352" y="681"/>
              <a:ext cx="3519" cy="3153"/>
            </a:xfrm>
            <a:custGeom>
              <a:avLst/>
              <a:gdLst>
                <a:gd name="T0" fmla="*/ 0 w 3862"/>
                <a:gd name="T1" fmla="*/ 3449 h 3449"/>
                <a:gd name="T2" fmla="*/ 0 w 3862"/>
                <a:gd name="T3" fmla="*/ 3449 h 3449"/>
                <a:gd name="T4" fmla="*/ 0 w 3862"/>
                <a:gd name="T5" fmla="*/ 0 h 3449"/>
                <a:gd name="T6" fmla="*/ 3696 w 3862"/>
                <a:gd name="T7" fmla="*/ 0 h 3449"/>
                <a:gd name="T8" fmla="*/ 3327 w 3862"/>
                <a:gd name="T9" fmla="*/ 3449 h 3449"/>
                <a:gd name="T10" fmla="*/ 0 w 3862"/>
                <a:gd name="T11" fmla="*/ 3449 h 3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62" h="3449">
                  <a:moveTo>
                    <a:pt x="0" y="3449"/>
                  </a:moveTo>
                  <a:lnTo>
                    <a:pt x="0" y="3449"/>
                  </a:lnTo>
                  <a:lnTo>
                    <a:pt x="0" y="0"/>
                  </a:lnTo>
                  <a:lnTo>
                    <a:pt x="3696" y="0"/>
                  </a:lnTo>
                  <a:cubicBezTo>
                    <a:pt x="3862" y="1150"/>
                    <a:pt x="3797" y="2241"/>
                    <a:pt x="3327" y="3449"/>
                  </a:cubicBezTo>
                  <a:lnTo>
                    <a:pt x="0" y="3449"/>
                  </a:lnTo>
                  <a:close/>
                </a:path>
              </a:pathLst>
            </a:custGeom>
            <a:solidFill>
              <a:srgbClr val="009D9C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algn="l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i="0">
                <a:solidFill>
                  <a:srgbClr val="1F497D"/>
                </a:solidFill>
                <a:latin typeface="Calibri"/>
                <a:cs typeface="Arial" pitchFamily="34" charset="0"/>
              </a:endParaRPr>
            </a:p>
          </p:txBody>
        </p:sp>
        <p:sp>
          <p:nvSpPr>
            <p:cNvPr id="6" name="Freeform 20"/>
            <p:cNvSpPr>
              <a:spLocks noChangeAspect="1"/>
            </p:cNvSpPr>
            <p:nvPr/>
          </p:nvSpPr>
          <p:spPr bwMode="auto">
            <a:xfrm>
              <a:off x="2710" y="1846"/>
              <a:ext cx="75" cy="53"/>
            </a:xfrm>
            <a:custGeom>
              <a:avLst/>
              <a:gdLst>
                <a:gd name="T0" fmla="*/ 16 w 81"/>
                <a:gd name="T1" fmla="*/ 40 h 66"/>
                <a:gd name="T2" fmla="*/ 16 w 81"/>
                <a:gd name="T3" fmla="*/ 40 h 66"/>
                <a:gd name="T4" fmla="*/ 0 w 81"/>
                <a:gd name="T5" fmla="*/ 54 h 66"/>
                <a:gd name="T6" fmla="*/ 79 w 81"/>
                <a:gd name="T7" fmla="*/ 22 h 66"/>
                <a:gd name="T8" fmla="*/ 81 w 81"/>
                <a:gd name="T9" fmla="*/ 0 h 66"/>
                <a:gd name="T10" fmla="*/ 16 w 81"/>
                <a:gd name="T11" fmla="*/ 4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1" h="66">
                  <a:moveTo>
                    <a:pt x="16" y="40"/>
                  </a:moveTo>
                  <a:lnTo>
                    <a:pt x="16" y="40"/>
                  </a:lnTo>
                  <a:lnTo>
                    <a:pt x="0" y="54"/>
                  </a:lnTo>
                  <a:cubicBezTo>
                    <a:pt x="35" y="66"/>
                    <a:pt x="72" y="42"/>
                    <a:pt x="79" y="22"/>
                  </a:cubicBezTo>
                  <a:lnTo>
                    <a:pt x="81" y="0"/>
                  </a:lnTo>
                  <a:cubicBezTo>
                    <a:pt x="54" y="6"/>
                    <a:pt x="27" y="19"/>
                    <a:pt x="16" y="40"/>
                  </a:cubicBez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algn="l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i="0">
                <a:solidFill>
                  <a:srgbClr val="1F497D"/>
                </a:solidFill>
                <a:latin typeface="Calibri"/>
                <a:cs typeface="Arial" pitchFamily="34" charset="0"/>
              </a:endParaRPr>
            </a:p>
          </p:txBody>
        </p:sp>
        <p:sp>
          <p:nvSpPr>
            <p:cNvPr id="7" name="Freeform 21"/>
            <p:cNvSpPr>
              <a:spLocks noChangeAspect="1"/>
            </p:cNvSpPr>
            <p:nvPr/>
          </p:nvSpPr>
          <p:spPr bwMode="auto">
            <a:xfrm>
              <a:off x="2871" y="1974"/>
              <a:ext cx="64" cy="53"/>
            </a:xfrm>
            <a:custGeom>
              <a:avLst/>
              <a:gdLst>
                <a:gd name="T0" fmla="*/ 27 w 81"/>
                <a:gd name="T1" fmla="*/ 1 h 63"/>
                <a:gd name="T2" fmla="*/ 27 w 81"/>
                <a:gd name="T3" fmla="*/ 1 h 63"/>
                <a:gd name="T4" fmla="*/ 0 w 81"/>
                <a:gd name="T5" fmla="*/ 0 h 63"/>
                <a:gd name="T6" fmla="*/ 33 w 81"/>
                <a:gd name="T7" fmla="*/ 58 h 63"/>
                <a:gd name="T8" fmla="*/ 53 w 81"/>
                <a:gd name="T9" fmla="*/ 63 h 63"/>
                <a:gd name="T10" fmla="*/ 27 w 81"/>
                <a:gd name="T11" fmla="*/ 1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1" h="63">
                  <a:moveTo>
                    <a:pt x="27" y="1"/>
                  </a:moveTo>
                  <a:lnTo>
                    <a:pt x="27" y="1"/>
                  </a:lnTo>
                  <a:lnTo>
                    <a:pt x="0" y="0"/>
                  </a:lnTo>
                  <a:cubicBezTo>
                    <a:pt x="0" y="24"/>
                    <a:pt x="8" y="43"/>
                    <a:pt x="33" y="58"/>
                  </a:cubicBezTo>
                  <a:lnTo>
                    <a:pt x="53" y="63"/>
                  </a:lnTo>
                  <a:cubicBezTo>
                    <a:pt x="81" y="39"/>
                    <a:pt x="44" y="15"/>
                    <a:pt x="27" y="1"/>
                  </a:cubicBez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algn="l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i="0">
                <a:solidFill>
                  <a:srgbClr val="1F497D"/>
                </a:solidFill>
                <a:latin typeface="Calibri"/>
                <a:cs typeface="Arial" pitchFamily="34" charset="0"/>
              </a:endParaRPr>
            </a:p>
          </p:txBody>
        </p:sp>
        <p:sp>
          <p:nvSpPr>
            <p:cNvPr id="8" name="Freeform 22"/>
            <p:cNvSpPr>
              <a:spLocks noChangeAspect="1"/>
            </p:cNvSpPr>
            <p:nvPr/>
          </p:nvSpPr>
          <p:spPr bwMode="auto">
            <a:xfrm>
              <a:off x="2625" y="1408"/>
              <a:ext cx="86" cy="86"/>
            </a:xfrm>
            <a:custGeom>
              <a:avLst/>
              <a:gdLst>
                <a:gd name="T0" fmla="*/ 20 w 96"/>
                <a:gd name="T1" fmla="*/ 50 h 79"/>
                <a:gd name="T2" fmla="*/ 20 w 96"/>
                <a:gd name="T3" fmla="*/ 50 h 79"/>
                <a:gd name="T4" fmla="*/ 0 w 96"/>
                <a:gd name="T5" fmla="*/ 64 h 79"/>
                <a:gd name="T6" fmla="*/ 89 w 96"/>
                <a:gd name="T7" fmla="*/ 27 h 79"/>
                <a:gd name="T8" fmla="*/ 96 w 96"/>
                <a:gd name="T9" fmla="*/ 0 h 79"/>
                <a:gd name="T10" fmla="*/ 20 w 96"/>
                <a:gd name="T11" fmla="*/ 5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6" h="79">
                  <a:moveTo>
                    <a:pt x="20" y="50"/>
                  </a:moveTo>
                  <a:lnTo>
                    <a:pt x="20" y="50"/>
                  </a:lnTo>
                  <a:lnTo>
                    <a:pt x="0" y="64"/>
                  </a:lnTo>
                  <a:cubicBezTo>
                    <a:pt x="41" y="79"/>
                    <a:pt x="75" y="57"/>
                    <a:pt x="89" y="27"/>
                  </a:cubicBezTo>
                  <a:lnTo>
                    <a:pt x="96" y="0"/>
                  </a:lnTo>
                  <a:cubicBezTo>
                    <a:pt x="63" y="8"/>
                    <a:pt x="38" y="8"/>
                    <a:pt x="20" y="50"/>
                  </a:cubicBez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algn="l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i="0">
                <a:solidFill>
                  <a:srgbClr val="1F497D"/>
                </a:solidFill>
                <a:latin typeface="Calibri"/>
                <a:cs typeface="Arial" pitchFamily="34" charset="0"/>
              </a:endParaRPr>
            </a:p>
          </p:txBody>
        </p:sp>
        <p:sp>
          <p:nvSpPr>
            <p:cNvPr id="9" name="Freeform 23"/>
            <p:cNvSpPr>
              <a:spLocks noChangeAspect="1"/>
            </p:cNvSpPr>
            <p:nvPr/>
          </p:nvSpPr>
          <p:spPr bwMode="auto">
            <a:xfrm>
              <a:off x="2571" y="1568"/>
              <a:ext cx="75" cy="75"/>
            </a:xfrm>
            <a:custGeom>
              <a:avLst/>
              <a:gdLst>
                <a:gd name="T0" fmla="*/ 77 w 77"/>
                <a:gd name="T1" fmla="*/ 22 h 77"/>
                <a:gd name="T2" fmla="*/ 77 w 77"/>
                <a:gd name="T3" fmla="*/ 22 h 77"/>
                <a:gd name="T4" fmla="*/ 71 w 77"/>
                <a:gd name="T5" fmla="*/ 0 h 77"/>
                <a:gd name="T6" fmla="*/ 0 w 77"/>
                <a:gd name="T7" fmla="*/ 44 h 77"/>
                <a:gd name="T8" fmla="*/ 0 w 77"/>
                <a:gd name="T9" fmla="*/ 62 h 77"/>
                <a:gd name="T10" fmla="*/ 77 w 77"/>
                <a:gd name="T11" fmla="*/ 22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7" h="77">
                  <a:moveTo>
                    <a:pt x="77" y="22"/>
                  </a:moveTo>
                  <a:lnTo>
                    <a:pt x="77" y="22"/>
                  </a:lnTo>
                  <a:lnTo>
                    <a:pt x="71" y="0"/>
                  </a:lnTo>
                  <a:cubicBezTo>
                    <a:pt x="38" y="7"/>
                    <a:pt x="14" y="19"/>
                    <a:pt x="0" y="44"/>
                  </a:cubicBezTo>
                  <a:lnTo>
                    <a:pt x="0" y="62"/>
                  </a:lnTo>
                  <a:cubicBezTo>
                    <a:pt x="42" y="77"/>
                    <a:pt x="64" y="40"/>
                    <a:pt x="77" y="22"/>
                  </a:cubicBez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algn="l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i="0">
                <a:solidFill>
                  <a:srgbClr val="1F497D"/>
                </a:solidFill>
                <a:latin typeface="Calibri"/>
                <a:cs typeface="Arial" pitchFamily="34" charset="0"/>
              </a:endParaRPr>
            </a:p>
          </p:txBody>
        </p:sp>
        <p:sp>
          <p:nvSpPr>
            <p:cNvPr id="10" name="Freeform 24"/>
            <p:cNvSpPr>
              <a:spLocks noChangeAspect="1"/>
            </p:cNvSpPr>
            <p:nvPr/>
          </p:nvSpPr>
          <p:spPr bwMode="auto">
            <a:xfrm>
              <a:off x="2550" y="1728"/>
              <a:ext cx="86" cy="64"/>
            </a:xfrm>
            <a:custGeom>
              <a:avLst/>
              <a:gdLst>
                <a:gd name="T0" fmla="*/ 0 w 90"/>
                <a:gd name="T1" fmla="*/ 52 h 74"/>
                <a:gd name="T2" fmla="*/ 0 w 90"/>
                <a:gd name="T3" fmla="*/ 52 h 74"/>
                <a:gd name="T4" fmla="*/ 14 w 90"/>
                <a:gd name="T5" fmla="*/ 60 h 74"/>
                <a:gd name="T6" fmla="*/ 73 w 90"/>
                <a:gd name="T7" fmla="*/ 23 h 74"/>
                <a:gd name="T8" fmla="*/ 90 w 90"/>
                <a:gd name="T9" fmla="*/ 8 h 74"/>
                <a:gd name="T10" fmla="*/ 0 w 90"/>
                <a:gd name="T11" fmla="*/ 52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0" h="74">
                  <a:moveTo>
                    <a:pt x="0" y="52"/>
                  </a:moveTo>
                  <a:lnTo>
                    <a:pt x="0" y="52"/>
                  </a:lnTo>
                  <a:lnTo>
                    <a:pt x="14" y="60"/>
                  </a:lnTo>
                  <a:cubicBezTo>
                    <a:pt x="59" y="74"/>
                    <a:pt x="62" y="38"/>
                    <a:pt x="73" y="23"/>
                  </a:cubicBezTo>
                  <a:lnTo>
                    <a:pt x="90" y="8"/>
                  </a:lnTo>
                  <a:cubicBezTo>
                    <a:pt x="48" y="0"/>
                    <a:pt x="11" y="31"/>
                    <a:pt x="0" y="52"/>
                  </a:cubicBez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algn="l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i="0">
                <a:solidFill>
                  <a:srgbClr val="1F497D"/>
                </a:solidFill>
                <a:latin typeface="Calibri"/>
                <a:cs typeface="Arial" pitchFamily="34" charset="0"/>
              </a:endParaRPr>
            </a:p>
          </p:txBody>
        </p:sp>
        <p:sp>
          <p:nvSpPr>
            <p:cNvPr id="11" name="Freeform 25"/>
            <p:cNvSpPr>
              <a:spLocks noChangeAspect="1"/>
            </p:cNvSpPr>
            <p:nvPr/>
          </p:nvSpPr>
          <p:spPr bwMode="auto">
            <a:xfrm>
              <a:off x="2775" y="1173"/>
              <a:ext cx="86" cy="75"/>
            </a:xfrm>
            <a:custGeom>
              <a:avLst/>
              <a:gdLst>
                <a:gd name="T0" fmla="*/ 16 w 88"/>
                <a:gd name="T1" fmla="*/ 4 h 72"/>
                <a:gd name="T2" fmla="*/ 16 w 88"/>
                <a:gd name="T3" fmla="*/ 4 h 72"/>
                <a:gd name="T4" fmla="*/ 0 w 88"/>
                <a:gd name="T5" fmla="*/ 12 h 72"/>
                <a:gd name="T6" fmla="*/ 86 w 88"/>
                <a:gd name="T7" fmla="*/ 49 h 72"/>
                <a:gd name="T8" fmla="*/ 88 w 88"/>
                <a:gd name="T9" fmla="*/ 22 h 72"/>
                <a:gd name="T10" fmla="*/ 16 w 88"/>
                <a:gd name="T11" fmla="*/ 4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8" h="72">
                  <a:moveTo>
                    <a:pt x="16" y="4"/>
                  </a:moveTo>
                  <a:lnTo>
                    <a:pt x="16" y="4"/>
                  </a:lnTo>
                  <a:lnTo>
                    <a:pt x="0" y="12"/>
                  </a:lnTo>
                  <a:cubicBezTo>
                    <a:pt x="4" y="40"/>
                    <a:pt x="70" y="72"/>
                    <a:pt x="86" y="49"/>
                  </a:cubicBezTo>
                  <a:lnTo>
                    <a:pt x="88" y="22"/>
                  </a:lnTo>
                  <a:cubicBezTo>
                    <a:pt x="67" y="8"/>
                    <a:pt x="45" y="0"/>
                    <a:pt x="16" y="4"/>
                  </a:cubicBez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algn="l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i="0">
                <a:solidFill>
                  <a:srgbClr val="1F497D"/>
                </a:solidFill>
                <a:latin typeface="Calibri"/>
                <a:cs typeface="Arial" pitchFamily="34" charset="0"/>
              </a:endParaRPr>
            </a:p>
          </p:txBody>
        </p:sp>
        <p:sp>
          <p:nvSpPr>
            <p:cNvPr id="12" name="Freeform 26"/>
            <p:cNvSpPr>
              <a:spLocks noChangeAspect="1"/>
            </p:cNvSpPr>
            <p:nvPr/>
          </p:nvSpPr>
          <p:spPr bwMode="auto">
            <a:xfrm>
              <a:off x="2956" y="1109"/>
              <a:ext cx="75" cy="86"/>
            </a:xfrm>
            <a:custGeom>
              <a:avLst/>
              <a:gdLst>
                <a:gd name="T0" fmla="*/ 46 w 86"/>
                <a:gd name="T1" fmla="*/ 7 h 92"/>
                <a:gd name="T2" fmla="*/ 46 w 86"/>
                <a:gd name="T3" fmla="*/ 7 h 92"/>
                <a:gd name="T4" fmla="*/ 21 w 86"/>
                <a:gd name="T5" fmla="*/ 0 h 92"/>
                <a:gd name="T6" fmla="*/ 14 w 86"/>
                <a:gd name="T7" fmla="*/ 66 h 92"/>
                <a:gd name="T8" fmla="*/ 27 w 86"/>
                <a:gd name="T9" fmla="*/ 92 h 92"/>
                <a:gd name="T10" fmla="*/ 46 w 86"/>
                <a:gd name="T11" fmla="*/ 7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6" h="92">
                  <a:moveTo>
                    <a:pt x="46" y="7"/>
                  </a:moveTo>
                  <a:lnTo>
                    <a:pt x="46" y="7"/>
                  </a:lnTo>
                  <a:lnTo>
                    <a:pt x="21" y="0"/>
                  </a:lnTo>
                  <a:cubicBezTo>
                    <a:pt x="7" y="19"/>
                    <a:pt x="0" y="33"/>
                    <a:pt x="14" y="66"/>
                  </a:cubicBezTo>
                  <a:lnTo>
                    <a:pt x="27" y="92"/>
                  </a:lnTo>
                  <a:cubicBezTo>
                    <a:pt x="57" y="63"/>
                    <a:pt x="86" y="36"/>
                    <a:pt x="46" y="7"/>
                  </a:cubicBez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algn="l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i="0">
                <a:solidFill>
                  <a:srgbClr val="1F497D"/>
                </a:solidFill>
                <a:latin typeface="Calibri"/>
                <a:cs typeface="Arial" pitchFamily="34" charset="0"/>
              </a:endParaRPr>
            </a:p>
          </p:txBody>
        </p:sp>
        <p:sp>
          <p:nvSpPr>
            <p:cNvPr id="13" name="Freeform 27"/>
            <p:cNvSpPr>
              <a:spLocks noChangeAspect="1" noEditPoints="1"/>
            </p:cNvSpPr>
            <p:nvPr/>
          </p:nvSpPr>
          <p:spPr bwMode="auto">
            <a:xfrm>
              <a:off x="3149" y="927"/>
              <a:ext cx="663" cy="1678"/>
            </a:xfrm>
            <a:custGeom>
              <a:avLst/>
              <a:gdLst>
                <a:gd name="T0" fmla="*/ 451 w 724"/>
                <a:gd name="T1" fmla="*/ 808 h 1845"/>
                <a:gd name="T2" fmla="*/ 451 w 724"/>
                <a:gd name="T3" fmla="*/ 808 h 1845"/>
                <a:gd name="T4" fmla="*/ 326 w 724"/>
                <a:gd name="T5" fmla="*/ 776 h 1845"/>
                <a:gd name="T6" fmla="*/ 477 w 724"/>
                <a:gd name="T7" fmla="*/ 746 h 1845"/>
                <a:gd name="T8" fmla="*/ 493 w 724"/>
                <a:gd name="T9" fmla="*/ 773 h 1845"/>
                <a:gd name="T10" fmla="*/ 451 w 724"/>
                <a:gd name="T11" fmla="*/ 808 h 1845"/>
                <a:gd name="T12" fmla="*/ 451 w 724"/>
                <a:gd name="T13" fmla="*/ 808 h 1845"/>
                <a:gd name="T14" fmla="*/ 639 w 724"/>
                <a:gd name="T15" fmla="*/ 841 h 1845"/>
                <a:gd name="T16" fmla="*/ 639 w 724"/>
                <a:gd name="T17" fmla="*/ 841 h 1845"/>
                <a:gd name="T18" fmla="*/ 601 w 724"/>
                <a:gd name="T19" fmla="*/ 701 h 1845"/>
                <a:gd name="T20" fmla="*/ 634 w 724"/>
                <a:gd name="T21" fmla="*/ 646 h 1845"/>
                <a:gd name="T22" fmla="*/ 627 w 724"/>
                <a:gd name="T23" fmla="*/ 477 h 1845"/>
                <a:gd name="T24" fmla="*/ 641 w 724"/>
                <a:gd name="T25" fmla="*/ 463 h 1845"/>
                <a:gd name="T26" fmla="*/ 627 w 724"/>
                <a:gd name="T27" fmla="*/ 414 h 1845"/>
                <a:gd name="T28" fmla="*/ 615 w 724"/>
                <a:gd name="T29" fmla="*/ 342 h 1845"/>
                <a:gd name="T30" fmla="*/ 590 w 724"/>
                <a:gd name="T31" fmla="*/ 286 h 1845"/>
                <a:gd name="T32" fmla="*/ 602 w 724"/>
                <a:gd name="T33" fmla="*/ 260 h 1845"/>
                <a:gd name="T34" fmla="*/ 560 w 724"/>
                <a:gd name="T35" fmla="*/ 236 h 1845"/>
                <a:gd name="T36" fmla="*/ 523 w 724"/>
                <a:gd name="T37" fmla="*/ 213 h 1845"/>
                <a:gd name="T38" fmla="*/ 514 w 724"/>
                <a:gd name="T39" fmla="*/ 180 h 1845"/>
                <a:gd name="T40" fmla="*/ 483 w 724"/>
                <a:gd name="T41" fmla="*/ 195 h 1845"/>
                <a:gd name="T42" fmla="*/ 476 w 724"/>
                <a:gd name="T43" fmla="*/ 154 h 1845"/>
                <a:gd name="T44" fmla="*/ 434 w 724"/>
                <a:gd name="T45" fmla="*/ 171 h 1845"/>
                <a:gd name="T46" fmla="*/ 411 w 724"/>
                <a:gd name="T47" fmla="*/ 119 h 1845"/>
                <a:gd name="T48" fmla="*/ 389 w 724"/>
                <a:gd name="T49" fmla="*/ 124 h 1845"/>
                <a:gd name="T50" fmla="*/ 356 w 724"/>
                <a:gd name="T51" fmla="*/ 150 h 1845"/>
                <a:gd name="T52" fmla="*/ 356 w 724"/>
                <a:gd name="T53" fmla="*/ 101 h 1845"/>
                <a:gd name="T54" fmla="*/ 341 w 724"/>
                <a:gd name="T55" fmla="*/ 93 h 1845"/>
                <a:gd name="T56" fmla="*/ 314 w 724"/>
                <a:gd name="T57" fmla="*/ 81 h 1845"/>
                <a:gd name="T58" fmla="*/ 276 w 724"/>
                <a:gd name="T59" fmla="*/ 97 h 1845"/>
                <a:gd name="T60" fmla="*/ 292 w 724"/>
                <a:gd name="T61" fmla="*/ 51 h 1845"/>
                <a:gd name="T62" fmla="*/ 244 w 724"/>
                <a:gd name="T63" fmla="*/ 106 h 1845"/>
                <a:gd name="T64" fmla="*/ 216 w 724"/>
                <a:gd name="T65" fmla="*/ 112 h 1845"/>
                <a:gd name="T66" fmla="*/ 266 w 724"/>
                <a:gd name="T67" fmla="*/ 43 h 1845"/>
                <a:gd name="T68" fmla="*/ 214 w 724"/>
                <a:gd name="T69" fmla="*/ 91 h 1845"/>
                <a:gd name="T70" fmla="*/ 173 w 724"/>
                <a:gd name="T71" fmla="*/ 98 h 1845"/>
                <a:gd name="T72" fmla="*/ 186 w 724"/>
                <a:gd name="T73" fmla="*/ 38 h 1845"/>
                <a:gd name="T74" fmla="*/ 173 w 724"/>
                <a:gd name="T75" fmla="*/ 69 h 1845"/>
                <a:gd name="T76" fmla="*/ 166 w 724"/>
                <a:gd name="T77" fmla="*/ 36 h 1845"/>
                <a:gd name="T78" fmla="*/ 142 w 724"/>
                <a:gd name="T79" fmla="*/ 114 h 1845"/>
                <a:gd name="T80" fmla="*/ 126 w 724"/>
                <a:gd name="T81" fmla="*/ 39 h 1845"/>
                <a:gd name="T82" fmla="*/ 80 w 724"/>
                <a:gd name="T83" fmla="*/ 112 h 1845"/>
                <a:gd name="T84" fmla="*/ 56 w 724"/>
                <a:gd name="T85" fmla="*/ 117 h 1845"/>
                <a:gd name="T86" fmla="*/ 37 w 724"/>
                <a:gd name="T87" fmla="*/ 43 h 1845"/>
                <a:gd name="T88" fmla="*/ 5 w 724"/>
                <a:gd name="T89" fmla="*/ 1808 h 1845"/>
                <a:gd name="T90" fmla="*/ 0 w 724"/>
                <a:gd name="T91" fmla="*/ 1840 h 1845"/>
                <a:gd name="T92" fmla="*/ 162 w 724"/>
                <a:gd name="T93" fmla="*/ 1823 h 1845"/>
                <a:gd name="T94" fmla="*/ 529 w 724"/>
                <a:gd name="T95" fmla="*/ 1842 h 1845"/>
                <a:gd name="T96" fmla="*/ 614 w 724"/>
                <a:gd name="T97" fmla="*/ 1829 h 1845"/>
                <a:gd name="T98" fmla="*/ 421 w 724"/>
                <a:gd name="T99" fmla="*/ 1778 h 1845"/>
                <a:gd name="T100" fmla="*/ 272 w 724"/>
                <a:gd name="T101" fmla="*/ 1664 h 1845"/>
                <a:gd name="T102" fmla="*/ 237 w 724"/>
                <a:gd name="T103" fmla="*/ 1566 h 1845"/>
                <a:gd name="T104" fmla="*/ 239 w 724"/>
                <a:gd name="T105" fmla="*/ 1432 h 1845"/>
                <a:gd name="T106" fmla="*/ 315 w 724"/>
                <a:gd name="T107" fmla="*/ 1404 h 1845"/>
                <a:gd name="T108" fmla="*/ 586 w 724"/>
                <a:gd name="T109" fmla="*/ 1387 h 1845"/>
                <a:gd name="T110" fmla="*/ 605 w 724"/>
                <a:gd name="T111" fmla="*/ 1286 h 1845"/>
                <a:gd name="T112" fmla="*/ 609 w 724"/>
                <a:gd name="T113" fmla="*/ 1223 h 1845"/>
                <a:gd name="T114" fmla="*/ 630 w 724"/>
                <a:gd name="T115" fmla="*/ 1174 h 1845"/>
                <a:gd name="T116" fmla="*/ 590 w 724"/>
                <a:gd name="T117" fmla="*/ 1133 h 1845"/>
                <a:gd name="T118" fmla="*/ 650 w 724"/>
                <a:gd name="T119" fmla="*/ 1082 h 1845"/>
                <a:gd name="T120" fmla="*/ 621 w 724"/>
                <a:gd name="T121" fmla="*/ 1018 h 1845"/>
                <a:gd name="T122" fmla="*/ 704 w 724"/>
                <a:gd name="T123" fmla="*/ 959 h 1845"/>
                <a:gd name="T124" fmla="*/ 639 w 724"/>
                <a:gd name="T125" fmla="*/ 841 h 18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24" h="1845">
                  <a:moveTo>
                    <a:pt x="451" y="808"/>
                  </a:moveTo>
                  <a:lnTo>
                    <a:pt x="451" y="808"/>
                  </a:lnTo>
                  <a:cubicBezTo>
                    <a:pt x="397" y="820"/>
                    <a:pt x="315" y="783"/>
                    <a:pt x="326" y="776"/>
                  </a:cubicBezTo>
                  <a:cubicBezTo>
                    <a:pt x="353" y="757"/>
                    <a:pt x="416" y="725"/>
                    <a:pt x="477" y="746"/>
                  </a:cubicBezTo>
                  <a:cubicBezTo>
                    <a:pt x="488" y="750"/>
                    <a:pt x="492" y="760"/>
                    <a:pt x="493" y="773"/>
                  </a:cubicBezTo>
                  <a:cubicBezTo>
                    <a:pt x="496" y="804"/>
                    <a:pt x="471" y="805"/>
                    <a:pt x="451" y="808"/>
                  </a:cubicBezTo>
                  <a:lnTo>
                    <a:pt x="451" y="808"/>
                  </a:lnTo>
                  <a:close/>
                  <a:moveTo>
                    <a:pt x="639" y="841"/>
                  </a:moveTo>
                  <a:lnTo>
                    <a:pt x="639" y="841"/>
                  </a:lnTo>
                  <a:cubicBezTo>
                    <a:pt x="610" y="803"/>
                    <a:pt x="557" y="751"/>
                    <a:pt x="601" y="701"/>
                  </a:cubicBezTo>
                  <a:cubicBezTo>
                    <a:pt x="624" y="684"/>
                    <a:pt x="631" y="670"/>
                    <a:pt x="634" y="646"/>
                  </a:cubicBezTo>
                  <a:cubicBezTo>
                    <a:pt x="644" y="560"/>
                    <a:pt x="639" y="524"/>
                    <a:pt x="627" y="477"/>
                  </a:cubicBezTo>
                  <a:cubicBezTo>
                    <a:pt x="629" y="473"/>
                    <a:pt x="638" y="478"/>
                    <a:pt x="641" y="463"/>
                  </a:cubicBezTo>
                  <a:cubicBezTo>
                    <a:pt x="650" y="422"/>
                    <a:pt x="627" y="414"/>
                    <a:pt x="627" y="414"/>
                  </a:cubicBezTo>
                  <a:cubicBezTo>
                    <a:pt x="645" y="399"/>
                    <a:pt x="643" y="342"/>
                    <a:pt x="615" y="342"/>
                  </a:cubicBezTo>
                  <a:cubicBezTo>
                    <a:pt x="631" y="317"/>
                    <a:pt x="617" y="277"/>
                    <a:pt x="590" y="286"/>
                  </a:cubicBezTo>
                  <a:cubicBezTo>
                    <a:pt x="590" y="286"/>
                    <a:pt x="604" y="278"/>
                    <a:pt x="602" y="260"/>
                  </a:cubicBezTo>
                  <a:cubicBezTo>
                    <a:pt x="599" y="224"/>
                    <a:pt x="547" y="259"/>
                    <a:pt x="560" y="236"/>
                  </a:cubicBezTo>
                  <a:cubicBezTo>
                    <a:pt x="567" y="223"/>
                    <a:pt x="538" y="180"/>
                    <a:pt x="523" y="213"/>
                  </a:cubicBezTo>
                  <a:cubicBezTo>
                    <a:pt x="515" y="207"/>
                    <a:pt x="529" y="187"/>
                    <a:pt x="514" y="180"/>
                  </a:cubicBezTo>
                  <a:cubicBezTo>
                    <a:pt x="504" y="181"/>
                    <a:pt x="495" y="188"/>
                    <a:pt x="483" y="195"/>
                  </a:cubicBezTo>
                  <a:cubicBezTo>
                    <a:pt x="479" y="181"/>
                    <a:pt x="494" y="174"/>
                    <a:pt x="476" y="154"/>
                  </a:cubicBezTo>
                  <a:cubicBezTo>
                    <a:pt x="452" y="138"/>
                    <a:pt x="451" y="162"/>
                    <a:pt x="434" y="171"/>
                  </a:cubicBezTo>
                  <a:cubicBezTo>
                    <a:pt x="404" y="164"/>
                    <a:pt x="476" y="146"/>
                    <a:pt x="411" y="119"/>
                  </a:cubicBezTo>
                  <a:cubicBezTo>
                    <a:pt x="395" y="159"/>
                    <a:pt x="396" y="130"/>
                    <a:pt x="389" y="124"/>
                  </a:cubicBezTo>
                  <a:cubicBezTo>
                    <a:pt x="384" y="121"/>
                    <a:pt x="375" y="131"/>
                    <a:pt x="356" y="150"/>
                  </a:cubicBezTo>
                  <a:cubicBezTo>
                    <a:pt x="366" y="124"/>
                    <a:pt x="388" y="92"/>
                    <a:pt x="356" y="101"/>
                  </a:cubicBezTo>
                  <a:cubicBezTo>
                    <a:pt x="320" y="117"/>
                    <a:pt x="341" y="96"/>
                    <a:pt x="341" y="93"/>
                  </a:cubicBezTo>
                  <a:cubicBezTo>
                    <a:pt x="372" y="79"/>
                    <a:pt x="312" y="45"/>
                    <a:pt x="314" y="81"/>
                  </a:cubicBezTo>
                  <a:cubicBezTo>
                    <a:pt x="313" y="105"/>
                    <a:pt x="261" y="126"/>
                    <a:pt x="276" y="97"/>
                  </a:cubicBezTo>
                  <a:cubicBezTo>
                    <a:pt x="286" y="60"/>
                    <a:pt x="331" y="116"/>
                    <a:pt x="292" y="51"/>
                  </a:cubicBezTo>
                  <a:cubicBezTo>
                    <a:pt x="268" y="78"/>
                    <a:pt x="248" y="96"/>
                    <a:pt x="244" y="106"/>
                  </a:cubicBezTo>
                  <a:cubicBezTo>
                    <a:pt x="225" y="181"/>
                    <a:pt x="236" y="113"/>
                    <a:pt x="216" y="112"/>
                  </a:cubicBezTo>
                  <a:cubicBezTo>
                    <a:pt x="242" y="94"/>
                    <a:pt x="276" y="63"/>
                    <a:pt x="266" y="43"/>
                  </a:cubicBezTo>
                  <a:cubicBezTo>
                    <a:pt x="237" y="41"/>
                    <a:pt x="172" y="87"/>
                    <a:pt x="214" y="91"/>
                  </a:cubicBezTo>
                  <a:cubicBezTo>
                    <a:pt x="211" y="106"/>
                    <a:pt x="187" y="123"/>
                    <a:pt x="173" y="98"/>
                  </a:cubicBezTo>
                  <a:cubicBezTo>
                    <a:pt x="196" y="92"/>
                    <a:pt x="235" y="15"/>
                    <a:pt x="186" y="38"/>
                  </a:cubicBezTo>
                  <a:cubicBezTo>
                    <a:pt x="181" y="42"/>
                    <a:pt x="181" y="56"/>
                    <a:pt x="173" y="69"/>
                  </a:cubicBezTo>
                  <a:cubicBezTo>
                    <a:pt x="161" y="58"/>
                    <a:pt x="170" y="42"/>
                    <a:pt x="166" y="36"/>
                  </a:cubicBezTo>
                  <a:cubicBezTo>
                    <a:pt x="127" y="0"/>
                    <a:pt x="141" y="93"/>
                    <a:pt x="142" y="114"/>
                  </a:cubicBezTo>
                  <a:cubicBezTo>
                    <a:pt x="92" y="82"/>
                    <a:pt x="139" y="91"/>
                    <a:pt x="126" y="39"/>
                  </a:cubicBezTo>
                  <a:cubicBezTo>
                    <a:pt x="84" y="47"/>
                    <a:pt x="73" y="64"/>
                    <a:pt x="80" y="112"/>
                  </a:cubicBezTo>
                  <a:cubicBezTo>
                    <a:pt x="74" y="123"/>
                    <a:pt x="63" y="149"/>
                    <a:pt x="56" y="117"/>
                  </a:cubicBezTo>
                  <a:cubicBezTo>
                    <a:pt x="79" y="87"/>
                    <a:pt x="77" y="44"/>
                    <a:pt x="37" y="43"/>
                  </a:cubicBezTo>
                  <a:cubicBezTo>
                    <a:pt x="101" y="631"/>
                    <a:pt x="97" y="1225"/>
                    <a:pt x="5" y="1808"/>
                  </a:cubicBezTo>
                  <a:lnTo>
                    <a:pt x="0" y="1840"/>
                  </a:lnTo>
                  <a:cubicBezTo>
                    <a:pt x="46" y="1839"/>
                    <a:pt x="113" y="1825"/>
                    <a:pt x="162" y="1823"/>
                  </a:cubicBezTo>
                  <a:cubicBezTo>
                    <a:pt x="301" y="1827"/>
                    <a:pt x="298" y="1845"/>
                    <a:pt x="529" y="1842"/>
                  </a:cubicBezTo>
                  <a:cubicBezTo>
                    <a:pt x="582" y="1837"/>
                    <a:pt x="597" y="1829"/>
                    <a:pt x="614" y="1829"/>
                  </a:cubicBezTo>
                  <a:cubicBezTo>
                    <a:pt x="597" y="1758"/>
                    <a:pt x="481" y="1798"/>
                    <a:pt x="421" y="1778"/>
                  </a:cubicBezTo>
                  <a:cubicBezTo>
                    <a:pt x="321" y="1768"/>
                    <a:pt x="304" y="1708"/>
                    <a:pt x="272" y="1664"/>
                  </a:cubicBezTo>
                  <a:cubicBezTo>
                    <a:pt x="258" y="1639"/>
                    <a:pt x="237" y="1608"/>
                    <a:pt x="237" y="1566"/>
                  </a:cubicBezTo>
                  <a:cubicBezTo>
                    <a:pt x="230" y="1513"/>
                    <a:pt x="240" y="1484"/>
                    <a:pt x="239" y="1432"/>
                  </a:cubicBezTo>
                  <a:cubicBezTo>
                    <a:pt x="243" y="1393"/>
                    <a:pt x="287" y="1401"/>
                    <a:pt x="315" y="1404"/>
                  </a:cubicBezTo>
                  <a:cubicBezTo>
                    <a:pt x="402" y="1413"/>
                    <a:pt x="547" y="1399"/>
                    <a:pt x="586" y="1387"/>
                  </a:cubicBezTo>
                  <a:cubicBezTo>
                    <a:pt x="641" y="1371"/>
                    <a:pt x="642" y="1337"/>
                    <a:pt x="605" y="1286"/>
                  </a:cubicBezTo>
                  <a:cubicBezTo>
                    <a:pt x="597" y="1261"/>
                    <a:pt x="598" y="1245"/>
                    <a:pt x="609" y="1223"/>
                  </a:cubicBezTo>
                  <a:cubicBezTo>
                    <a:pt x="625" y="1206"/>
                    <a:pt x="644" y="1195"/>
                    <a:pt x="630" y="1174"/>
                  </a:cubicBezTo>
                  <a:cubicBezTo>
                    <a:pt x="630" y="1174"/>
                    <a:pt x="504" y="1147"/>
                    <a:pt x="590" y="1133"/>
                  </a:cubicBezTo>
                  <a:cubicBezTo>
                    <a:pt x="679" y="1118"/>
                    <a:pt x="650" y="1082"/>
                    <a:pt x="650" y="1082"/>
                  </a:cubicBezTo>
                  <a:cubicBezTo>
                    <a:pt x="650" y="1082"/>
                    <a:pt x="635" y="1045"/>
                    <a:pt x="621" y="1018"/>
                  </a:cubicBezTo>
                  <a:cubicBezTo>
                    <a:pt x="611" y="998"/>
                    <a:pt x="695" y="991"/>
                    <a:pt x="704" y="959"/>
                  </a:cubicBezTo>
                  <a:cubicBezTo>
                    <a:pt x="724" y="932"/>
                    <a:pt x="661" y="871"/>
                    <a:pt x="639" y="841"/>
                  </a:cubicBez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algn="l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i="0">
                <a:solidFill>
                  <a:srgbClr val="1F497D"/>
                </a:solidFill>
                <a:latin typeface="Calibri"/>
                <a:cs typeface="Arial" pitchFamily="34" charset="0"/>
              </a:endParaRPr>
            </a:p>
          </p:txBody>
        </p:sp>
        <p:sp>
          <p:nvSpPr>
            <p:cNvPr id="14" name="Freeform 28"/>
            <p:cNvSpPr>
              <a:spLocks noChangeAspect="1"/>
            </p:cNvSpPr>
            <p:nvPr/>
          </p:nvSpPr>
          <p:spPr bwMode="auto">
            <a:xfrm>
              <a:off x="1352" y="681"/>
              <a:ext cx="1829" cy="3153"/>
            </a:xfrm>
            <a:custGeom>
              <a:avLst/>
              <a:gdLst>
                <a:gd name="T0" fmla="*/ 1974 w 2011"/>
                <a:gd name="T1" fmla="*/ 2106 h 3449"/>
                <a:gd name="T2" fmla="*/ 0 w 2011"/>
                <a:gd name="T3" fmla="*/ 3449 h 3449"/>
                <a:gd name="T4" fmla="*/ 1972 w 2011"/>
                <a:gd name="T5" fmla="*/ 0 h 3449"/>
                <a:gd name="T6" fmla="*/ 1980 w 2011"/>
                <a:gd name="T7" fmla="*/ 347 h 3449"/>
                <a:gd name="T8" fmla="*/ 1982 w 2011"/>
                <a:gd name="T9" fmla="*/ 392 h 3449"/>
                <a:gd name="T10" fmla="*/ 1923 w 2011"/>
                <a:gd name="T11" fmla="*/ 324 h 3449"/>
                <a:gd name="T12" fmla="*/ 1878 w 2011"/>
                <a:gd name="T13" fmla="*/ 384 h 3449"/>
                <a:gd name="T14" fmla="*/ 1858 w 2011"/>
                <a:gd name="T15" fmla="*/ 411 h 3449"/>
                <a:gd name="T16" fmla="*/ 1823 w 2011"/>
                <a:gd name="T17" fmla="*/ 348 h 3449"/>
                <a:gd name="T18" fmla="*/ 1766 w 2011"/>
                <a:gd name="T19" fmla="*/ 359 h 3449"/>
                <a:gd name="T20" fmla="*/ 1702 w 2011"/>
                <a:gd name="T21" fmla="*/ 494 h 3449"/>
                <a:gd name="T22" fmla="*/ 1680 w 2011"/>
                <a:gd name="T23" fmla="*/ 420 h 3449"/>
                <a:gd name="T24" fmla="*/ 1605 w 2011"/>
                <a:gd name="T25" fmla="*/ 427 h 3449"/>
                <a:gd name="T26" fmla="*/ 1609 w 2011"/>
                <a:gd name="T27" fmla="*/ 499 h 3449"/>
                <a:gd name="T28" fmla="*/ 1520 w 2011"/>
                <a:gd name="T29" fmla="*/ 498 h 3449"/>
                <a:gd name="T30" fmla="*/ 1513 w 2011"/>
                <a:gd name="T31" fmla="*/ 560 h 3449"/>
                <a:gd name="T32" fmla="*/ 1407 w 2011"/>
                <a:gd name="T33" fmla="*/ 521 h 3449"/>
                <a:gd name="T34" fmla="*/ 1521 w 2011"/>
                <a:gd name="T35" fmla="*/ 578 h 3449"/>
                <a:gd name="T36" fmla="*/ 1453 w 2011"/>
                <a:gd name="T37" fmla="*/ 612 h 3449"/>
                <a:gd name="T38" fmla="*/ 1441 w 2011"/>
                <a:gd name="T39" fmla="*/ 603 h 3449"/>
                <a:gd name="T40" fmla="*/ 1404 w 2011"/>
                <a:gd name="T41" fmla="*/ 640 h 3449"/>
                <a:gd name="T42" fmla="*/ 1448 w 2011"/>
                <a:gd name="T43" fmla="*/ 632 h 3449"/>
                <a:gd name="T44" fmla="*/ 1433 w 2011"/>
                <a:gd name="T45" fmla="*/ 703 h 3449"/>
                <a:gd name="T46" fmla="*/ 1392 w 2011"/>
                <a:gd name="T47" fmla="*/ 719 h 3449"/>
                <a:gd name="T48" fmla="*/ 1410 w 2011"/>
                <a:gd name="T49" fmla="*/ 785 h 3449"/>
                <a:gd name="T50" fmla="*/ 1321 w 2011"/>
                <a:gd name="T51" fmla="*/ 761 h 3449"/>
                <a:gd name="T52" fmla="*/ 1255 w 2011"/>
                <a:gd name="T53" fmla="*/ 760 h 3449"/>
                <a:gd name="T54" fmla="*/ 1205 w 2011"/>
                <a:gd name="T55" fmla="*/ 829 h 3449"/>
                <a:gd name="T56" fmla="*/ 1350 w 2011"/>
                <a:gd name="T57" fmla="*/ 845 h 3449"/>
                <a:gd name="T58" fmla="*/ 1308 w 2011"/>
                <a:gd name="T59" fmla="*/ 881 h 3449"/>
                <a:gd name="T60" fmla="*/ 1308 w 2011"/>
                <a:gd name="T61" fmla="*/ 953 h 3449"/>
                <a:gd name="T62" fmla="*/ 1358 w 2011"/>
                <a:gd name="T63" fmla="*/ 951 h 3449"/>
                <a:gd name="T64" fmla="*/ 1319 w 2011"/>
                <a:gd name="T65" fmla="*/ 1061 h 3449"/>
                <a:gd name="T66" fmla="*/ 1324 w 2011"/>
                <a:gd name="T67" fmla="*/ 1115 h 3449"/>
                <a:gd name="T68" fmla="*/ 1283 w 2011"/>
                <a:gd name="T69" fmla="*/ 1185 h 3449"/>
                <a:gd name="T70" fmla="*/ 1257 w 2011"/>
                <a:gd name="T71" fmla="*/ 1226 h 3449"/>
                <a:gd name="T72" fmla="*/ 1285 w 2011"/>
                <a:gd name="T73" fmla="*/ 1267 h 3449"/>
                <a:gd name="T74" fmla="*/ 1314 w 2011"/>
                <a:gd name="T75" fmla="*/ 1311 h 3449"/>
                <a:gd name="T76" fmla="*/ 1363 w 2011"/>
                <a:gd name="T77" fmla="*/ 1376 h 3449"/>
                <a:gd name="T78" fmla="*/ 1438 w 2011"/>
                <a:gd name="T79" fmla="*/ 1413 h 3449"/>
                <a:gd name="T80" fmla="*/ 1494 w 2011"/>
                <a:gd name="T81" fmla="*/ 1379 h 3449"/>
                <a:gd name="T82" fmla="*/ 1513 w 2011"/>
                <a:gd name="T83" fmla="*/ 1471 h 3449"/>
                <a:gd name="T84" fmla="*/ 1605 w 2011"/>
                <a:gd name="T85" fmla="*/ 1474 h 3449"/>
                <a:gd name="T86" fmla="*/ 1584 w 2011"/>
                <a:gd name="T87" fmla="*/ 1525 h 3449"/>
                <a:gd name="T88" fmla="*/ 1618 w 2011"/>
                <a:gd name="T89" fmla="*/ 1559 h 3449"/>
                <a:gd name="T90" fmla="*/ 1644 w 2011"/>
                <a:gd name="T91" fmla="*/ 1602 h 3449"/>
                <a:gd name="T92" fmla="*/ 1700 w 2011"/>
                <a:gd name="T93" fmla="*/ 1594 h 3449"/>
                <a:gd name="T94" fmla="*/ 1729 w 2011"/>
                <a:gd name="T95" fmla="*/ 1535 h 3449"/>
                <a:gd name="T96" fmla="*/ 1794 w 2011"/>
                <a:gd name="T97" fmla="*/ 1574 h 3449"/>
                <a:gd name="T98" fmla="*/ 1808 w 2011"/>
                <a:gd name="T99" fmla="*/ 1711 h 3449"/>
                <a:gd name="T100" fmla="*/ 1870 w 2011"/>
                <a:gd name="T101" fmla="*/ 1688 h 3449"/>
                <a:gd name="T102" fmla="*/ 1839 w 2011"/>
                <a:gd name="T103" fmla="*/ 1844 h 3449"/>
                <a:gd name="T104" fmla="*/ 1446 w 2011"/>
                <a:gd name="T105" fmla="*/ 2092 h 3449"/>
                <a:gd name="T106" fmla="*/ 1654 w 2011"/>
                <a:gd name="T107" fmla="*/ 2103 h 3449"/>
                <a:gd name="T108" fmla="*/ 1974 w 2011"/>
                <a:gd name="T109" fmla="*/ 2105 h 3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011" h="3449">
                  <a:moveTo>
                    <a:pt x="1974" y="2106"/>
                  </a:moveTo>
                  <a:lnTo>
                    <a:pt x="1974" y="2106"/>
                  </a:lnTo>
                  <a:cubicBezTo>
                    <a:pt x="1903" y="2543"/>
                    <a:pt x="1782" y="2987"/>
                    <a:pt x="1602" y="3449"/>
                  </a:cubicBezTo>
                  <a:lnTo>
                    <a:pt x="0" y="3449"/>
                  </a:lnTo>
                  <a:lnTo>
                    <a:pt x="0" y="0"/>
                  </a:lnTo>
                  <a:lnTo>
                    <a:pt x="1972" y="0"/>
                  </a:lnTo>
                  <a:cubicBezTo>
                    <a:pt x="1988" y="113"/>
                    <a:pt x="1999" y="197"/>
                    <a:pt x="2011" y="309"/>
                  </a:cubicBezTo>
                  <a:cubicBezTo>
                    <a:pt x="2011" y="309"/>
                    <a:pt x="1977" y="320"/>
                    <a:pt x="1980" y="347"/>
                  </a:cubicBezTo>
                  <a:cubicBezTo>
                    <a:pt x="1984" y="378"/>
                    <a:pt x="1997" y="385"/>
                    <a:pt x="1997" y="385"/>
                  </a:cubicBezTo>
                  <a:lnTo>
                    <a:pt x="1982" y="392"/>
                  </a:lnTo>
                  <a:cubicBezTo>
                    <a:pt x="1982" y="392"/>
                    <a:pt x="1966" y="368"/>
                    <a:pt x="1966" y="369"/>
                  </a:cubicBezTo>
                  <a:cubicBezTo>
                    <a:pt x="1966" y="346"/>
                    <a:pt x="1976" y="311"/>
                    <a:pt x="1923" y="324"/>
                  </a:cubicBezTo>
                  <a:cubicBezTo>
                    <a:pt x="1904" y="365"/>
                    <a:pt x="1952" y="373"/>
                    <a:pt x="1939" y="401"/>
                  </a:cubicBezTo>
                  <a:cubicBezTo>
                    <a:pt x="1883" y="404"/>
                    <a:pt x="1923" y="359"/>
                    <a:pt x="1878" y="384"/>
                  </a:cubicBezTo>
                  <a:cubicBezTo>
                    <a:pt x="1881" y="371"/>
                    <a:pt x="1871" y="336"/>
                    <a:pt x="1857" y="339"/>
                  </a:cubicBezTo>
                  <a:cubicBezTo>
                    <a:pt x="1851" y="358"/>
                    <a:pt x="1836" y="391"/>
                    <a:pt x="1858" y="411"/>
                  </a:cubicBezTo>
                  <a:cubicBezTo>
                    <a:pt x="1851" y="416"/>
                    <a:pt x="1830" y="413"/>
                    <a:pt x="1825" y="406"/>
                  </a:cubicBezTo>
                  <a:cubicBezTo>
                    <a:pt x="1819" y="396"/>
                    <a:pt x="1840" y="379"/>
                    <a:pt x="1823" y="348"/>
                  </a:cubicBezTo>
                  <a:cubicBezTo>
                    <a:pt x="1771" y="371"/>
                    <a:pt x="1819" y="421"/>
                    <a:pt x="1776" y="440"/>
                  </a:cubicBezTo>
                  <a:cubicBezTo>
                    <a:pt x="1729" y="434"/>
                    <a:pt x="1803" y="394"/>
                    <a:pt x="1766" y="359"/>
                  </a:cubicBezTo>
                  <a:cubicBezTo>
                    <a:pt x="1723" y="369"/>
                    <a:pt x="1707" y="413"/>
                    <a:pt x="1724" y="439"/>
                  </a:cubicBezTo>
                  <a:cubicBezTo>
                    <a:pt x="1723" y="462"/>
                    <a:pt x="1705" y="474"/>
                    <a:pt x="1702" y="494"/>
                  </a:cubicBezTo>
                  <a:cubicBezTo>
                    <a:pt x="1681" y="491"/>
                    <a:pt x="1672" y="483"/>
                    <a:pt x="1670" y="475"/>
                  </a:cubicBezTo>
                  <a:cubicBezTo>
                    <a:pt x="1667" y="460"/>
                    <a:pt x="1708" y="453"/>
                    <a:pt x="1680" y="420"/>
                  </a:cubicBezTo>
                  <a:cubicBezTo>
                    <a:pt x="1635" y="427"/>
                    <a:pt x="1665" y="500"/>
                    <a:pt x="1629" y="461"/>
                  </a:cubicBezTo>
                  <a:cubicBezTo>
                    <a:pt x="1626" y="444"/>
                    <a:pt x="1614" y="429"/>
                    <a:pt x="1605" y="427"/>
                  </a:cubicBezTo>
                  <a:cubicBezTo>
                    <a:pt x="1588" y="439"/>
                    <a:pt x="1580" y="459"/>
                    <a:pt x="1591" y="476"/>
                  </a:cubicBezTo>
                  <a:lnTo>
                    <a:pt x="1609" y="499"/>
                  </a:lnTo>
                  <a:cubicBezTo>
                    <a:pt x="1607" y="499"/>
                    <a:pt x="1617" y="513"/>
                    <a:pt x="1615" y="512"/>
                  </a:cubicBezTo>
                  <a:cubicBezTo>
                    <a:pt x="1585" y="488"/>
                    <a:pt x="1545" y="471"/>
                    <a:pt x="1520" y="498"/>
                  </a:cubicBezTo>
                  <a:cubicBezTo>
                    <a:pt x="1523" y="523"/>
                    <a:pt x="1545" y="525"/>
                    <a:pt x="1579" y="533"/>
                  </a:cubicBezTo>
                  <a:cubicBezTo>
                    <a:pt x="1536" y="537"/>
                    <a:pt x="1527" y="552"/>
                    <a:pt x="1513" y="560"/>
                  </a:cubicBezTo>
                  <a:cubicBezTo>
                    <a:pt x="1508" y="532"/>
                    <a:pt x="1475" y="527"/>
                    <a:pt x="1444" y="523"/>
                  </a:cubicBezTo>
                  <a:cubicBezTo>
                    <a:pt x="1426" y="527"/>
                    <a:pt x="1415" y="515"/>
                    <a:pt x="1407" y="521"/>
                  </a:cubicBezTo>
                  <a:cubicBezTo>
                    <a:pt x="1420" y="553"/>
                    <a:pt x="1451" y="578"/>
                    <a:pt x="1490" y="586"/>
                  </a:cubicBezTo>
                  <a:cubicBezTo>
                    <a:pt x="1507" y="584"/>
                    <a:pt x="1509" y="584"/>
                    <a:pt x="1521" y="578"/>
                  </a:cubicBezTo>
                  <a:cubicBezTo>
                    <a:pt x="1544" y="588"/>
                    <a:pt x="1542" y="592"/>
                    <a:pt x="1548" y="608"/>
                  </a:cubicBezTo>
                  <a:cubicBezTo>
                    <a:pt x="1514" y="623"/>
                    <a:pt x="1487" y="604"/>
                    <a:pt x="1453" y="612"/>
                  </a:cubicBezTo>
                  <a:cubicBezTo>
                    <a:pt x="1453" y="614"/>
                    <a:pt x="1445" y="614"/>
                    <a:pt x="1444" y="611"/>
                  </a:cubicBezTo>
                  <a:cubicBezTo>
                    <a:pt x="1445" y="611"/>
                    <a:pt x="1440" y="603"/>
                    <a:pt x="1441" y="603"/>
                  </a:cubicBezTo>
                  <a:cubicBezTo>
                    <a:pt x="1426" y="575"/>
                    <a:pt x="1387" y="586"/>
                    <a:pt x="1366" y="592"/>
                  </a:cubicBezTo>
                  <a:cubicBezTo>
                    <a:pt x="1363" y="614"/>
                    <a:pt x="1386" y="632"/>
                    <a:pt x="1404" y="640"/>
                  </a:cubicBezTo>
                  <a:cubicBezTo>
                    <a:pt x="1429" y="649"/>
                    <a:pt x="1438" y="641"/>
                    <a:pt x="1438" y="641"/>
                  </a:cubicBezTo>
                  <a:lnTo>
                    <a:pt x="1448" y="632"/>
                  </a:lnTo>
                  <a:cubicBezTo>
                    <a:pt x="1459" y="672"/>
                    <a:pt x="1473" y="674"/>
                    <a:pt x="1494" y="690"/>
                  </a:cubicBezTo>
                  <a:cubicBezTo>
                    <a:pt x="1471" y="698"/>
                    <a:pt x="1462" y="705"/>
                    <a:pt x="1433" y="703"/>
                  </a:cubicBezTo>
                  <a:cubicBezTo>
                    <a:pt x="1400" y="652"/>
                    <a:pt x="1301" y="630"/>
                    <a:pt x="1305" y="654"/>
                  </a:cubicBezTo>
                  <a:cubicBezTo>
                    <a:pt x="1319" y="706"/>
                    <a:pt x="1392" y="719"/>
                    <a:pt x="1392" y="719"/>
                  </a:cubicBezTo>
                  <a:cubicBezTo>
                    <a:pt x="1392" y="719"/>
                    <a:pt x="1354" y="733"/>
                    <a:pt x="1360" y="746"/>
                  </a:cubicBezTo>
                  <a:cubicBezTo>
                    <a:pt x="1367" y="758"/>
                    <a:pt x="1417" y="766"/>
                    <a:pt x="1410" y="785"/>
                  </a:cubicBezTo>
                  <a:cubicBezTo>
                    <a:pt x="1358" y="762"/>
                    <a:pt x="1348" y="771"/>
                    <a:pt x="1383" y="817"/>
                  </a:cubicBezTo>
                  <a:cubicBezTo>
                    <a:pt x="1339" y="819"/>
                    <a:pt x="1349" y="772"/>
                    <a:pt x="1321" y="761"/>
                  </a:cubicBezTo>
                  <a:cubicBezTo>
                    <a:pt x="1301" y="775"/>
                    <a:pt x="1313" y="806"/>
                    <a:pt x="1313" y="806"/>
                  </a:cubicBezTo>
                  <a:cubicBezTo>
                    <a:pt x="1303" y="798"/>
                    <a:pt x="1277" y="754"/>
                    <a:pt x="1255" y="760"/>
                  </a:cubicBezTo>
                  <a:cubicBezTo>
                    <a:pt x="1248" y="765"/>
                    <a:pt x="1248" y="789"/>
                    <a:pt x="1265" y="805"/>
                  </a:cubicBezTo>
                  <a:cubicBezTo>
                    <a:pt x="1244" y="809"/>
                    <a:pt x="1210" y="806"/>
                    <a:pt x="1205" y="829"/>
                  </a:cubicBezTo>
                  <a:cubicBezTo>
                    <a:pt x="1239" y="855"/>
                    <a:pt x="1276" y="855"/>
                    <a:pt x="1329" y="849"/>
                  </a:cubicBezTo>
                  <a:cubicBezTo>
                    <a:pt x="1329" y="849"/>
                    <a:pt x="1339" y="848"/>
                    <a:pt x="1350" y="845"/>
                  </a:cubicBezTo>
                  <a:cubicBezTo>
                    <a:pt x="1360" y="842"/>
                    <a:pt x="1375" y="856"/>
                    <a:pt x="1375" y="856"/>
                  </a:cubicBezTo>
                  <a:cubicBezTo>
                    <a:pt x="1349" y="862"/>
                    <a:pt x="1360" y="870"/>
                    <a:pt x="1308" y="881"/>
                  </a:cubicBezTo>
                  <a:cubicBezTo>
                    <a:pt x="1274" y="897"/>
                    <a:pt x="1247" y="918"/>
                    <a:pt x="1247" y="953"/>
                  </a:cubicBezTo>
                  <a:cubicBezTo>
                    <a:pt x="1268" y="963"/>
                    <a:pt x="1294" y="973"/>
                    <a:pt x="1308" y="953"/>
                  </a:cubicBezTo>
                  <a:cubicBezTo>
                    <a:pt x="1331" y="920"/>
                    <a:pt x="1324" y="946"/>
                    <a:pt x="1340" y="945"/>
                  </a:cubicBezTo>
                  <a:lnTo>
                    <a:pt x="1358" y="951"/>
                  </a:lnTo>
                  <a:cubicBezTo>
                    <a:pt x="1344" y="986"/>
                    <a:pt x="1264" y="985"/>
                    <a:pt x="1279" y="1011"/>
                  </a:cubicBezTo>
                  <a:cubicBezTo>
                    <a:pt x="1295" y="1035"/>
                    <a:pt x="1319" y="1061"/>
                    <a:pt x="1319" y="1061"/>
                  </a:cubicBezTo>
                  <a:cubicBezTo>
                    <a:pt x="1319" y="1061"/>
                    <a:pt x="1263" y="1032"/>
                    <a:pt x="1247" y="1053"/>
                  </a:cubicBezTo>
                  <a:cubicBezTo>
                    <a:pt x="1232" y="1071"/>
                    <a:pt x="1265" y="1102"/>
                    <a:pt x="1324" y="1115"/>
                  </a:cubicBezTo>
                  <a:cubicBezTo>
                    <a:pt x="1304" y="1128"/>
                    <a:pt x="1233" y="1115"/>
                    <a:pt x="1276" y="1160"/>
                  </a:cubicBezTo>
                  <a:cubicBezTo>
                    <a:pt x="1225" y="1181"/>
                    <a:pt x="1242" y="1196"/>
                    <a:pt x="1283" y="1185"/>
                  </a:cubicBezTo>
                  <a:lnTo>
                    <a:pt x="1303" y="1188"/>
                  </a:lnTo>
                  <a:cubicBezTo>
                    <a:pt x="1291" y="1196"/>
                    <a:pt x="1254" y="1213"/>
                    <a:pt x="1257" y="1226"/>
                  </a:cubicBezTo>
                  <a:cubicBezTo>
                    <a:pt x="1259" y="1243"/>
                    <a:pt x="1300" y="1222"/>
                    <a:pt x="1307" y="1235"/>
                  </a:cubicBezTo>
                  <a:cubicBezTo>
                    <a:pt x="1310" y="1254"/>
                    <a:pt x="1287" y="1262"/>
                    <a:pt x="1285" y="1267"/>
                  </a:cubicBezTo>
                  <a:cubicBezTo>
                    <a:pt x="1314" y="1286"/>
                    <a:pt x="1331" y="1241"/>
                    <a:pt x="1358" y="1267"/>
                  </a:cubicBezTo>
                  <a:cubicBezTo>
                    <a:pt x="1348" y="1286"/>
                    <a:pt x="1305" y="1282"/>
                    <a:pt x="1314" y="1311"/>
                  </a:cubicBezTo>
                  <a:cubicBezTo>
                    <a:pt x="1330" y="1323"/>
                    <a:pt x="1357" y="1318"/>
                    <a:pt x="1373" y="1329"/>
                  </a:cubicBezTo>
                  <a:cubicBezTo>
                    <a:pt x="1373" y="1329"/>
                    <a:pt x="1351" y="1371"/>
                    <a:pt x="1363" y="1376"/>
                  </a:cubicBezTo>
                  <a:cubicBezTo>
                    <a:pt x="1386" y="1388"/>
                    <a:pt x="1408" y="1351"/>
                    <a:pt x="1416" y="1349"/>
                  </a:cubicBezTo>
                  <a:cubicBezTo>
                    <a:pt x="1410" y="1396"/>
                    <a:pt x="1450" y="1380"/>
                    <a:pt x="1438" y="1413"/>
                  </a:cubicBezTo>
                  <a:cubicBezTo>
                    <a:pt x="1438" y="1430"/>
                    <a:pt x="1436" y="1454"/>
                    <a:pt x="1454" y="1463"/>
                  </a:cubicBezTo>
                  <a:cubicBezTo>
                    <a:pt x="1491" y="1452"/>
                    <a:pt x="1495" y="1423"/>
                    <a:pt x="1494" y="1379"/>
                  </a:cubicBezTo>
                  <a:cubicBezTo>
                    <a:pt x="1494" y="1364"/>
                    <a:pt x="1537" y="1389"/>
                    <a:pt x="1537" y="1389"/>
                  </a:cubicBezTo>
                  <a:cubicBezTo>
                    <a:pt x="1563" y="1410"/>
                    <a:pt x="1492" y="1426"/>
                    <a:pt x="1513" y="1471"/>
                  </a:cubicBezTo>
                  <a:cubicBezTo>
                    <a:pt x="1573" y="1479"/>
                    <a:pt x="1573" y="1428"/>
                    <a:pt x="1621" y="1419"/>
                  </a:cubicBezTo>
                  <a:cubicBezTo>
                    <a:pt x="1643" y="1433"/>
                    <a:pt x="1612" y="1457"/>
                    <a:pt x="1605" y="1474"/>
                  </a:cubicBezTo>
                  <a:cubicBezTo>
                    <a:pt x="1575" y="1491"/>
                    <a:pt x="1538" y="1471"/>
                    <a:pt x="1509" y="1530"/>
                  </a:cubicBezTo>
                  <a:cubicBezTo>
                    <a:pt x="1551" y="1546"/>
                    <a:pt x="1570" y="1533"/>
                    <a:pt x="1584" y="1525"/>
                  </a:cubicBezTo>
                  <a:cubicBezTo>
                    <a:pt x="1597" y="1516"/>
                    <a:pt x="1596" y="1511"/>
                    <a:pt x="1606" y="1507"/>
                  </a:cubicBezTo>
                  <a:cubicBezTo>
                    <a:pt x="1607" y="1523"/>
                    <a:pt x="1603" y="1553"/>
                    <a:pt x="1618" y="1559"/>
                  </a:cubicBezTo>
                  <a:cubicBezTo>
                    <a:pt x="1632" y="1558"/>
                    <a:pt x="1633" y="1553"/>
                    <a:pt x="1645" y="1546"/>
                  </a:cubicBezTo>
                  <a:cubicBezTo>
                    <a:pt x="1657" y="1558"/>
                    <a:pt x="1626" y="1589"/>
                    <a:pt x="1644" y="1602"/>
                  </a:cubicBezTo>
                  <a:cubicBezTo>
                    <a:pt x="1661" y="1599"/>
                    <a:pt x="1667" y="1583"/>
                    <a:pt x="1667" y="1583"/>
                  </a:cubicBezTo>
                  <a:cubicBezTo>
                    <a:pt x="1677" y="1597"/>
                    <a:pt x="1689" y="1597"/>
                    <a:pt x="1700" y="1594"/>
                  </a:cubicBezTo>
                  <a:cubicBezTo>
                    <a:pt x="1706" y="1579"/>
                    <a:pt x="1707" y="1545"/>
                    <a:pt x="1688" y="1533"/>
                  </a:cubicBezTo>
                  <a:cubicBezTo>
                    <a:pt x="1697" y="1522"/>
                    <a:pt x="1720" y="1543"/>
                    <a:pt x="1729" y="1535"/>
                  </a:cubicBezTo>
                  <a:cubicBezTo>
                    <a:pt x="1748" y="1557"/>
                    <a:pt x="1707" y="1600"/>
                    <a:pt x="1737" y="1618"/>
                  </a:cubicBezTo>
                  <a:cubicBezTo>
                    <a:pt x="1766" y="1615"/>
                    <a:pt x="1765" y="1586"/>
                    <a:pt x="1794" y="1574"/>
                  </a:cubicBezTo>
                  <a:cubicBezTo>
                    <a:pt x="1789" y="1604"/>
                    <a:pt x="1824" y="1626"/>
                    <a:pt x="1779" y="1648"/>
                  </a:cubicBezTo>
                  <a:cubicBezTo>
                    <a:pt x="1779" y="1677"/>
                    <a:pt x="1834" y="1669"/>
                    <a:pt x="1808" y="1711"/>
                  </a:cubicBezTo>
                  <a:cubicBezTo>
                    <a:pt x="1818" y="1728"/>
                    <a:pt x="1831" y="1721"/>
                    <a:pt x="1843" y="1718"/>
                  </a:cubicBezTo>
                  <a:lnTo>
                    <a:pt x="1870" y="1688"/>
                  </a:lnTo>
                  <a:cubicBezTo>
                    <a:pt x="1862" y="1712"/>
                    <a:pt x="1860" y="1750"/>
                    <a:pt x="1867" y="1777"/>
                  </a:cubicBezTo>
                  <a:cubicBezTo>
                    <a:pt x="1858" y="1800"/>
                    <a:pt x="1879" y="1825"/>
                    <a:pt x="1839" y="1844"/>
                  </a:cubicBezTo>
                  <a:cubicBezTo>
                    <a:pt x="1828" y="1900"/>
                    <a:pt x="1827" y="1956"/>
                    <a:pt x="1763" y="1992"/>
                  </a:cubicBezTo>
                  <a:cubicBezTo>
                    <a:pt x="1726" y="2060"/>
                    <a:pt x="1497" y="2024"/>
                    <a:pt x="1446" y="2092"/>
                  </a:cubicBezTo>
                  <a:cubicBezTo>
                    <a:pt x="1459" y="2104"/>
                    <a:pt x="1576" y="2100"/>
                    <a:pt x="1591" y="2096"/>
                  </a:cubicBezTo>
                  <a:cubicBezTo>
                    <a:pt x="1613" y="2085"/>
                    <a:pt x="1631" y="2104"/>
                    <a:pt x="1654" y="2103"/>
                  </a:cubicBezTo>
                  <a:cubicBezTo>
                    <a:pt x="1705" y="2103"/>
                    <a:pt x="1767" y="2086"/>
                    <a:pt x="1809" y="2103"/>
                  </a:cubicBezTo>
                  <a:cubicBezTo>
                    <a:pt x="1869" y="2103"/>
                    <a:pt x="1920" y="2105"/>
                    <a:pt x="1974" y="2105"/>
                  </a:cubicBezTo>
                  <a:lnTo>
                    <a:pt x="1974" y="2106"/>
                  </a:ln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algn="l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i="0">
                <a:solidFill>
                  <a:srgbClr val="1F497D"/>
                </a:solidFill>
                <a:latin typeface="Calibri"/>
                <a:cs typeface="Arial" pitchFamily="34" charset="0"/>
              </a:endParaRPr>
            </a:p>
          </p:txBody>
        </p:sp>
        <p:sp>
          <p:nvSpPr>
            <p:cNvPr id="15" name="Freeform 29"/>
            <p:cNvSpPr>
              <a:spLocks noChangeAspect="1" noEditPoints="1"/>
            </p:cNvSpPr>
            <p:nvPr/>
          </p:nvSpPr>
          <p:spPr bwMode="auto">
            <a:xfrm>
              <a:off x="3235" y="2755"/>
              <a:ext cx="578" cy="577"/>
            </a:xfrm>
            <a:custGeom>
              <a:avLst/>
              <a:gdLst>
                <a:gd name="T0" fmla="*/ 321 w 639"/>
                <a:gd name="T1" fmla="*/ 621 h 621"/>
                <a:gd name="T2" fmla="*/ 321 w 639"/>
                <a:gd name="T3" fmla="*/ 621 h 621"/>
                <a:gd name="T4" fmla="*/ 639 w 639"/>
                <a:gd name="T5" fmla="*/ 307 h 621"/>
                <a:gd name="T6" fmla="*/ 321 w 639"/>
                <a:gd name="T7" fmla="*/ 0 h 621"/>
                <a:gd name="T8" fmla="*/ 0 w 639"/>
                <a:gd name="T9" fmla="*/ 307 h 621"/>
                <a:gd name="T10" fmla="*/ 321 w 639"/>
                <a:gd name="T11" fmla="*/ 621 h 621"/>
                <a:gd name="T12" fmla="*/ 321 w 639"/>
                <a:gd name="T13" fmla="*/ 621 h 621"/>
                <a:gd name="T14" fmla="*/ 162 w 639"/>
                <a:gd name="T15" fmla="*/ 307 h 621"/>
                <a:gd name="T16" fmla="*/ 162 w 639"/>
                <a:gd name="T17" fmla="*/ 307 h 621"/>
                <a:gd name="T18" fmla="*/ 321 w 639"/>
                <a:gd name="T19" fmla="*/ 125 h 621"/>
                <a:gd name="T20" fmla="*/ 477 w 639"/>
                <a:gd name="T21" fmla="*/ 307 h 621"/>
                <a:gd name="T22" fmla="*/ 321 w 639"/>
                <a:gd name="T23" fmla="*/ 495 h 621"/>
                <a:gd name="T24" fmla="*/ 162 w 639"/>
                <a:gd name="T25" fmla="*/ 307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39" h="621">
                  <a:moveTo>
                    <a:pt x="321" y="621"/>
                  </a:moveTo>
                  <a:lnTo>
                    <a:pt x="321" y="621"/>
                  </a:lnTo>
                  <a:cubicBezTo>
                    <a:pt x="512" y="621"/>
                    <a:pt x="639" y="480"/>
                    <a:pt x="639" y="307"/>
                  </a:cubicBezTo>
                  <a:cubicBezTo>
                    <a:pt x="639" y="124"/>
                    <a:pt x="511" y="0"/>
                    <a:pt x="321" y="0"/>
                  </a:cubicBezTo>
                  <a:cubicBezTo>
                    <a:pt x="130" y="0"/>
                    <a:pt x="0" y="121"/>
                    <a:pt x="0" y="307"/>
                  </a:cubicBezTo>
                  <a:cubicBezTo>
                    <a:pt x="0" y="489"/>
                    <a:pt x="132" y="621"/>
                    <a:pt x="321" y="621"/>
                  </a:cubicBezTo>
                  <a:lnTo>
                    <a:pt x="321" y="621"/>
                  </a:lnTo>
                  <a:close/>
                  <a:moveTo>
                    <a:pt x="162" y="307"/>
                  </a:moveTo>
                  <a:lnTo>
                    <a:pt x="162" y="307"/>
                  </a:lnTo>
                  <a:cubicBezTo>
                    <a:pt x="162" y="198"/>
                    <a:pt x="214" y="125"/>
                    <a:pt x="321" y="125"/>
                  </a:cubicBezTo>
                  <a:cubicBezTo>
                    <a:pt x="425" y="125"/>
                    <a:pt x="477" y="192"/>
                    <a:pt x="477" y="307"/>
                  </a:cubicBezTo>
                  <a:cubicBezTo>
                    <a:pt x="477" y="413"/>
                    <a:pt x="426" y="495"/>
                    <a:pt x="321" y="495"/>
                  </a:cubicBezTo>
                  <a:cubicBezTo>
                    <a:pt x="220" y="495"/>
                    <a:pt x="162" y="415"/>
                    <a:pt x="162" y="30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algn="l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i="0">
                <a:solidFill>
                  <a:srgbClr val="1F497D"/>
                </a:solidFill>
                <a:latin typeface="Calibri"/>
                <a:cs typeface="Arial" pitchFamily="34" charset="0"/>
              </a:endParaRPr>
            </a:p>
          </p:txBody>
        </p:sp>
        <p:sp>
          <p:nvSpPr>
            <p:cNvPr id="16" name="Freeform 30"/>
            <p:cNvSpPr>
              <a:spLocks noChangeAspect="1"/>
            </p:cNvSpPr>
            <p:nvPr/>
          </p:nvSpPr>
          <p:spPr bwMode="auto">
            <a:xfrm>
              <a:off x="3887" y="2755"/>
              <a:ext cx="417" cy="577"/>
            </a:xfrm>
            <a:custGeom>
              <a:avLst/>
              <a:gdLst>
                <a:gd name="T0" fmla="*/ 377 w 441"/>
                <a:gd name="T1" fmla="*/ 128 h 621"/>
                <a:gd name="T2" fmla="*/ 377 w 441"/>
                <a:gd name="T3" fmla="*/ 128 h 621"/>
                <a:gd name="T4" fmla="*/ 270 w 441"/>
                <a:gd name="T5" fmla="*/ 114 h 621"/>
                <a:gd name="T6" fmla="*/ 163 w 441"/>
                <a:gd name="T7" fmla="*/ 160 h 621"/>
                <a:gd name="T8" fmla="*/ 290 w 441"/>
                <a:gd name="T9" fmla="*/ 260 h 621"/>
                <a:gd name="T10" fmla="*/ 441 w 441"/>
                <a:gd name="T11" fmla="*/ 443 h 621"/>
                <a:gd name="T12" fmla="*/ 187 w 441"/>
                <a:gd name="T13" fmla="*/ 621 h 621"/>
                <a:gd name="T14" fmla="*/ 11 w 441"/>
                <a:gd name="T15" fmla="*/ 594 h 621"/>
                <a:gd name="T16" fmla="*/ 11 w 441"/>
                <a:gd name="T17" fmla="*/ 469 h 621"/>
                <a:gd name="T18" fmla="*/ 193 w 441"/>
                <a:gd name="T19" fmla="*/ 506 h 621"/>
                <a:gd name="T20" fmla="*/ 279 w 441"/>
                <a:gd name="T21" fmla="*/ 448 h 621"/>
                <a:gd name="T22" fmla="*/ 153 w 441"/>
                <a:gd name="T23" fmla="*/ 349 h 621"/>
                <a:gd name="T24" fmla="*/ 0 w 441"/>
                <a:gd name="T25" fmla="*/ 160 h 621"/>
                <a:gd name="T26" fmla="*/ 243 w 441"/>
                <a:gd name="T27" fmla="*/ 0 h 621"/>
                <a:gd name="T28" fmla="*/ 377 w 441"/>
                <a:gd name="T29" fmla="*/ 10 h 621"/>
                <a:gd name="T30" fmla="*/ 377 w 441"/>
                <a:gd name="T31" fmla="*/ 128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41" h="621">
                  <a:moveTo>
                    <a:pt x="377" y="128"/>
                  </a:moveTo>
                  <a:lnTo>
                    <a:pt x="377" y="128"/>
                  </a:lnTo>
                  <a:cubicBezTo>
                    <a:pt x="341" y="122"/>
                    <a:pt x="306" y="114"/>
                    <a:pt x="270" y="114"/>
                  </a:cubicBezTo>
                  <a:cubicBezTo>
                    <a:pt x="207" y="114"/>
                    <a:pt x="163" y="129"/>
                    <a:pt x="163" y="160"/>
                  </a:cubicBezTo>
                  <a:cubicBezTo>
                    <a:pt x="163" y="195"/>
                    <a:pt x="223" y="224"/>
                    <a:pt x="290" y="260"/>
                  </a:cubicBezTo>
                  <a:cubicBezTo>
                    <a:pt x="353" y="294"/>
                    <a:pt x="441" y="340"/>
                    <a:pt x="441" y="443"/>
                  </a:cubicBezTo>
                  <a:cubicBezTo>
                    <a:pt x="441" y="557"/>
                    <a:pt x="340" y="621"/>
                    <a:pt x="187" y="621"/>
                  </a:cubicBezTo>
                  <a:cubicBezTo>
                    <a:pt x="117" y="621"/>
                    <a:pt x="69" y="607"/>
                    <a:pt x="11" y="594"/>
                  </a:cubicBezTo>
                  <a:lnTo>
                    <a:pt x="11" y="469"/>
                  </a:lnTo>
                  <a:cubicBezTo>
                    <a:pt x="56" y="482"/>
                    <a:pt x="128" y="506"/>
                    <a:pt x="193" y="506"/>
                  </a:cubicBezTo>
                  <a:cubicBezTo>
                    <a:pt x="236" y="506"/>
                    <a:pt x="279" y="487"/>
                    <a:pt x="279" y="448"/>
                  </a:cubicBezTo>
                  <a:cubicBezTo>
                    <a:pt x="279" y="412"/>
                    <a:pt x="227" y="391"/>
                    <a:pt x="153" y="349"/>
                  </a:cubicBezTo>
                  <a:cubicBezTo>
                    <a:pt x="86" y="316"/>
                    <a:pt x="0" y="247"/>
                    <a:pt x="0" y="160"/>
                  </a:cubicBezTo>
                  <a:cubicBezTo>
                    <a:pt x="0" y="57"/>
                    <a:pt x="104" y="0"/>
                    <a:pt x="243" y="0"/>
                  </a:cubicBezTo>
                  <a:cubicBezTo>
                    <a:pt x="288" y="0"/>
                    <a:pt x="333" y="4"/>
                    <a:pt x="377" y="10"/>
                  </a:cubicBezTo>
                  <a:lnTo>
                    <a:pt x="377" y="12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algn="l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i="0">
                <a:solidFill>
                  <a:srgbClr val="1F497D"/>
                </a:solidFill>
                <a:latin typeface="Calibri"/>
                <a:cs typeface="Arial" pitchFamily="34" charset="0"/>
              </a:endParaRPr>
            </a:p>
          </p:txBody>
        </p:sp>
        <p:sp>
          <p:nvSpPr>
            <p:cNvPr id="17" name="Freeform 31"/>
            <p:cNvSpPr>
              <a:spLocks noChangeAspect="1"/>
            </p:cNvSpPr>
            <p:nvPr/>
          </p:nvSpPr>
          <p:spPr bwMode="auto">
            <a:xfrm>
              <a:off x="1769" y="2562"/>
              <a:ext cx="214" cy="748"/>
            </a:xfrm>
            <a:custGeom>
              <a:avLst/>
              <a:gdLst>
                <a:gd name="T0" fmla="*/ 18 w 229"/>
                <a:gd name="T1" fmla="*/ 817 h 817"/>
                <a:gd name="T2" fmla="*/ 18 w 229"/>
                <a:gd name="T3" fmla="*/ 817 h 817"/>
                <a:gd name="T4" fmla="*/ 24 w 229"/>
                <a:gd name="T5" fmla="*/ 606 h 817"/>
                <a:gd name="T6" fmla="*/ 24 w 229"/>
                <a:gd name="T7" fmla="*/ 287 h 817"/>
                <a:gd name="T8" fmla="*/ 0 w 229"/>
                <a:gd name="T9" fmla="*/ 0 h 817"/>
                <a:gd name="T10" fmla="*/ 211 w 229"/>
                <a:gd name="T11" fmla="*/ 0 h 817"/>
                <a:gd name="T12" fmla="*/ 205 w 229"/>
                <a:gd name="T13" fmla="*/ 232 h 817"/>
                <a:gd name="T14" fmla="*/ 205 w 229"/>
                <a:gd name="T15" fmla="*/ 530 h 817"/>
                <a:gd name="T16" fmla="*/ 229 w 229"/>
                <a:gd name="T17" fmla="*/ 817 h 817"/>
                <a:gd name="T18" fmla="*/ 18 w 229"/>
                <a:gd name="T19" fmla="*/ 817 h 8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9" h="817">
                  <a:moveTo>
                    <a:pt x="18" y="817"/>
                  </a:moveTo>
                  <a:lnTo>
                    <a:pt x="18" y="817"/>
                  </a:lnTo>
                  <a:cubicBezTo>
                    <a:pt x="22" y="750"/>
                    <a:pt x="24" y="699"/>
                    <a:pt x="24" y="606"/>
                  </a:cubicBezTo>
                  <a:lnTo>
                    <a:pt x="24" y="287"/>
                  </a:lnTo>
                  <a:cubicBezTo>
                    <a:pt x="24" y="172"/>
                    <a:pt x="17" y="85"/>
                    <a:pt x="0" y="0"/>
                  </a:cubicBezTo>
                  <a:lnTo>
                    <a:pt x="211" y="0"/>
                  </a:lnTo>
                  <a:cubicBezTo>
                    <a:pt x="211" y="59"/>
                    <a:pt x="205" y="140"/>
                    <a:pt x="205" y="232"/>
                  </a:cubicBezTo>
                  <a:lnTo>
                    <a:pt x="205" y="530"/>
                  </a:lnTo>
                  <a:cubicBezTo>
                    <a:pt x="205" y="614"/>
                    <a:pt x="218" y="739"/>
                    <a:pt x="229" y="817"/>
                  </a:cubicBezTo>
                  <a:lnTo>
                    <a:pt x="18" y="81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algn="l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i="0">
                <a:solidFill>
                  <a:srgbClr val="1F497D"/>
                </a:solidFill>
                <a:latin typeface="Calibri"/>
                <a:cs typeface="Arial" pitchFamily="34" charset="0"/>
              </a:endParaRPr>
            </a:p>
          </p:txBody>
        </p:sp>
        <p:sp>
          <p:nvSpPr>
            <p:cNvPr id="18" name="Freeform 32"/>
            <p:cNvSpPr>
              <a:spLocks noChangeAspect="1" noEditPoints="1"/>
            </p:cNvSpPr>
            <p:nvPr/>
          </p:nvSpPr>
          <p:spPr bwMode="auto">
            <a:xfrm>
              <a:off x="2090" y="2755"/>
              <a:ext cx="610" cy="791"/>
            </a:xfrm>
            <a:custGeom>
              <a:avLst/>
              <a:gdLst>
                <a:gd name="T0" fmla="*/ 210 w 662"/>
                <a:gd name="T1" fmla="*/ 851 h 863"/>
                <a:gd name="T2" fmla="*/ 210 w 662"/>
                <a:gd name="T3" fmla="*/ 851 h 863"/>
                <a:gd name="T4" fmla="*/ 198 w 662"/>
                <a:gd name="T5" fmla="*/ 632 h 863"/>
                <a:gd name="T6" fmla="*/ 198 w 662"/>
                <a:gd name="T7" fmla="*/ 564 h 863"/>
                <a:gd name="T8" fmla="*/ 385 w 662"/>
                <a:gd name="T9" fmla="*/ 621 h 863"/>
                <a:gd name="T10" fmla="*/ 662 w 662"/>
                <a:gd name="T11" fmla="*/ 322 h 863"/>
                <a:gd name="T12" fmla="*/ 378 w 662"/>
                <a:gd name="T13" fmla="*/ 0 h 863"/>
                <a:gd name="T14" fmla="*/ 174 w 662"/>
                <a:gd name="T15" fmla="*/ 98 h 863"/>
                <a:gd name="T16" fmla="*/ 153 w 662"/>
                <a:gd name="T17" fmla="*/ 15 h 863"/>
                <a:gd name="T18" fmla="*/ 0 w 662"/>
                <a:gd name="T19" fmla="*/ 26 h 863"/>
                <a:gd name="T20" fmla="*/ 36 w 662"/>
                <a:gd name="T21" fmla="*/ 323 h 863"/>
                <a:gd name="T22" fmla="*/ 36 w 662"/>
                <a:gd name="T23" fmla="*/ 564 h 863"/>
                <a:gd name="T24" fmla="*/ 12 w 662"/>
                <a:gd name="T25" fmla="*/ 863 h 863"/>
                <a:gd name="T26" fmla="*/ 210 w 662"/>
                <a:gd name="T27" fmla="*/ 851 h 863"/>
                <a:gd name="T28" fmla="*/ 210 w 662"/>
                <a:gd name="T29" fmla="*/ 851 h 863"/>
                <a:gd name="T30" fmla="*/ 186 w 662"/>
                <a:gd name="T31" fmla="*/ 323 h 863"/>
                <a:gd name="T32" fmla="*/ 186 w 662"/>
                <a:gd name="T33" fmla="*/ 323 h 863"/>
                <a:gd name="T34" fmla="*/ 338 w 662"/>
                <a:gd name="T35" fmla="*/ 125 h 863"/>
                <a:gd name="T36" fmla="*/ 500 w 662"/>
                <a:gd name="T37" fmla="*/ 323 h 863"/>
                <a:gd name="T38" fmla="*/ 345 w 662"/>
                <a:gd name="T39" fmla="*/ 495 h 863"/>
                <a:gd name="T40" fmla="*/ 186 w 662"/>
                <a:gd name="T41" fmla="*/ 323 h 8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62" h="863">
                  <a:moveTo>
                    <a:pt x="210" y="851"/>
                  </a:moveTo>
                  <a:lnTo>
                    <a:pt x="210" y="851"/>
                  </a:lnTo>
                  <a:cubicBezTo>
                    <a:pt x="198" y="763"/>
                    <a:pt x="198" y="664"/>
                    <a:pt x="198" y="632"/>
                  </a:cubicBezTo>
                  <a:lnTo>
                    <a:pt x="198" y="564"/>
                  </a:lnTo>
                  <a:cubicBezTo>
                    <a:pt x="242" y="589"/>
                    <a:pt x="288" y="621"/>
                    <a:pt x="385" y="621"/>
                  </a:cubicBezTo>
                  <a:cubicBezTo>
                    <a:pt x="550" y="621"/>
                    <a:pt x="662" y="495"/>
                    <a:pt x="662" y="322"/>
                  </a:cubicBezTo>
                  <a:cubicBezTo>
                    <a:pt x="662" y="134"/>
                    <a:pt x="546" y="0"/>
                    <a:pt x="378" y="0"/>
                  </a:cubicBezTo>
                  <a:cubicBezTo>
                    <a:pt x="261" y="0"/>
                    <a:pt x="213" y="56"/>
                    <a:pt x="174" y="98"/>
                  </a:cubicBezTo>
                  <a:cubicBezTo>
                    <a:pt x="166" y="67"/>
                    <a:pt x="162" y="41"/>
                    <a:pt x="153" y="15"/>
                  </a:cubicBezTo>
                  <a:lnTo>
                    <a:pt x="0" y="26"/>
                  </a:lnTo>
                  <a:cubicBezTo>
                    <a:pt x="19" y="127"/>
                    <a:pt x="36" y="220"/>
                    <a:pt x="36" y="323"/>
                  </a:cubicBezTo>
                  <a:lnTo>
                    <a:pt x="36" y="564"/>
                  </a:lnTo>
                  <a:cubicBezTo>
                    <a:pt x="36" y="648"/>
                    <a:pt x="18" y="808"/>
                    <a:pt x="12" y="863"/>
                  </a:cubicBezTo>
                  <a:lnTo>
                    <a:pt x="210" y="851"/>
                  </a:lnTo>
                  <a:lnTo>
                    <a:pt x="210" y="851"/>
                  </a:lnTo>
                  <a:close/>
                  <a:moveTo>
                    <a:pt x="186" y="323"/>
                  </a:moveTo>
                  <a:lnTo>
                    <a:pt x="186" y="323"/>
                  </a:lnTo>
                  <a:cubicBezTo>
                    <a:pt x="186" y="206"/>
                    <a:pt x="236" y="125"/>
                    <a:pt x="338" y="125"/>
                  </a:cubicBezTo>
                  <a:cubicBezTo>
                    <a:pt x="433" y="125"/>
                    <a:pt x="500" y="207"/>
                    <a:pt x="500" y="323"/>
                  </a:cubicBezTo>
                  <a:cubicBezTo>
                    <a:pt x="500" y="426"/>
                    <a:pt x="448" y="495"/>
                    <a:pt x="345" y="495"/>
                  </a:cubicBezTo>
                  <a:cubicBezTo>
                    <a:pt x="244" y="495"/>
                    <a:pt x="186" y="437"/>
                    <a:pt x="186" y="32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algn="l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i="0">
                <a:solidFill>
                  <a:srgbClr val="1F497D"/>
                </a:solidFill>
                <a:latin typeface="Calibri"/>
                <a:cs typeface="Arial" pitchFamily="34" charset="0"/>
              </a:endParaRPr>
            </a:p>
          </p:txBody>
        </p:sp>
        <p:sp>
          <p:nvSpPr>
            <p:cNvPr id="19" name="Freeform 33"/>
            <p:cNvSpPr>
              <a:spLocks noChangeAspect="1"/>
            </p:cNvSpPr>
            <p:nvPr/>
          </p:nvSpPr>
          <p:spPr bwMode="auto">
            <a:xfrm>
              <a:off x="2775" y="2755"/>
              <a:ext cx="396" cy="577"/>
            </a:xfrm>
            <a:custGeom>
              <a:avLst/>
              <a:gdLst>
                <a:gd name="T0" fmla="*/ 364 w 440"/>
                <a:gd name="T1" fmla="*/ 126 h 621"/>
                <a:gd name="T2" fmla="*/ 364 w 440"/>
                <a:gd name="T3" fmla="*/ 126 h 621"/>
                <a:gd name="T4" fmla="*/ 270 w 440"/>
                <a:gd name="T5" fmla="*/ 114 h 621"/>
                <a:gd name="T6" fmla="*/ 162 w 440"/>
                <a:gd name="T7" fmla="*/ 160 h 621"/>
                <a:gd name="T8" fmla="*/ 289 w 440"/>
                <a:gd name="T9" fmla="*/ 260 h 621"/>
                <a:gd name="T10" fmla="*/ 440 w 440"/>
                <a:gd name="T11" fmla="*/ 443 h 621"/>
                <a:gd name="T12" fmla="*/ 186 w 440"/>
                <a:gd name="T13" fmla="*/ 621 h 621"/>
                <a:gd name="T14" fmla="*/ 11 w 440"/>
                <a:gd name="T15" fmla="*/ 594 h 621"/>
                <a:gd name="T16" fmla="*/ 11 w 440"/>
                <a:gd name="T17" fmla="*/ 469 h 621"/>
                <a:gd name="T18" fmla="*/ 192 w 440"/>
                <a:gd name="T19" fmla="*/ 506 h 621"/>
                <a:gd name="T20" fmla="*/ 278 w 440"/>
                <a:gd name="T21" fmla="*/ 448 h 621"/>
                <a:gd name="T22" fmla="*/ 152 w 440"/>
                <a:gd name="T23" fmla="*/ 349 h 621"/>
                <a:gd name="T24" fmla="*/ 0 w 440"/>
                <a:gd name="T25" fmla="*/ 160 h 621"/>
                <a:gd name="T26" fmla="*/ 242 w 440"/>
                <a:gd name="T27" fmla="*/ 0 h 621"/>
                <a:gd name="T28" fmla="*/ 387 w 440"/>
                <a:gd name="T29" fmla="*/ 12 h 621"/>
                <a:gd name="T30" fmla="*/ 364 w 440"/>
                <a:gd name="T31" fmla="*/ 126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40" h="621">
                  <a:moveTo>
                    <a:pt x="364" y="126"/>
                  </a:moveTo>
                  <a:lnTo>
                    <a:pt x="364" y="126"/>
                  </a:lnTo>
                  <a:cubicBezTo>
                    <a:pt x="328" y="120"/>
                    <a:pt x="306" y="114"/>
                    <a:pt x="270" y="114"/>
                  </a:cubicBezTo>
                  <a:cubicBezTo>
                    <a:pt x="206" y="114"/>
                    <a:pt x="162" y="129"/>
                    <a:pt x="162" y="160"/>
                  </a:cubicBezTo>
                  <a:cubicBezTo>
                    <a:pt x="162" y="195"/>
                    <a:pt x="222" y="224"/>
                    <a:pt x="289" y="260"/>
                  </a:cubicBezTo>
                  <a:cubicBezTo>
                    <a:pt x="353" y="294"/>
                    <a:pt x="440" y="340"/>
                    <a:pt x="440" y="443"/>
                  </a:cubicBezTo>
                  <a:cubicBezTo>
                    <a:pt x="440" y="557"/>
                    <a:pt x="339" y="621"/>
                    <a:pt x="186" y="621"/>
                  </a:cubicBezTo>
                  <a:cubicBezTo>
                    <a:pt x="116" y="621"/>
                    <a:pt x="68" y="607"/>
                    <a:pt x="11" y="594"/>
                  </a:cubicBezTo>
                  <a:lnTo>
                    <a:pt x="11" y="469"/>
                  </a:lnTo>
                  <a:cubicBezTo>
                    <a:pt x="55" y="482"/>
                    <a:pt x="127" y="506"/>
                    <a:pt x="192" y="506"/>
                  </a:cubicBezTo>
                  <a:cubicBezTo>
                    <a:pt x="235" y="506"/>
                    <a:pt x="278" y="487"/>
                    <a:pt x="278" y="448"/>
                  </a:cubicBezTo>
                  <a:cubicBezTo>
                    <a:pt x="278" y="412"/>
                    <a:pt x="227" y="391"/>
                    <a:pt x="152" y="349"/>
                  </a:cubicBezTo>
                  <a:cubicBezTo>
                    <a:pt x="85" y="316"/>
                    <a:pt x="0" y="247"/>
                    <a:pt x="0" y="160"/>
                  </a:cubicBezTo>
                  <a:cubicBezTo>
                    <a:pt x="0" y="57"/>
                    <a:pt x="103" y="0"/>
                    <a:pt x="242" y="0"/>
                  </a:cubicBezTo>
                  <a:cubicBezTo>
                    <a:pt x="288" y="0"/>
                    <a:pt x="342" y="6"/>
                    <a:pt x="387" y="12"/>
                  </a:cubicBezTo>
                  <a:lnTo>
                    <a:pt x="364" y="12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algn="l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i="0">
                <a:solidFill>
                  <a:srgbClr val="1F497D"/>
                </a:solidFill>
                <a:latin typeface="Calibri"/>
                <a:cs typeface="Arial" pitchFamily="34" charset="0"/>
              </a:endParaRPr>
            </a:p>
          </p:txBody>
        </p:sp>
      </p:grpSp>
      <p:sp>
        <p:nvSpPr>
          <p:cNvPr id="20" name="Freeform 34"/>
          <p:cNvSpPr>
            <a:spLocks/>
          </p:cNvSpPr>
          <p:nvPr/>
        </p:nvSpPr>
        <p:spPr bwMode="auto">
          <a:xfrm>
            <a:off x="8193088" y="1311275"/>
            <a:ext cx="950912" cy="1949450"/>
          </a:xfrm>
          <a:custGeom>
            <a:avLst/>
            <a:gdLst>
              <a:gd name="T0" fmla="*/ 304 w 304"/>
              <a:gd name="T1" fmla="*/ 1 h 588"/>
              <a:gd name="T2" fmla="*/ 294 w 304"/>
              <a:gd name="T3" fmla="*/ 0 h 588"/>
              <a:gd name="T4" fmla="*/ 0 w 304"/>
              <a:gd name="T5" fmla="*/ 294 h 588"/>
              <a:gd name="T6" fmla="*/ 294 w 304"/>
              <a:gd name="T7" fmla="*/ 588 h 588"/>
              <a:gd name="T8" fmla="*/ 304 w 304"/>
              <a:gd name="T9" fmla="*/ 588 h 588"/>
              <a:gd name="T10" fmla="*/ 304 w 304"/>
              <a:gd name="T11" fmla="*/ 1 h 5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04" h="588">
                <a:moveTo>
                  <a:pt x="304" y="1"/>
                </a:moveTo>
                <a:cubicBezTo>
                  <a:pt x="301" y="1"/>
                  <a:pt x="298" y="0"/>
                  <a:pt x="294" y="0"/>
                </a:cubicBezTo>
                <a:cubicBezTo>
                  <a:pt x="132" y="0"/>
                  <a:pt x="0" y="132"/>
                  <a:pt x="0" y="294"/>
                </a:cubicBezTo>
                <a:cubicBezTo>
                  <a:pt x="0" y="457"/>
                  <a:pt x="132" y="588"/>
                  <a:pt x="294" y="588"/>
                </a:cubicBezTo>
                <a:cubicBezTo>
                  <a:pt x="298" y="588"/>
                  <a:pt x="301" y="588"/>
                  <a:pt x="304" y="588"/>
                </a:cubicBezTo>
                <a:lnTo>
                  <a:pt x="304" y="1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/>
          <a:lstStyle/>
          <a:p>
            <a:pPr algn="l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 b="0" i="0">
              <a:solidFill>
                <a:srgbClr val="1F497D"/>
              </a:solidFill>
              <a:latin typeface="Calibri"/>
              <a:cs typeface="Arial" pitchFamily="34" charset="0"/>
            </a:endParaRPr>
          </a:p>
        </p:txBody>
      </p:sp>
      <p:sp>
        <p:nvSpPr>
          <p:cNvPr id="21" name="Freeform 35"/>
          <p:cNvSpPr>
            <a:spLocks/>
          </p:cNvSpPr>
          <p:nvPr/>
        </p:nvSpPr>
        <p:spPr bwMode="auto">
          <a:xfrm>
            <a:off x="8845550" y="803275"/>
            <a:ext cx="298450" cy="584200"/>
          </a:xfrm>
          <a:custGeom>
            <a:avLst/>
            <a:gdLst>
              <a:gd name="T0" fmla="*/ 104 w 104"/>
              <a:gd name="T1" fmla="*/ 0 h 193"/>
              <a:gd name="T2" fmla="*/ 0 w 104"/>
              <a:gd name="T3" fmla="*/ 144 h 193"/>
              <a:gd name="T4" fmla="*/ 8 w 104"/>
              <a:gd name="T5" fmla="*/ 193 h 193"/>
              <a:gd name="T6" fmla="*/ 94 w 104"/>
              <a:gd name="T7" fmla="*/ 180 h 193"/>
              <a:gd name="T8" fmla="*/ 104 w 104"/>
              <a:gd name="T9" fmla="*/ 181 h 193"/>
              <a:gd name="T10" fmla="*/ 104 w 104"/>
              <a:gd name="T11" fmla="*/ 0 h 1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04" h="193">
                <a:moveTo>
                  <a:pt x="104" y="0"/>
                </a:moveTo>
                <a:cubicBezTo>
                  <a:pt x="44" y="21"/>
                  <a:pt x="0" y="77"/>
                  <a:pt x="0" y="144"/>
                </a:cubicBezTo>
                <a:cubicBezTo>
                  <a:pt x="0" y="162"/>
                  <a:pt x="3" y="178"/>
                  <a:pt x="8" y="193"/>
                </a:cubicBezTo>
                <a:cubicBezTo>
                  <a:pt x="36" y="185"/>
                  <a:pt x="65" y="180"/>
                  <a:pt x="94" y="180"/>
                </a:cubicBezTo>
                <a:cubicBezTo>
                  <a:pt x="98" y="180"/>
                  <a:pt x="101" y="181"/>
                  <a:pt x="104" y="181"/>
                </a:cubicBezTo>
                <a:lnTo>
                  <a:pt x="104" y="0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/>
          <a:lstStyle/>
          <a:p>
            <a:pPr algn="l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 b="0" i="0">
              <a:solidFill>
                <a:srgbClr val="1F497D"/>
              </a:solidFill>
              <a:latin typeface="Calibri"/>
              <a:cs typeface="Arial" pitchFamily="34" charset="0"/>
            </a:endParaRPr>
          </a:p>
        </p:txBody>
      </p:sp>
      <p:sp>
        <p:nvSpPr>
          <p:cNvPr id="22" name="Freeform 36"/>
          <p:cNvSpPr>
            <a:spLocks/>
          </p:cNvSpPr>
          <p:nvPr/>
        </p:nvSpPr>
        <p:spPr bwMode="auto">
          <a:xfrm>
            <a:off x="5637213" y="0"/>
            <a:ext cx="3216275" cy="1200150"/>
          </a:xfrm>
          <a:custGeom>
            <a:avLst/>
            <a:gdLst>
              <a:gd name="T0" fmla="*/ 2026 w 2026"/>
              <a:gd name="T1" fmla="*/ 756 h 756"/>
              <a:gd name="T2" fmla="*/ 1054 w 2026"/>
              <a:gd name="T3" fmla="*/ 272 h 756"/>
              <a:gd name="T4" fmla="*/ 0 w 2026"/>
              <a:gd name="T5" fmla="*/ 0 h 7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026" h="756">
                <a:moveTo>
                  <a:pt x="2026" y="756"/>
                </a:moveTo>
                <a:cubicBezTo>
                  <a:pt x="1709" y="577"/>
                  <a:pt x="1392" y="398"/>
                  <a:pt x="1054" y="272"/>
                </a:cubicBezTo>
                <a:cubicBezTo>
                  <a:pt x="716" y="146"/>
                  <a:pt x="358" y="73"/>
                  <a:pt x="0" y="0"/>
                </a:cubicBezTo>
              </a:path>
            </a:pathLst>
          </a:custGeom>
          <a:noFill/>
          <a:ln w="19050" cmpd="sng">
            <a:solidFill>
              <a:schemeClr val="bg2">
                <a:alpha val="30000"/>
              </a:schemeClr>
            </a:solidFill>
            <a:round/>
            <a:headEnd/>
            <a:tailEnd/>
          </a:ln>
          <a:effectLst/>
          <a:extLst>
            <a:ext uri="{909E8E84-426E-40DD-AFC4-6F175D3DCCD1}"/>
            <a:ext uri="{AF507438-7753-43E0-B8FC-AC1667EBCBE1}"/>
          </a:extLst>
        </p:spPr>
        <p:txBody>
          <a:bodyPr/>
          <a:lstStyle/>
          <a:p>
            <a:pPr algn="l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 b="0" i="0">
              <a:solidFill>
                <a:srgbClr val="1F497D"/>
              </a:solidFill>
              <a:latin typeface="Calibri"/>
              <a:cs typeface="Arial" pitchFamily="34" charset="0"/>
            </a:endParaRPr>
          </a:p>
        </p:txBody>
      </p:sp>
      <p:sp>
        <p:nvSpPr>
          <p:cNvPr id="23" name="Freeform 37"/>
          <p:cNvSpPr>
            <a:spLocks/>
          </p:cNvSpPr>
          <p:nvPr/>
        </p:nvSpPr>
        <p:spPr bwMode="auto">
          <a:xfrm>
            <a:off x="1152525" y="6553200"/>
            <a:ext cx="1198563" cy="304800"/>
          </a:xfrm>
          <a:custGeom>
            <a:avLst/>
            <a:gdLst>
              <a:gd name="T0" fmla="*/ 368 w 368"/>
              <a:gd name="T1" fmla="*/ 104 h 104"/>
              <a:gd name="T2" fmla="*/ 184 w 368"/>
              <a:gd name="T3" fmla="*/ 0 h 104"/>
              <a:gd name="T4" fmla="*/ 0 w 368"/>
              <a:gd name="T5" fmla="*/ 104 h 104"/>
              <a:gd name="T6" fmla="*/ 368 w 368"/>
              <a:gd name="T7" fmla="*/ 104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68" h="104">
                <a:moveTo>
                  <a:pt x="368" y="104"/>
                </a:moveTo>
                <a:cubicBezTo>
                  <a:pt x="330" y="42"/>
                  <a:pt x="262" y="0"/>
                  <a:pt x="184" y="0"/>
                </a:cubicBezTo>
                <a:cubicBezTo>
                  <a:pt x="106" y="0"/>
                  <a:pt x="38" y="42"/>
                  <a:pt x="0" y="104"/>
                </a:cubicBezTo>
                <a:lnTo>
                  <a:pt x="368" y="104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/>
          <a:lstStyle/>
          <a:p>
            <a:pPr algn="l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 b="0" i="0">
              <a:solidFill>
                <a:srgbClr val="1F497D"/>
              </a:solidFill>
              <a:latin typeface="Calibri"/>
              <a:cs typeface="Arial" pitchFamily="34" charset="0"/>
            </a:endParaRPr>
          </a:p>
        </p:txBody>
      </p:sp>
      <p:sp>
        <p:nvSpPr>
          <p:cNvPr id="24" name="Freeform 38"/>
          <p:cNvSpPr>
            <a:spLocks/>
          </p:cNvSpPr>
          <p:nvPr/>
        </p:nvSpPr>
        <p:spPr bwMode="auto">
          <a:xfrm>
            <a:off x="0" y="4794250"/>
            <a:ext cx="1177925" cy="2019300"/>
          </a:xfrm>
          <a:custGeom>
            <a:avLst/>
            <a:gdLst>
              <a:gd name="T0" fmla="*/ 742 w 742"/>
              <a:gd name="T1" fmla="*/ 1272 h 1272"/>
              <a:gd name="T2" fmla="*/ 684 w 742"/>
              <a:gd name="T3" fmla="*/ 1220 h 1272"/>
              <a:gd name="T4" fmla="*/ 576 w 742"/>
              <a:gd name="T5" fmla="*/ 1110 h 1272"/>
              <a:gd name="T6" fmla="*/ 454 w 742"/>
              <a:gd name="T7" fmla="*/ 970 h 1272"/>
              <a:gd name="T8" fmla="*/ 356 w 742"/>
              <a:gd name="T9" fmla="*/ 826 h 1272"/>
              <a:gd name="T10" fmla="*/ 266 w 742"/>
              <a:gd name="T11" fmla="*/ 674 h 1272"/>
              <a:gd name="T12" fmla="*/ 186 w 742"/>
              <a:gd name="T13" fmla="*/ 512 h 1272"/>
              <a:gd name="T14" fmla="*/ 112 w 742"/>
              <a:gd name="T15" fmla="*/ 330 h 1272"/>
              <a:gd name="T16" fmla="*/ 0 w 742"/>
              <a:gd name="T17" fmla="*/ 0 h 12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42" h="1272">
                <a:moveTo>
                  <a:pt x="742" y="1272"/>
                </a:moveTo>
                <a:cubicBezTo>
                  <a:pt x="727" y="1259"/>
                  <a:pt x="712" y="1247"/>
                  <a:pt x="684" y="1220"/>
                </a:cubicBezTo>
                <a:cubicBezTo>
                  <a:pt x="656" y="1193"/>
                  <a:pt x="614" y="1152"/>
                  <a:pt x="576" y="1110"/>
                </a:cubicBezTo>
                <a:cubicBezTo>
                  <a:pt x="538" y="1068"/>
                  <a:pt x="491" y="1017"/>
                  <a:pt x="454" y="970"/>
                </a:cubicBezTo>
                <a:cubicBezTo>
                  <a:pt x="417" y="923"/>
                  <a:pt x="387" y="875"/>
                  <a:pt x="356" y="826"/>
                </a:cubicBezTo>
                <a:cubicBezTo>
                  <a:pt x="325" y="777"/>
                  <a:pt x="294" y="726"/>
                  <a:pt x="266" y="674"/>
                </a:cubicBezTo>
                <a:cubicBezTo>
                  <a:pt x="238" y="622"/>
                  <a:pt x="212" y="569"/>
                  <a:pt x="186" y="512"/>
                </a:cubicBezTo>
                <a:cubicBezTo>
                  <a:pt x="160" y="455"/>
                  <a:pt x="143" y="415"/>
                  <a:pt x="112" y="330"/>
                </a:cubicBezTo>
                <a:cubicBezTo>
                  <a:pt x="81" y="245"/>
                  <a:pt x="19" y="55"/>
                  <a:pt x="0" y="0"/>
                </a:cubicBezTo>
              </a:path>
            </a:pathLst>
          </a:custGeom>
          <a:noFill/>
          <a:ln w="19050" cmpd="sng">
            <a:solidFill>
              <a:schemeClr val="bg2">
                <a:alpha val="30000"/>
              </a:schemeClr>
            </a:solidFill>
            <a:round/>
            <a:headEnd/>
            <a:tailEnd/>
          </a:ln>
          <a:effectLst/>
          <a:extLst>
            <a:ext uri="{909E8E84-426E-40DD-AFC4-6F175D3DCCD1}"/>
            <a:ext uri="{AF507438-7753-43E0-B8FC-AC1667EBCBE1}"/>
          </a:extLst>
        </p:spPr>
        <p:txBody>
          <a:bodyPr/>
          <a:lstStyle/>
          <a:p>
            <a:pPr algn="l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 b="0" i="0">
              <a:solidFill>
                <a:srgbClr val="1F497D"/>
              </a:solidFill>
              <a:latin typeface="Calibri"/>
              <a:cs typeface="Arial" pitchFamily="34" charset="0"/>
            </a:endParaRPr>
          </a:p>
        </p:txBody>
      </p:sp>
      <p:grpSp>
        <p:nvGrpSpPr>
          <p:cNvPr id="3" name="Group 18"/>
          <p:cNvGrpSpPr>
            <a:grpSpLocks noChangeAspect="1"/>
          </p:cNvGrpSpPr>
          <p:nvPr userDrawn="1"/>
        </p:nvGrpSpPr>
        <p:grpSpPr bwMode="auto">
          <a:xfrm>
            <a:off x="150813" y="150813"/>
            <a:ext cx="522287" cy="468312"/>
            <a:chOff x="1352" y="681"/>
            <a:chExt cx="3519" cy="3153"/>
          </a:xfrm>
        </p:grpSpPr>
        <p:sp>
          <p:nvSpPr>
            <p:cNvPr id="26" name="Freeform 19"/>
            <p:cNvSpPr>
              <a:spLocks noChangeAspect="1"/>
            </p:cNvSpPr>
            <p:nvPr/>
          </p:nvSpPr>
          <p:spPr bwMode="auto">
            <a:xfrm>
              <a:off x="1352" y="681"/>
              <a:ext cx="3519" cy="3153"/>
            </a:xfrm>
            <a:custGeom>
              <a:avLst/>
              <a:gdLst>
                <a:gd name="T0" fmla="*/ 0 w 3862"/>
                <a:gd name="T1" fmla="*/ 3449 h 3449"/>
                <a:gd name="T2" fmla="*/ 0 w 3862"/>
                <a:gd name="T3" fmla="*/ 3449 h 3449"/>
                <a:gd name="T4" fmla="*/ 0 w 3862"/>
                <a:gd name="T5" fmla="*/ 0 h 3449"/>
                <a:gd name="T6" fmla="*/ 3696 w 3862"/>
                <a:gd name="T7" fmla="*/ 0 h 3449"/>
                <a:gd name="T8" fmla="*/ 3327 w 3862"/>
                <a:gd name="T9" fmla="*/ 3449 h 3449"/>
                <a:gd name="T10" fmla="*/ 0 w 3862"/>
                <a:gd name="T11" fmla="*/ 3449 h 3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62" h="3449">
                  <a:moveTo>
                    <a:pt x="0" y="3449"/>
                  </a:moveTo>
                  <a:lnTo>
                    <a:pt x="0" y="3449"/>
                  </a:lnTo>
                  <a:lnTo>
                    <a:pt x="0" y="0"/>
                  </a:lnTo>
                  <a:lnTo>
                    <a:pt x="3696" y="0"/>
                  </a:lnTo>
                  <a:cubicBezTo>
                    <a:pt x="3862" y="1150"/>
                    <a:pt x="3797" y="2241"/>
                    <a:pt x="3327" y="3449"/>
                  </a:cubicBezTo>
                  <a:lnTo>
                    <a:pt x="0" y="3449"/>
                  </a:lnTo>
                  <a:close/>
                </a:path>
              </a:pathLst>
            </a:custGeom>
            <a:solidFill>
              <a:srgbClr val="009D9C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algn="l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i="0">
                <a:solidFill>
                  <a:srgbClr val="1F497D"/>
                </a:solidFill>
                <a:latin typeface="Calibri"/>
                <a:cs typeface="Arial" pitchFamily="34" charset="0"/>
              </a:endParaRPr>
            </a:p>
          </p:txBody>
        </p:sp>
        <p:sp>
          <p:nvSpPr>
            <p:cNvPr id="27" name="Freeform 20"/>
            <p:cNvSpPr>
              <a:spLocks noChangeAspect="1"/>
            </p:cNvSpPr>
            <p:nvPr/>
          </p:nvSpPr>
          <p:spPr bwMode="auto">
            <a:xfrm>
              <a:off x="2710" y="1846"/>
              <a:ext cx="75" cy="53"/>
            </a:xfrm>
            <a:custGeom>
              <a:avLst/>
              <a:gdLst>
                <a:gd name="T0" fmla="*/ 16 w 81"/>
                <a:gd name="T1" fmla="*/ 40 h 66"/>
                <a:gd name="T2" fmla="*/ 16 w 81"/>
                <a:gd name="T3" fmla="*/ 40 h 66"/>
                <a:gd name="T4" fmla="*/ 0 w 81"/>
                <a:gd name="T5" fmla="*/ 54 h 66"/>
                <a:gd name="T6" fmla="*/ 79 w 81"/>
                <a:gd name="T7" fmla="*/ 22 h 66"/>
                <a:gd name="T8" fmla="*/ 81 w 81"/>
                <a:gd name="T9" fmla="*/ 0 h 66"/>
                <a:gd name="T10" fmla="*/ 16 w 81"/>
                <a:gd name="T11" fmla="*/ 4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1" h="66">
                  <a:moveTo>
                    <a:pt x="16" y="40"/>
                  </a:moveTo>
                  <a:lnTo>
                    <a:pt x="16" y="40"/>
                  </a:lnTo>
                  <a:lnTo>
                    <a:pt x="0" y="54"/>
                  </a:lnTo>
                  <a:cubicBezTo>
                    <a:pt x="35" y="66"/>
                    <a:pt x="72" y="42"/>
                    <a:pt x="79" y="22"/>
                  </a:cubicBezTo>
                  <a:lnTo>
                    <a:pt x="81" y="0"/>
                  </a:lnTo>
                  <a:cubicBezTo>
                    <a:pt x="54" y="6"/>
                    <a:pt x="27" y="19"/>
                    <a:pt x="16" y="40"/>
                  </a:cubicBez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algn="l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i="0">
                <a:solidFill>
                  <a:srgbClr val="1F497D"/>
                </a:solidFill>
                <a:latin typeface="Calibri"/>
                <a:cs typeface="Arial" pitchFamily="34" charset="0"/>
              </a:endParaRPr>
            </a:p>
          </p:txBody>
        </p:sp>
        <p:sp>
          <p:nvSpPr>
            <p:cNvPr id="28" name="Freeform 21"/>
            <p:cNvSpPr>
              <a:spLocks noChangeAspect="1"/>
            </p:cNvSpPr>
            <p:nvPr/>
          </p:nvSpPr>
          <p:spPr bwMode="auto">
            <a:xfrm>
              <a:off x="2871" y="1974"/>
              <a:ext cx="64" cy="53"/>
            </a:xfrm>
            <a:custGeom>
              <a:avLst/>
              <a:gdLst>
                <a:gd name="T0" fmla="*/ 27 w 81"/>
                <a:gd name="T1" fmla="*/ 1 h 63"/>
                <a:gd name="T2" fmla="*/ 27 w 81"/>
                <a:gd name="T3" fmla="*/ 1 h 63"/>
                <a:gd name="T4" fmla="*/ 0 w 81"/>
                <a:gd name="T5" fmla="*/ 0 h 63"/>
                <a:gd name="T6" fmla="*/ 33 w 81"/>
                <a:gd name="T7" fmla="*/ 58 h 63"/>
                <a:gd name="T8" fmla="*/ 53 w 81"/>
                <a:gd name="T9" fmla="*/ 63 h 63"/>
                <a:gd name="T10" fmla="*/ 27 w 81"/>
                <a:gd name="T11" fmla="*/ 1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1" h="63">
                  <a:moveTo>
                    <a:pt x="27" y="1"/>
                  </a:moveTo>
                  <a:lnTo>
                    <a:pt x="27" y="1"/>
                  </a:lnTo>
                  <a:lnTo>
                    <a:pt x="0" y="0"/>
                  </a:lnTo>
                  <a:cubicBezTo>
                    <a:pt x="0" y="24"/>
                    <a:pt x="8" y="43"/>
                    <a:pt x="33" y="58"/>
                  </a:cubicBezTo>
                  <a:lnTo>
                    <a:pt x="53" y="63"/>
                  </a:lnTo>
                  <a:cubicBezTo>
                    <a:pt x="81" y="39"/>
                    <a:pt x="44" y="15"/>
                    <a:pt x="27" y="1"/>
                  </a:cubicBez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algn="l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i="0">
                <a:solidFill>
                  <a:srgbClr val="1F497D"/>
                </a:solidFill>
                <a:latin typeface="Calibri"/>
                <a:cs typeface="Arial" pitchFamily="34" charset="0"/>
              </a:endParaRPr>
            </a:p>
          </p:txBody>
        </p:sp>
        <p:sp>
          <p:nvSpPr>
            <p:cNvPr id="29" name="Freeform 22"/>
            <p:cNvSpPr>
              <a:spLocks noChangeAspect="1"/>
            </p:cNvSpPr>
            <p:nvPr/>
          </p:nvSpPr>
          <p:spPr bwMode="auto">
            <a:xfrm>
              <a:off x="2625" y="1408"/>
              <a:ext cx="86" cy="86"/>
            </a:xfrm>
            <a:custGeom>
              <a:avLst/>
              <a:gdLst>
                <a:gd name="T0" fmla="*/ 20 w 96"/>
                <a:gd name="T1" fmla="*/ 50 h 79"/>
                <a:gd name="T2" fmla="*/ 20 w 96"/>
                <a:gd name="T3" fmla="*/ 50 h 79"/>
                <a:gd name="T4" fmla="*/ 0 w 96"/>
                <a:gd name="T5" fmla="*/ 64 h 79"/>
                <a:gd name="T6" fmla="*/ 89 w 96"/>
                <a:gd name="T7" fmla="*/ 27 h 79"/>
                <a:gd name="T8" fmla="*/ 96 w 96"/>
                <a:gd name="T9" fmla="*/ 0 h 79"/>
                <a:gd name="T10" fmla="*/ 20 w 96"/>
                <a:gd name="T11" fmla="*/ 5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6" h="79">
                  <a:moveTo>
                    <a:pt x="20" y="50"/>
                  </a:moveTo>
                  <a:lnTo>
                    <a:pt x="20" y="50"/>
                  </a:lnTo>
                  <a:lnTo>
                    <a:pt x="0" y="64"/>
                  </a:lnTo>
                  <a:cubicBezTo>
                    <a:pt x="41" y="79"/>
                    <a:pt x="75" y="57"/>
                    <a:pt x="89" y="27"/>
                  </a:cubicBezTo>
                  <a:lnTo>
                    <a:pt x="96" y="0"/>
                  </a:lnTo>
                  <a:cubicBezTo>
                    <a:pt x="63" y="8"/>
                    <a:pt x="38" y="8"/>
                    <a:pt x="20" y="50"/>
                  </a:cubicBez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algn="l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i="0">
                <a:solidFill>
                  <a:srgbClr val="1F497D"/>
                </a:solidFill>
                <a:latin typeface="Calibri"/>
                <a:cs typeface="Arial" pitchFamily="34" charset="0"/>
              </a:endParaRPr>
            </a:p>
          </p:txBody>
        </p:sp>
        <p:sp>
          <p:nvSpPr>
            <p:cNvPr id="30" name="Freeform 23"/>
            <p:cNvSpPr>
              <a:spLocks noChangeAspect="1"/>
            </p:cNvSpPr>
            <p:nvPr/>
          </p:nvSpPr>
          <p:spPr bwMode="auto">
            <a:xfrm>
              <a:off x="2571" y="1568"/>
              <a:ext cx="75" cy="75"/>
            </a:xfrm>
            <a:custGeom>
              <a:avLst/>
              <a:gdLst>
                <a:gd name="T0" fmla="*/ 77 w 77"/>
                <a:gd name="T1" fmla="*/ 22 h 77"/>
                <a:gd name="T2" fmla="*/ 77 w 77"/>
                <a:gd name="T3" fmla="*/ 22 h 77"/>
                <a:gd name="T4" fmla="*/ 71 w 77"/>
                <a:gd name="T5" fmla="*/ 0 h 77"/>
                <a:gd name="T6" fmla="*/ 0 w 77"/>
                <a:gd name="T7" fmla="*/ 44 h 77"/>
                <a:gd name="T8" fmla="*/ 0 w 77"/>
                <a:gd name="T9" fmla="*/ 62 h 77"/>
                <a:gd name="T10" fmla="*/ 77 w 77"/>
                <a:gd name="T11" fmla="*/ 22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7" h="77">
                  <a:moveTo>
                    <a:pt x="77" y="22"/>
                  </a:moveTo>
                  <a:lnTo>
                    <a:pt x="77" y="22"/>
                  </a:lnTo>
                  <a:lnTo>
                    <a:pt x="71" y="0"/>
                  </a:lnTo>
                  <a:cubicBezTo>
                    <a:pt x="38" y="7"/>
                    <a:pt x="14" y="19"/>
                    <a:pt x="0" y="44"/>
                  </a:cubicBezTo>
                  <a:lnTo>
                    <a:pt x="0" y="62"/>
                  </a:lnTo>
                  <a:cubicBezTo>
                    <a:pt x="42" y="77"/>
                    <a:pt x="64" y="40"/>
                    <a:pt x="77" y="22"/>
                  </a:cubicBez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algn="l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i="0">
                <a:solidFill>
                  <a:srgbClr val="1F497D"/>
                </a:solidFill>
                <a:latin typeface="Calibri"/>
                <a:cs typeface="Arial" pitchFamily="34" charset="0"/>
              </a:endParaRPr>
            </a:p>
          </p:txBody>
        </p:sp>
        <p:sp>
          <p:nvSpPr>
            <p:cNvPr id="31" name="Freeform 24"/>
            <p:cNvSpPr>
              <a:spLocks noChangeAspect="1"/>
            </p:cNvSpPr>
            <p:nvPr/>
          </p:nvSpPr>
          <p:spPr bwMode="auto">
            <a:xfrm>
              <a:off x="2550" y="1728"/>
              <a:ext cx="86" cy="64"/>
            </a:xfrm>
            <a:custGeom>
              <a:avLst/>
              <a:gdLst>
                <a:gd name="T0" fmla="*/ 0 w 90"/>
                <a:gd name="T1" fmla="*/ 52 h 74"/>
                <a:gd name="T2" fmla="*/ 0 w 90"/>
                <a:gd name="T3" fmla="*/ 52 h 74"/>
                <a:gd name="T4" fmla="*/ 14 w 90"/>
                <a:gd name="T5" fmla="*/ 60 h 74"/>
                <a:gd name="T6" fmla="*/ 73 w 90"/>
                <a:gd name="T7" fmla="*/ 23 h 74"/>
                <a:gd name="T8" fmla="*/ 90 w 90"/>
                <a:gd name="T9" fmla="*/ 8 h 74"/>
                <a:gd name="T10" fmla="*/ 0 w 90"/>
                <a:gd name="T11" fmla="*/ 52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0" h="74">
                  <a:moveTo>
                    <a:pt x="0" y="52"/>
                  </a:moveTo>
                  <a:lnTo>
                    <a:pt x="0" y="52"/>
                  </a:lnTo>
                  <a:lnTo>
                    <a:pt x="14" y="60"/>
                  </a:lnTo>
                  <a:cubicBezTo>
                    <a:pt x="59" y="74"/>
                    <a:pt x="62" y="38"/>
                    <a:pt x="73" y="23"/>
                  </a:cubicBezTo>
                  <a:lnTo>
                    <a:pt x="90" y="8"/>
                  </a:lnTo>
                  <a:cubicBezTo>
                    <a:pt x="48" y="0"/>
                    <a:pt x="11" y="31"/>
                    <a:pt x="0" y="52"/>
                  </a:cubicBez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algn="l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i="0">
                <a:solidFill>
                  <a:srgbClr val="1F497D"/>
                </a:solidFill>
                <a:latin typeface="Calibri"/>
                <a:cs typeface="Arial" pitchFamily="34" charset="0"/>
              </a:endParaRPr>
            </a:p>
          </p:txBody>
        </p:sp>
        <p:sp>
          <p:nvSpPr>
            <p:cNvPr id="32" name="Freeform 25"/>
            <p:cNvSpPr>
              <a:spLocks noChangeAspect="1"/>
            </p:cNvSpPr>
            <p:nvPr/>
          </p:nvSpPr>
          <p:spPr bwMode="auto">
            <a:xfrm>
              <a:off x="2775" y="1173"/>
              <a:ext cx="86" cy="75"/>
            </a:xfrm>
            <a:custGeom>
              <a:avLst/>
              <a:gdLst>
                <a:gd name="T0" fmla="*/ 16 w 88"/>
                <a:gd name="T1" fmla="*/ 4 h 72"/>
                <a:gd name="T2" fmla="*/ 16 w 88"/>
                <a:gd name="T3" fmla="*/ 4 h 72"/>
                <a:gd name="T4" fmla="*/ 0 w 88"/>
                <a:gd name="T5" fmla="*/ 12 h 72"/>
                <a:gd name="T6" fmla="*/ 86 w 88"/>
                <a:gd name="T7" fmla="*/ 49 h 72"/>
                <a:gd name="T8" fmla="*/ 88 w 88"/>
                <a:gd name="T9" fmla="*/ 22 h 72"/>
                <a:gd name="T10" fmla="*/ 16 w 88"/>
                <a:gd name="T11" fmla="*/ 4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8" h="72">
                  <a:moveTo>
                    <a:pt x="16" y="4"/>
                  </a:moveTo>
                  <a:lnTo>
                    <a:pt x="16" y="4"/>
                  </a:lnTo>
                  <a:lnTo>
                    <a:pt x="0" y="12"/>
                  </a:lnTo>
                  <a:cubicBezTo>
                    <a:pt x="4" y="40"/>
                    <a:pt x="70" y="72"/>
                    <a:pt x="86" y="49"/>
                  </a:cubicBezTo>
                  <a:lnTo>
                    <a:pt x="88" y="22"/>
                  </a:lnTo>
                  <a:cubicBezTo>
                    <a:pt x="67" y="8"/>
                    <a:pt x="45" y="0"/>
                    <a:pt x="16" y="4"/>
                  </a:cubicBez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algn="l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i="0">
                <a:solidFill>
                  <a:srgbClr val="1F497D"/>
                </a:solidFill>
                <a:latin typeface="Calibri"/>
                <a:cs typeface="Arial" pitchFamily="34" charset="0"/>
              </a:endParaRPr>
            </a:p>
          </p:txBody>
        </p:sp>
        <p:sp>
          <p:nvSpPr>
            <p:cNvPr id="33" name="Freeform 26"/>
            <p:cNvSpPr>
              <a:spLocks noChangeAspect="1"/>
            </p:cNvSpPr>
            <p:nvPr/>
          </p:nvSpPr>
          <p:spPr bwMode="auto">
            <a:xfrm>
              <a:off x="2956" y="1109"/>
              <a:ext cx="75" cy="86"/>
            </a:xfrm>
            <a:custGeom>
              <a:avLst/>
              <a:gdLst>
                <a:gd name="T0" fmla="*/ 46 w 86"/>
                <a:gd name="T1" fmla="*/ 7 h 92"/>
                <a:gd name="T2" fmla="*/ 46 w 86"/>
                <a:gd name="T3" fmla="*/ 7 h 92"/>
                <a:gd name="T4" fmla="*/ 21 w 86"/>
                <a:gd name="T5" fmla="*/ 0 h 92"/>
                <a:gd name="T6" fmla="*/ 14 w 86"/>
                <a:gd name="T7" fmla="*/ 66 h 92"/>
                <a:gd name="T8" fmla="*/ 27 w 86"/>
                <a:gd name="T9" fmla="*/ 92 h 92"/>
                <a:gd name="T10" fmla="*/ 46 w 86"/>
                <a:gd name="T11" fmla="*/ 7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6" h="92">
                  <a:moveTo>
                    <a:pt x="46" y="7"/>
                  </a:moveTo>
                  <a:lnTo>
                    <a:pt x="46" y="7"/>
                  </a:lnTo>
                  <a:lnTo>
                    <a:pt x="21" y="0"/>
                  </a:lnTo>
                  <a:cubicBezTo>
                    <a:pt x="7" y="19"/>
                    <a:pt x="0" y="33"/>
                    <a:pt x="14" y="66"/>
                  </a:cubicBezTo>
                  <a:lnTo>
                    <a:pt x="27" y="92"/>
                  </a:lnTo>
                  <a:cubicBezTo>
                    <a:pt x="57" y="63"/>
                    <a:pt x="86" y="36"/>
                    <a:pt x="46" y="7"/>
                  </a:cubicBez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algn="l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i="0">
                <a:solidFill>
                  <a:srgbClr val="1F497D"/>
                </a:solidFill>
                <a:latin typeface="Calibri"/>
                <a:cs typeface="Arial" pitchFamily="34" charset="0"/>
              </a:endParaRPr>
            </a:p>
          </p:txBody>
        </p:sp>
        <p:sp>
          <p:nvSpPr>
            <p:cNvPr id="34" name="Freeform 27"/>
            <p:cNvSpPr>
              <a:spLocks noChangeAspect="1" noEditPoints="1"/>
            </p:cNvSpPr>
            <p:nvPr/>
          </p:nvSpPr>
          <p:spPr bwMode="auto">
            <a:xfrm>
              <a:off x="3149" y="927"/>
              <a:ext cx="663" cy="1678"/>
            </a:xfrm>
            <a:custGeom>
              <a:avLst/>
              <a:gdLst>
                <a:gd name="T0" fmla="*/ 451 w 724"/>
                <a:gd name="T1" fmla="*/ 808 h 1845"/>
                <a:gd name="T2" fmla="*/ 451 w 724"/>
                <a:gd name="T3" fmla="*/ 808 h 1845"/>
                <a:gd name="T4" fmla="*/ 326 w 724"/>
                <a:gd name="T5" fmla="*/ 776 h 1845"/>
                <a:gd name="T6" fmla="*/ 477 w 724"/>
                <a:gd name="T7" fmla="*/ 746 h 1845"/>
                <a:gd name="T8" fmla="*/ 493 w 724"/>
                <a:gd name="T9" fmla="*/ 773 h 1845"/>
                <a:gd name="T10" fmla="*/ 451 w 724"/>
                <a:gd name="T11" fmla="*/ 808 h 1845"/>
                <a:gd name="T12" fmla="*/ 451 w 724"/>
                <a:gd name="T13" fmla="*/ 808 h 1845"/>
                <a:gd name="T14" fmla="*/ 639 w 724"/>
                <a:gd name="T15" fmla="*/ 841 h 1845"/>
                <a:gd name="T16" fmla="*/ 639 w 724"/>
                <a:gd name="T17" fmla="*/ 841 h 1845"/>
                <a:gd name="T18" fmla="*/ 601 w 724"/>
                <a:gd name="T19" fmla="*/ 701 h 1845"/>
                <a:gd name="T20" fmla="*/ 634 w 724"/>
                <a:gd name="T21" fmla="*/ 646 h 1845"/>
                <a:gd name="T22" fmla="*/ 627 w 724"/>
                <a:gd name="T23" fmla="*/ 477 h 1845"/>
                <a:gd name="T24" fmla="*/ 641 w 724"/>
                <a:gd name="T25" fmla="*/ 463 h 1845"/>
                <a:gd name="T26" fmla="*/ 627 w 724"/>
                <a:gd name="T27" fmla="*/ 414 h 1845"/>
                <a:gd name="T28" fmla="*/ 615 w 724"/>
                <a:gd name="T29" fmla="*/ 342 h 1845"/>
                <a:gd name="T30" fmla="*/ 590 w 724"/>
                <a:gd name="T31" fmla="*/ 286 h 1845"/>
                <a:gd name="T32" fmla="*/ 602 w 724"/>
                <a:gd name="T33" fmla="*/ 260 h 1845"/>
                <a:gd name="T34" fmla="*/ 560 w 724"/>
                <a:gd name="T35" fmla="*/ 236 h 1845"/>
                <a:gd name="T36" fmla="*/ 523 w 724"/>
                <a:gd name="T37" fmla="*/ 213 h 1845"/>
                <a:gd name="T38" fmla="*/ 514 w 724"/>
                <a:gd name="T39" fmla="*/ 180 h 1845"/>
                <a:gd name="T40" fmla="*/ 483 w 724"/>
                <a:gd name="T41" fmla="*/ 195 h 1845"/>
                <a:gd name="T42" fmla="*/ 476 w 724"/>
                <a:gd name="T43" fmla="*/ 154 h 1845"/>
                <a:gd name="T44" fmla="*/ 434 w 724"/>
                <a:gd name="T45" fmla="*/ 171 h 1845"/>
                <a:gd name="T46" fmla="*/ 411 w 724"/>
                <a:gd name="T47" fmla="*/ 119 h 1845"/>
                <a:gd name="T48" fmla="*/ 389 w 724"/>
                <a:gd name="T49" fmla="*/ 124 h 1845"/>
                <a:gd name="T50" fmla="*/ 356 w 724"/>
                <a:gd name="T51" fmla="*/ 150 h 1845"/>
                <a:gd name="T52" fmla="*/ 356 w 724"/>
                <a:gd name="T53" fmla="*/ 101 h 1845"/>
                <a:gd name="T54" fmla="*/ 341 w 724"/>
                <a:gd name="T55" fmla="*/ 93 h 1845"/>
                <a:gd name="T56" fmla="*/ 314 w 724"/>
                <a:gd name="T57" fmla="*/ 81 h 1845"/>
                <a:gd name="T58" fmla="*/ 276 w 724"/>
                <a:gd name="T59" fmla="*/ 97 h 1845"/>
                <a:gd name="T60" fmla="*/ 292 w 724"/>
                <a:gd name="T61" fmla="*/ 51 h 1845"/>
                <a:gd name="T62" fmla="*/ 244 w 724"/>
                <a:gd name="T63" fmla="*/ 106 h 1845"/>
                <a:gd name="T64" fmla="*/ 216 w 724"/>
                <a:gd name="T65" fmla="*/ 112 h 1845"/>
                <a:gd name="T66" fmla="*/ 266 w 724"/>
                <a:gd name="T67" fmla="*/ 43 h 1845"/>
                <a:gd name="T68" fmla="*/ 214 w 724"/>
                <a:gd name="T69" fmla="*/ 91 h 1845"/>
                <a:gd name="T70" fmla="*/ 173 w 724"/>
                <a:gd name="T71" fmla="*/ 98 h 1845"/>
                <a:gd name="T72" fmla="*/ 186 w 724"/>
                <a:gd name="T73" fmla="*/ 38 h 1845"/>
                <a:gd name="T74" fmla="*/ 173 w 724"/>
                <a:gd name="T75" fmla="*/ 69 h 1845"/>
                <a:gd name="T76" fmla="*/ 166 w 724"/>
                <a:gd name="T77" fmla="*/ 36 h 1845"/>
                <a:gd name="T78" fmla="*/ 142 w 724"/>
                <a:gd name="T79" fmla="*/ 114 h 1845"/>
                <a:gd name="T80" fmla="*/ 126 w 724"/>
                <a:gd name="T81" fmla="*/ 39 h 1845"/>
                <a:gd name="T82" fmla="*/ 80 w 724"/>
                <a:gd name="T83" fmla="*/ 112 h 1845"/>
                <a:gd name="T84" fmla="*/ 56 w 724"/>
                <a:gd name="T85" fmla="*/ 117 h 1845"/>
                <a:gd name="T86" fmla="*/ 37 w 724"/>
                <a:gd name="T87" fmla="*/ 43 h 1845"/>
                <a:gd name="T88" fmla="*/ 5 w 724"/>
                <a:gd name="T89" fmla="*/ 1808 h 1845"/>
                <a:gd name="T90" fmla="*/ 0 w 724"/>
                <a:gd name="T91" fmla="*/ 1840 h 1845"/>
                <a:gd name="T92" fmla="*/ 162 w 724"/>
                <a:gd name="T93" fmla="*/ 1823 h 1845"/>
                <a:gd name="T94" fmla="*/ 529 w 724"/>
                <a:gd name="T95" fmla="*/ 1842 h 1845"/>
                <a:gd name="T96" fmla="*/ 614 w 724"/>
                <a:gd name="T97" fmla="*/ 1829 h 1845"/>
                <a:gd name="T98" fmla="*/ 421 w 724"/>
                <a:gd name="T99" fmla="*/ 1778 h 1845"/>
                <a:gd name="T100" fmla="*/ 272 w 724"/>
                <a:gd name="T101" fmla="*/ 1664 h 1845"/>
                <a:gd name="T102" fmla="*/ 237 w 724"/>
                <a:gd name="T103" fmla="*/ 1566 h 1845"/>
                <a:gd name="T104" fmla="*/ 239 w 724"/>
                <a:gd name="T105" fmla="*/ 1432 h 1845"/>
                <a:gd name="T106" fmla="*/ 315 w 724"/>
                <a:gd name="T107" fmla="*/ 1404 h 1845"/>
                <a:gd name="T108" fmla="*/ 586 w 724"/>
                <a:gd name="T109" fmla="*/ 1387 h 1845"/>
                <a:gd name="T110" fmla="*/ 605 w 724"/>
                <a:gd name="T111" fmla="*/ 1286 h 1845"/>
                <a:gd name="T112" fmla="*/ 609 w 724"/>
                <a:gd name="T113" fmla="*/ 1223 h 1845"/>
                <a:gd name="T114" fmla="*/ 630 w 724"/>
                <a:gd name="T115" fmla="*/ 1174 h 1845"/>
                <a:gd name="T116" fmla="*/ 590 w 724"/>
                <a:gd name="T117" fmla="*/ 1133 h 1845"/>
                <a:gd name="T118" fmla="*/ 650 w 724"/>
                <a:gd name="T119" fmla="*/ 1082 h 1845"/>
                <a:gd name="T120" fmla="*/ 621 w 724"/>
                <a:gd name="T121" fmla="*/ 1018 h 1845"/>
                <a:gd name="T122" fmla="*/ 704 w 724"/>
                <a:gd name="T123" fmla="*/ 959 h 1845"/>
                <a:gd name="T124" fmla="*/ 639 w 724"/>
                <a:gd name="T125" fmla="*/ 841 h 18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24" h="1845">
                  <a:moveTo>
                    <a:pt x="451" y="808"/>
                  </a:moveTo>
                  <a:lnTo>
                    <a:pt x="451" y="808"/>
                  </a:lnTo>
                  <a:cubicBezTo>
                    <a:pt x="397" y="820"/>
                    <a:pt x="315" y="783"/>
                    <a:pt x="326" y="776"/>
                  </a:cubicBezTo>
                  <a:cubicBezTo>
                    <a:pt x="353" y="757"/>
                    <a:pt x="416" y="725"/>
                    <a:pt x="477" y="746"/>
                  </a:cubicBezTo>
                  <a:cubicBezTo>
                    <a:pt x="488" y="750"/>
                    <a:pt x="492" y="760"/>
                    <a:pt x="493" y="773"/>
                  </a:cubicBezTo>
                  <a:cubicBezTo>
                    <a:pt x="496" y="804"/>
                    <a:pt x="471" y="805"/>
                    <a:pt x="451" y="808"/>
                  </a:cubicBezTo>
                  <a:lnTo>
                    <a:pt x="451" y="808"/>
                  </a:lnTo>
                  <a:close/>
                  <a:moveTo>
                    <a:pt x="639" y="841"/>
                  </a:moveTo>
                  <a:lnTo>
                    <a:pt x="639" y="841"/>
                  </a:lnTo>
                  <a:cubicBezTo>
                    <a:pt x="610" y="803"/>
                    <a:pt x="557" y="751"/>
                    <a:pt x="601" y="701"/>
                  </a:cubicBezTo>
                  <a:cubicBezTo>
                    <a:pt x="624" y="684"/>
                    <a:pt x="631" y="670"/>
                    <a:pt x="634" y="646"/>
                  </a:cubicBezTo>
                  <a:cubicBezTo>
                    <a:pt x="644" y="560"/>
                    <a:pt x="639" y="524"/>
                    <a:pt x="627" y="477"/>
                  </a:cubicBezTo>
                  <a:cubicBezTo>
                    <a:pt x="629" y="473"/>
                    <a:pt x="638" y="478"/>
                    <a:pt x="641" y="463"/>
                  </a:cubicBezTo>
                  <a:cubicBezTo>
                    <a:pt x="650" y="422"/>
                    <a:pt x="627" y="414"/>
                    <a:pt x="627" y="414"/>
                  </a:cubicBezTo>
                  <a:cubicBezTo>
                    <a:pt x="645" y="399"/>
                    <a:pt x="643" y="342"/>
                    <a:pt x="615" y="342"/>
                  </a:cubicBezTo>
                  <a:cubicBezTo>
                    <a:pt x="631" y="317"/>
                    <a:pt x="617" y="277"/>
                    <a:pt x="590" y="286"/>
                  </a:cubicBezTo>
                  <a:cubicBezTo>
                    <a:pt x="590" y="286"/>
                    <a:pt x="604" y="278"/>
                    <a:pt x="602" y="260"/>
                  </a:cubicBezTo>
                  <a:cubicBezTo>
                    <a:pt x="599" y="224"/>
                    <a:pt x="547" y="259"/>
                    <a:pt x="560" y="236"/>
                  </a:cubicBezTo>
                  <a:cubicBezTo>
                    <a:pt x="567" y="223"/>
                    <a:pt x="538" y="180"/>
                    <a:pt x="523" y="213"/>
                  </a:cubicBezTo>
                  <a:cubicBezTo>
                    <a:pt x="515" y="207"/>
                    <a:pt x="529" y="187"/>
                    <a:pt x="514" y="180"/>
                  </a:cubicBezTo>
                  <a:cubicBezTo>
                    <a:pt x="504" y="181"/>
                    <a:pt x="495" y="188"/>
                    <a:pt x="483" y="195"/>
                  </a:cubicBezTo>
                  <a:cubicBezTo>
                    <a:pt x="479" y="181"/>
                    <a:pt x="494" y="174"/>
                    <a:pt x="476" y="154"/>
                  </a:cubicBezTo>
                  <a:cubicBezTo>
                    <a:pt x="452" y="138"/>
                    <a:pt x="451" y="162"/>
                    <a:pt x="434" y="171"/>
                  </a:cubicBezTo>
                  <a:cubicBezTo>
                    <a:pt x="404" y="164"/>
                    <a:pt x="476" y="146"/>
                    <a:pt x="411" y="119"/>
                  </a:cubicBezTo>
                  <a:cubicBezTo>
                    <a:pt x="395" y="159"/>
                    <a:pt x="396" y="130"/>
                    <a:pt x="389" y="124"/>
                  </a:cubicBezTo>
                  <a:cubicBezTo>
                    <a:pt x="384" y="121"/>
                    <a:pt x="375" y="131"/>
                    <a:pt x="356" y="150"/>
                  </a:cubicBezTo>
                  <a:cubicBezTo>
                    <a:pt x="366" y="124"/>
                    <a:pt x="388" y="92"/>
                    <a:pt x="356" y="101"/>
                  </a:cubicBezTo>
                  <a:cubicBezTo>
                    <a:pt x="320" y="117"/>
                    <a:pt x="341" y="96"/>
                    <a:pt x="341" y="93"/>
                  </a:cubicBezTo>
                  <a:cubicBezTo>
                    <a:pt x="372" y="79"/>
                    <a:pt x="312" y="45"/>
                    <a:pt x="314" y="81"/>
                  </a:cubicBezTo>
                  <a:cubicBezTo>
                    <a:pt x="313" y="105"/>
                    <a:pt x="261" y="126"/>
                    <a:pt x="276" y="97"/>
                  </a:cubicBezTo>
                  <a:cubicBezTo>
                    <a:pt x="286" y="60"/>
                    <a:pt x="331" y="116"/>
                    <a:pt x="292" y="51"/>
                  </a:cubicBezTo>
                  <a:cubicBezTo>
                    <a:pt x="268" y="78"/>
                    <a:pt x="248" y="96"/>
                    <a:pt x="244" y="106"/>
                  </a:cubicBezTo>
                  <a:cubicBezTo>
                    <a:pt x="225" y="181"/>
                    <a:pt x="236" y="113"/>
                    <a:pt x="216" y="112"/>
                  </a:cubicBezTo>
                  <a:cubicBezTo>
                    <a:pt x="242" y="94"/>
                    <a:pt x="276" y="63"/>
                    <a:pt x="266" y="43"/>
                  </a:cubicBezTo>
                  <a:cubicBezTo>
                    <a:pt x="237" y="41"/>
                    <a:pt x="172" y="87"/>
                    <a:pt x="214" y="91"/>
                  </a:cubicBezTo>
                  <a:cubicBezTo>
                    <a:pt x="211" y="106"/>
                    <a:pt x="187" y="123"/>
                    <a:pt x="173" y="98"/>
                  </a:cubicBezTo>
                  <a:cubicBezTo>
                    <a:pt x="196" y="92"/>
                    <a:pt x="235" y="15"/>
                    <a:pt x="186" y="38"/>
                  </a:cubicBezTo>
                  <a:cubicBezTo>
                    <a:pt x="181" y="42"/>
                    <a:pt x="181" y="56"/>
                    <a:pt x="173" y="69"/>
                  </a:cubicBezTo>
                  <a:cubicBezTo>
                    <a:pt x="161" y="58"/>
                    <a:pt x="170" y="42"/>
                    <a:pt x="166" y="36"/>
                  </a:cubicBezTo>
                  <a:cubicBezTo>
                    <a:pt x="127" y="0"/>
                    <a:pt x="141" y="93"/>
                    <a:pt x="142" y="114"/>
                  </a:cubicBezTo>
                  <a:cubicBezTo>
                    <a:pt x="92" y="82"/>
                    <a:pt x="139" y="91"/>
                    <a:pt x="126" y="39"/>
                  </a:cubicBezTo>
                  <a:cubicBezTo>
                    <a:pt x="84" y="47"/>
                    <a:pt x="73" y="64"/>
                    <a:pt x="80" y="112"/>
                  </a:cubicBezTo>
                  <a:cubicBezTo>
                    <a:pt x="74" y="123"/>
                    <a:pt x="63" y="149"/>
                    <a:pt x="56" y="117"/>
                  </a:cubicBezTo>
                  <a:cubicBezTo>
                    <a:pt x="79" y="87"/>
                    <a:pt x="77" y="44"/>
                    <a:pt x="37" y="43"/>
                  </a:cubicBezTo>
                  <a:cubicBezTo>
                    <a:pt x="101" y="631"/>
                    <a:pt x="97" y="1225"/>
                    <a:pt x="5" y="1808"/>
                  </a:cubicBezTo>
                  <a:lnTo>
                    <a:pt x="0" y="1840"/>
                  </a:lnTo>
                  <a:cubicBezTo>
                    <a:pt x="46" y="1839"/>
                    <a:pt x="113" y="1825"/>
                    <a:pt x="162" y="1823"/>
                  </a:cubicBezTo>
                  <a:cubicBezTo>
                    <a:pt x="301" y="1827"/>
                    <a:pt x="298" y="1845"/>
                    <a:pt x="529" y="1842"/>
                  </a:cubicBezTo>
                  <a:cubicBezTo>
                    <a:pt x="582" y="1837"/>
                    <a:pt x="597" y="1829"/>
                    <a:pt x="614" y="1829"/>
                  </a:cubicBezTo>
                  <a:cubicBezTo>
                    <a:pt x="597" y="1758"/>
                    <a:pt x="481" y="1798"/>
                    <a:pt x="421" y="1778"/>
                  </a:cubicBezTo>
                  <a:cubicBezTo>
                    <a:pt x="321" y="1768"/>
                    <a:pt x="304" y="1708"/>
                    <a:pt x="272" y="1664"/>
                  </a:cubicBezTo>
                  <a:cubicBezTo>
                    <a:pt x="258" y="1639"/>
                    <a:pt x="237" y="1608"/>
                    <a:pt x="237" y="1566"/>
                  </a:cubicBezTo>
                  <a:cubicBezTo>
                    <a:pt x="230" y="1513"/>
                    <a:pt x="240" y="1484"/>
                    <a:pt x="239" y="1432"/>
                  </a:cubicBezTo>
                  <a:cubicBezTo>
                    <a:pt x="243" y="1393"/>
                    <a:pt x="287" y="1401"/>
                    <a:pt x="315" y="1404"/>
                  </a:cubicBezTo>
                  <a:cubicBezTo>
                    <a:pt x="402" y="1413"/>
                    <a:pt x="547" y="1399"/>
                    <a:pt x="586" y="1387"/>
                  </a:cubicBezTo>
                  <a:cubicBezTo>
                    <a:pt x="641" y="1371"/>
                    <a:pt x="642" y="1337"/>
                    <a:pt x="605" y="1286"/>
                  </a:cubicBezTo>
                  <a:cubicBezTo>
                    <a:pt x="597" y="1261"/>
                    <a:pt x="598" y="1245"/>
                    <a:pt x="609" y="1223"/>
                  </a:cubicBezTo>
                  <a:cubicBezTo>
                    <a:pt x="625" y="1206"/>
                    <a:pt x="644" y="1195"/>
                    <a:pt x="630" y="1174"/>
                  </a:cubicBezTo>
                  <a:cubicBezTo>
                    <a:pt x="630" y="1174"/>
                    <a:pt x="504" y="1147"/>
                    <a:pt x="590" y="1133"/>
                  </a:cubicBezTo>
                  <a:cubicBezTo>
                    <a:pt x="679" y="1118"/>
                    <a:pt x="650" y="1082"/>
                    <a:pt x="650" y="1082"/>
                  </a:cubicBezTo>
                  <a:cubicBezTo>
                    <a:pt x="650" y="1082"/>
                    <a:pt x="635" y="1045"/>
                    <a:pt x="621" y="1018"/>
                  </a:cubicBezTo>
                  <a:cubicBezTo>
                    <a:pt x="611" y="998"/>
                    <a:pt x="695" y="991"/>
                    <a:pt x="704" y="959"/>
                  </a:cubicBezTo>
                  <a:cubicBezTo>
                    <a:pt x="724" y="932"/>
                    <a:pt x="661" y="871"/>
                    <a:pt x="639" y="841"/>
                  </a:cubicBez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algn="l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i="0">
                <a:solidFill>
                  <a:srgbClr val="1F497D"/>
                </a:solidFill>
                <a:latin typeface="Calibri"/>
                <a:cs typeface="Arial" pitchFamily="34" charset="0"/>
              </a:endParaRPr>
            </a:p>
          </p:txBody>
        </p:sp>
        <p:sp>
          <p:nvSpPr>
            <p:cNvPr id="35" name="Freeform 28"/>
            <p:cNvSpPr>
              <a:spLocks noChangeAspect="1"/>
            </p:cNvSpPr>
            <p:nvPr/>
          </p:nvSpPr>
          <p:spPr bwMode="auto">
            <a:xfrm>
              <a:off x="1352" y="681"/>
              <a:ext cx="1829" cy="3153"/>
            </a:xfrm>
            <a:custGeom>
              <a:avLst/>
              <a:gdLst>
                <a:gd name="T0" fmla="*/ 1974 w 2011"/>
                <a:gd name="T1" fmla="*/ 2106 h 3449"/>
                <a:gd name="T2" fmla="*/ 0 w 2011"/>
                <a:gd name="T3" fmla="*/ 3449 h 3449"/>
                <a:gd name="T4" fmla="*/ 1972 w 2011"/>
                <a:gd name="T5" fmla="*/ 0 h 3449"/>
                <a:gd name="T6" fmla="*/ 1980 w 2011"/>
                <a:gd name="T7" fmla="*/ 347 h 3449"/>
                <a:gd name="T8" fmla="*/ 1982 w 2011"/>
                <a:gd name="T9" fmla="*/ 392 h 3449"/>
                <a:gd name="T10" fmla="*/ 1923 w 2011"/>
                <a:gd name="T11" fmla="*/ 324 h 3449"/>
                <a:gd name="T12" fmla="*/ 1878 w 2011"/>
                <a:gd name="T13" fmla="*/ 384 h 3449"/>
                <a:gd name="T14" fmla="*/ 1858 w 2011"/>
                <a:gd name="T15" fmla="*/ 411 h 3449"/>
                <a:gd name="T16" fmla="*/ 1823 w 2011"/>
                <a:gd name="T17" fmla="*/ 348 h 3449"/>
                <a:gd name="T18" fmla="*/ 1766 w 2011"/>
                <a:gd name="T19" fmla="*/ 359 h 3449"/>
                <a:gd name="T20" fmla="*/ 1702 w 2011"/>
                <a:gd name="T21" fmla="*/ 494 h 3449"/>
                <a:gd name="T22" fmla="*/ 1680 w 2011"/>
                <a:gd name="T23" fmla="*/ 420 h 3449"/>
                <a:gd name="T24" fmla="*/ 1605 w 2011"/>
                <a:gd name="T25" fmla="*/ 427 h 3449"/>
                <a:gd name="T26" fmla="*/ 1609 w 2011"/>
                <a:gd name="T27" fmla="*/ 499 h 3449"/>
                <a:gd name="T28" fmla="*/ 1520 w 2011"/>
                <a:gd name="T29" fmla="*/ 498 h 3449"/>
                <a:gd name="T30" fmla="*/ 1513 w 2011"/>
                <a:gd name="T31" fmla="*/ 560 h 3449"/>
                <a:gd name="T32" fmla="*/ 1407 w 2011"/>
                <a:gd name="T33" fmla="*/ 521 h 3449"/>
                <a:gd name="T34" fmla="*/ 1521 w 2011"/>
                <a:gd name="T35" fmla="*/ 578 h 3449"/>
                <a:gd name="T36" fmla="*/ 1453 w 2011"/>
                <a:gd name="T37" fmla="*/ 612 h 3449"/>
                <a:gd name="T38" fmla="*/ 1441 w 2011"/>
                <a:gd name="T39" fmla="*/ 603 h 3449"/>
                <a:gd name="T40" fmla="*/ 1404 w 2011"/>
                <a:gd name="T41" fmla="*/ 640 h 3449"/>
                <a:gd name="T42" fmla="*/ 1448 w 2011"/>
                <a:gd name="T43" fmla="*/ 632 h 3449"/>
                <a:gd name="T44" fmla="*/ 1433 w 2011"/>
                <a:gd name="T45" fmla="*/ 703 h 3449"/>
                <a:gd name="T46" fmla="*/ 1392 w 2011"/>
                <a:gd name="T47" fmla="*/ 719 h 3449"/>
                <a:gd name="T48" fmla="*/ 1410 w 2011"/>
                <a:gd name="T49" fmla="*/ 785 h 3449"/>
                <a:gd name="T50" fmla="*/ 1321 w 2011"/>
                <a:gd name="T51" fmla="*/ 761 h 3449"/>
                <a:gd name="T52" fmla="*/ 1255 w 2011"/>
                <a:gd name="T53" fmla="*/ 760 h 3449"/>
                <a:gd name="T54" fmla="*/ 1205 w 2011"/>
                <a:gd name="T55" fmla="*/ 829 h 3449"/>
                <a:gd name="T56" fmla="*/ 1350 w 2011"/>
                <a:gd name="T57" fmla="*/ 845 h 3449"/>
                <a:gd name="T58" fmla="*/ 1308 w 2011"/>
                <a:gd name="T59" fmla="*/ 881 h 3449"/>
                <a:gd name="T60" fmla="*/ 1308 w 2011"/>
                <a:gd name="T61" fmla="*/ 953 h 3449"/>
                <a:gd name="T62" fmla="*/ 1358 w 2011"/>
                <a:gd name="T63" fmla="*/ 951 h 3449"/>
                <a:gd name="T64" fmla="*/ 1319 w 2011"/>
                <a:gd name="T65" fmla="*/ 1061 h 3449"/>
                <a:gd name="T66" fmla="*/ 1324 w 2011"/>
                <a:gd name="T67" fmla="*/ 1115 h 3449"/>
                <a:gd name="T68" fmla="*/ 1283 w 2011"/>
                <a:gd name="T69" fmla="*/ 1185 h 3449"/>
                <a:gd name="T70" fmla="*/ 1257 w 2011"/>
                <a:gd name="T71" fmla="*/ 1226 h 3449"/>
                <a:gd name="T72" fmla="*/ 1285 w 2011"/>
                <a:gd name="T73" fmla="*/ 1267 h 3449"/>
                <a:gd name="T74" fmla="*/ 1314 w 2011"/>
                <a:gd name="T75" fmla="*/ 1311 h 3449"/>
                <a:gd name="T76" fmla="*/ 1363 w 2011"/>
                <a:gd name="T77" fmla="*/ 1376 h 3449"/>
                <a:gd name="T78" fmla="*/ 1438 w 2011"/>
                <a:gd name="T79" fmla="*/ 1413 h 3449"/>
                <a:gd name="T80" fmla="*/ 1494 w 2011"/>
                <a:gd name="T81" fmla="*/ 1379 h 3449"/>
                <a:gd name="T82" fmla="*/ 1513 w 2011"/>
                <a:gd name="T83" fmla="*/ 1471 h 3449"/>
                <a:gd name="T84" fmla="*/ 1605 w 2011"/>
                <a:gd name="T85" fmla="*/ 1474 h 3449"/>
                <a:gd name="T86" fmla="*/ 1584 w 2011"/>
                <a:gd name="T87" fmla="*/ 1525 h 3449"/>
                <a:gd name="T88" fmla="*/ 1618 w 2011"/>
                <a:gd name="T89" fmla="*/ 1559 h 3449"/>
                <a:gd name="T90" fmla="*/ 1644 w 2011"/>
                <a:gd name="T91" fmla="*/ 1602 h 3449"/>
                <a:gd name="T92" fmla="*/ 1700 w 2011"/>
                <a:gd name="T93" fmla="*/ 1594 h 3449"/>
                <a:gd name="T94" fmla="*/ 1729 w 2011"/>
                <a:gd name="T95" fmla="*/ 1535 h 3449"/>
                <a:gd name="T96" fmla="*/ 1794 w 2011"/>
                <a:gd name="T97" fmla="*/ 1574 h 3449"/>
                <a:gd name="T98" fmla="*/ 1808 w 2011"/>
                <a:gd name="T99" fmla="*/ 1711 h 3449"/>
                <a:gd name="T100" fmla="*/ 1870 w 2011"/>
                <a:gd name="T101" fmla="*/ 1688 h 3449"/>
                <a:gd name="T102" fmla="*/ 1839 w 2011"/>
                <a:gd name="T103" fmla="*/ 1844 h 3449"/>
                <a:gd name="T104" fmla="*/ 1446 w 2011"/>
                <a:gd name="T105" fmla="*/ 2092 h 3449"/>
                <a:gd name="T106" fmla="*/ 1654 w 2011"/>
                <a:gd name="T107" fmla="*/ 2103 h 3449"/>
                <a:gd name="T108" fmla="*/ 1974 w 2011"/>
                <a:gd name="T109" fmla="*/ 2105 h 3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011" h="3449">
                  <a:moveTo>
                    <a:pt x="1974" y="2106"/>
                  </a:moveTo>
                  <a:lnTo>
                    <a:pt x="1974" y="2106"/>
                  </a:lnTo>
                  <a:cubicBezTo>
                    <a:pt x="1903" y="2543"/>
                    <a:pt x="1782" y="2987"/>
                    <a:pt x="1602" y="3449"/>
                  </a:cubicBezTo>
                  <a:lnTo>
                    <a:pt x="0" y="3449"/>
                  </a:lnTo>
                  <a:lnTo>
                    <a:pt x="0" y="0"/>
                  </a:lnTo>
                  <a:lnTo>
                    <a:pt x="1972" y="0"/>
                  </a:lnTo>
                  <a:cubicBezTo>
                    <a:pt x="1988" y="113"/>
                    <a:pt x="1999" y="197"/>
                    <a:pt x="2011" y="309"/>
                  </a:cubicBezTo>
                  <a:cubicBezTo>
                    <a:pt x="2011" y="309"/>
                    <a:pt x="1977" y="320"/>
                    <a:pt x="1980" y="347"/>
                  </a:cubicBezTo>
                  <a:cubicBezTo>
                    <a:pt x="1984" y="378"/>
                    <a:pt x="1997" y="385"/>
                    <a:pt x="1997" y="385"/>
                  </a:cubicBezTo>
                  <a:lnTo>
                    <a:pt x="1982" y="392"/>
                  </a:lnTo>
                  <a:cubicBezTo>
                    <a:pt x="1982" y="392"/>
                    <a:pt x="1966" y="368"/>
                    <a:pt x="1966" y="369"/>
                  </a:cubicBezTo>
                  <a:cubicBezTo>
                    <a:pt x="1966" y="346"/>
                    <a:pt x="1976" y="311"/>
                    <a:pt x="1923" y="324"/>
                  </a:cubicBezTo>
                  <a:cubicBezTo>
                    <a:pt x="1904" y="365"/>
                    <a:pt x="1952" y="373"/>
                    <a:pt x="1939" y="401"/>
                  </a:cubicBezTo>
                  <a:cubicBezTo>
                    <a:pt x="1883" y="404"/>
                    <a:pt x="1923" y="359"/>
                    <a:pt x="1878" y="384"/>
                  </a:cubicBezTo>
                  <a:cubicBezTo>
                    <a:pt x="1881" y="371"/>
                    <a:pt x="1871" y="336"/>
                    <a:pt x="1857" y="339"/>
                  </a:cubicBezTo>
                  <a:cubicBezTo>
                    <a:pt x="1851" y="358"/>
                    <a:pt x="1836" y="391"/>
                    <a:pt x="1858" y="411"/>
                  </a:cubicBezTo>
                  <a:cubicBezTo>
                    <a:pt x="1851" y="416"/>
                    <a:pt x="1830" y="413"/>
                    <a:pt x="1825" y="406"/>
                  </a:cubicBezTo>
                  <a:cubicBezTo>
                    <a:pt x="1819" y="396"/>
                    <a:pt x="1840" y="379"/>
                    <a:pt x="1823" y="348"/>
                  </a:cubicBezTo>
                  <a:cubicBezTo>
                    <a:pt x="1771" y="371"/>
                    <a:pt x="1819" y="421"/>
                    <a:pt x="1776" y="440"/>
                  </a:cubicBezTo>
                  <a:cubicBezTo>
                    <a:pt x="1729" y="434"/>
                    <a:pt x="1803" y="394"/>
                    <a:pt x="1766" y="359"/>
                  </a:cubicBezTo>
                  <a:cubicBezTo>
                    <a:pt x="1723" y="369"/>
                    <a:pt x="1707" y="413"/>
                    <a:pt x="1724" y="439"/>
                  </a:cubicBezTo>
                  <a:cubicBezTo>
                    <a:pt x="1723" y="462"/>
                    <a:pt x="1705" y="474"/>
                    <a:pt x="1702" y="494"/>
                  </a:cubicBezTo>
                  <a:cubicBezTo>
                    <a:pt x="1681" y="491"/>
                    <a:pt x="1672" y="483"/>
                    <a:pt x="1670" y="475"/>
                  </a:cubicBezTo>
                  <a:cubicBezTo>
                    <a:pt x="1667" y="460"/>
                    <a:pt x="1708" y="453"/>
                    <a:pt x="1680" y="420"/>
                  </a:cubicBezTo>
                  <a:cubicBezTo>
                    <a:pt x="1635" y="427"/>
                    <a:pt x="1665" y="500"/>
                    <a:pt x="1629" y="461"/>
                  </a:cubicBezTo>
                  <a:cubicBezTo>
                    <a:pt x="1626" y="444"/>
                    <a:pt x="1614" y="429"/>
                    <a:pt x="1605" y="427"/>
                  </a:cubicBezTo>
                  <a:cubicBezTo>
                    <a:pt x="1588" y="439"/>
                    <a:pt x="1580" y="459"/>
                    <a:pt x="1591" y="476"/>
                  </a:cubicBezTo>
                  <a:lnTo>
                    <a:pt x="1609" y="499"/>
                  </a:lnTo>
                  <a:cubicBezTo>
                    <a:pt x="1607" y="499"/>
                    <a:pt x="1617" y="513"/>
                    <a:pt x="1615" y="512"/>
                  </a:cubicBezTo>
                  <a:cubicBezTo>
                    <a:pt x="1585" y="488"/>
                    <a:pt x="1545" y="471"/>
                    <a:pt x="1520" y="498"/>
                  </a:cubicBezTo>
                  <a:cubicBezTo>
                    <a:pt x="1523" y="523"/>
                    <a:pt x="1545" y="525"/>
                    <a:pt x="1579" y="533"/>
                  </a:cubicBezTo>
                  <a:cubicBezTo>
                    <a:pt x="1536" y="537"/>
                    <a:pt x="1527" y="552"/>
                    <a:pt x="1513" y="560"/>
                  </a:cubicBezTo>
                  <a:cubicBezTo>
                    <a:pt x="1508" y="532"/>
                    <a:pt x="1475" y="527"/>
                    <a:pt x="1444" y="523"/>
                  </a:cubicBezTo>
                  <a:cubicBezTo>
                    <a:pt x="1426" y="527"/>
                    <a:pt x="1415" y="515"/>
                    <a:pt x="1407" y="521"/>
                  </a:cubicBezTo>
                  <a:cubicBezTo>
                    <a:pt x="1420" y="553"/>
                    <a:pt x="1451" y="578"/>
                    <a:pt x="1490" y="586"/>
                  </a:cubicBezTo>
                  <a:cubicBezTo>
                    <a:pt x="1507" y="584"/>
                    <a:pt x="1509" y="584"/>
                    <a:pt x="1521" y="578"/>
                  </a:cubicBezTo>
                  <a:cubicBezTo>
                    <a:pt x="1544" y="588"/>
                    <a:pt x="1542" y="592"/>
                    <a:pt x="1548" y="608"/>
                  </a:cubicBezTo>
                  <a:cubicBezTo>
                    <a:pt x="1514" y="623"/>
                    <a:pt x="1487" y="604"/>
                    <a:pt x="1453" y="612"/>
                  </a:cubicBezTo>
                  <a:cubicBezTo>
                    <a:pt x="1453" y="614"/>
                    <a:pt x="1445" y="614"/>
                    <a:pt x="1444" y="611"/>
                  </a:cubicBezTo>
                  <a:cubicBezTo>
                    <a:pt x="1445" y="611"/>
                    <a:pt x="1440" y="603"/>
                    <a:pt x="1441" y="603"/>
                  </a:cubicBezTo>
                  <a:cubicBezTo>
                    <a:pt x="1426" y="575"/>
                    <a:pt x="1387" y="586"/>
                    <a:pt x="1366" y="592"/>
                  </a:cubicBezTo>
                  <a:cubicBezTo>
                    <a:pt x="1363" y="614"/>
                    <a:pt x="1386" y="632"/>
                    <a:pt x="1404" y="640"/>
                  </a:cubicBezTo>
                  <a:cubicBezTo>
                    <a:pt x="1429" y="649"/>
                    <a:pt x="1438" y="641"/>
                    <a:pt x="1438" y="641"/>
                  </a:cubicBezTo>
                  <a:lnTo>
                    <a:pt x="1448" y="632"/>
                  </a:lnTo>
                  <a:cubicBezTo>
                    <a:pt x="1459" y="672"/>
                    <a:pt x="1473" y="674"/>
                    <a:pt x="1494" y="690"/>
                  </a:cubicBezTo>
                  <a:cubicBezTo>
                    <a:pt x="1471" y="698"/>
                    <a:pt x="1462" y="705"/>
                    <a:pt x="1433" y="703"/>
                  </a:cubicBezTo>
                  <a:cubicBezTo>
                    <a:pt x="1400" y="652"/>
                    <a:pt x="1301" y="630"/>
                    <a:pt x="1305" y="654"/>
                  </a:cubicBezTo>
                  <a:cubicBezTo>
                    <a:pt x="1319" y="706"/>
                    <a:pt x="1392" y="719"/>
                    <a:pt x="1392" y="719"/>
                  </a:cubicBezTo>
                  <a:cubicBezTo>
                    <a:pt x="1392" y="719"/>
                    <a:pt x="1354" y="733"/>
                    <a:pt x="1360" y="746"/>
                  </a:cubicBezTo>
                  <a:cubicBezTo>
                    <a:pt x="1367" y="758"/>
                    <a:pt x="1417" y="766"/>
                    <a:pt x="1410" y="785"/>
                  </a:cubicBezTo>
                  <a:cubicBezTo>
                    <a:pt x="1358" y="762"/>
                    <a:pt x="1348" y="771"/>
                    <a:pt x="1383" y="817"/>
                  </a:cubicBezTo>
                  <a:cubicBezTo>
                    <a:pt x="1339" y="819"/>
                    <a:pt x="1349" y="772"/>
                    <a:pt x="1321" y="761"/>
                  </a:cubicBezTo>
                  <a:cubicBezTo>
                    <a:pt x="1301" y="775"/>
                    <a:pt x="1313" y="806"/>
                    <a:pt x="1313" y="806"/>
                  </a:cubicBezTo>
                  <a:cubicBezTo>
                    <a:pt x="1303" y="798"/>
                    <a:pt x="1277" y="754"/>
                    <a:pt x="1255" y="760"/>
                  </a:cubicBezTo>
                  <a:cubicBezTo>
                    <a:pt x="1248" y="765"/>
                    <a:pt x="1248" y="789"/>
                    <a:pt x="1265" y="805"/>
                  </a:cubicBezTo>
                  <a:cubicBezTo>
                    <a:pt x="1244" y="809"/>
                    <a:pt x="1210" y="806"/>
                    <a:pt x="1205" y="829"/>
                  </a:cubicBezTo>
                  <a:cubicBezTo>
                    <a:pt x="1239" y="855"/>
                    <a:pt x="1276" y="855"/>
                    <a:pt x="1329" y="849"/>
                  </a:cubicBezTo>
                  <a:cubicBezTo>
                    <a:pt x="1329" y="849"/>
                    <a:pt x="1339" y="848"/>
                    <a:pt x="1350" y="845"/>
                  </a:cubicBezTo>
                  <a:cubicBezTo>
                    <a:pt x="1360" y="842"/>
                    <a:pt x="1375" y="856"/>
                    <a:pt x="1375" y="856"/>
                  </a:cubicBezTo>
                  <a:cubicBezTo>
                    <a:pt x="1349" y="862"/>
                    <a:pt x="1360" y="870"/>
                    <a:pt x="1308" y="881"/>
                  </a:cubicBezTo>
                  <a:cubicBezTo>
                    <a:pt x="1274" y="897"/>
                    <a:pt x="1247" y="918"/>
                    <a:pt x="1247" y="953"/>
                  </a:cubicBezTo>
                  <a:cubicBezTo>
                    <a:pt x="1268" y="963"/>
                    <a:pt x="1294" y="973"/>
                    <a:pt x="1308" y="953"/>
                  </a:cubicBezTo>
                  <a:cubicBezTo>
                    <a:pt x="1331" y="920"/>
                    <a:pt x="1324" y="946"/>
                    <a:pt x="1340" y="945"/>
                  </a:cubicBezTo>
                  <a:lnTo>
                    <a:pt x="1358" y="951"/>
                  </a:lnTo>
                  <a:cubicBezTo>
                    <a:pt x="1344" y="986"/>
                    <a:pt x="1264" y="985"/>
                    <a:pt x="1279" y="1011"/>
                  </a:cubicBezTo>
                  <a:cubicBezTo>
                    <a:pt x="1295" y="1035"/>
                    <a:pt x="1319" y="1061"/>
                    <a:pt x="1319" y="1061"/>
                  </a:cubicBezTo>
                  <a:cubicBezTo>
                    <a:pt x="1319" y="1061"/>
                    <a:pt x="1263" y="1032"/>
                    <a:pt x="1247" y="1053"/>
                  </a:cubicBezTo>
                  <a:cubicBezTo>
                    <a:pt x="1232" y="1071"/>
                    <a:pt x="1265" y="1102"/>
                    <a:pt x="1324" y="1115"/>
                  </a:cubicBezTo>
                  <a:cubicBezTo>
                    <a:pt x="1304" y="1128"/>
                    <a:pt x="1233" y="1115"/>
                    <a:pt x="1276" y="1160"/>
                  </a:cubicBezTo>
                  <a:cubicBezTo>
                    <a:pt x="1225" y="1181"/>
                    <a:pt x="1242" y="1196"/>
                    <a:pt x="1283" y="1185"/>
                  </a:cubicBezTo>
                  <a:lnTo>
                    <a:pt x="1303" y="1188"/>
                  </a:lnTo>
                  <a:cubicBezTo>
                    <a:pt x="1291" y="1196"/>
                    <a:pt x="1254" y="1213"/>
                    <a:pt x="1257" y="1226"/>
                  </a:cubicBezTo>
                  <a:cubicBezTo>
                    <a:pt x="1259" y="1243"/>
                    <a:pt x="1300" y="1222"/>
                    <a:pt x="1307" y="1235"/>
                  </a:cubicBezTo>
                  <a:cubicBezTo>
                    <a:pt x="1310" y="1254"/>
                    <a:pt x="1287" y="1262"/>
                    <a:pt x="1285" y="1267"/>
                  </a:cubicBezTo>
                  <a:cubicBezTo>
                    <a:pt x="1314" y="1286"/>
                    <a:pt x="1331" y="1241"/>
                    <a:pt x="1358" y="1267"/>
                  </a:cubicBezTo>
                  <a:cubicBezTo>
                    <a:pt x="1348" y="1286"/>
                    <a:pt x="1305" y="1282"/>
                    <a:pt x="1314" y="1311"/>
                  </a:cubicBezTo>
                  <a:cubicBezTo>
                    <a:pt x="1330" y="1323"/>
                    <a:pt x="1357" y="1318"/>
                    <a:pt x="1373" y="1329"/>
                  </a:cubicBezTo>
                  <a:cubicBezTo>
                    <a:pt x="1373" y="1329"/>
                    <a:pt x="1351" y="1371"/>
                    <a:pt x="1363" y="1376"/>
                  </a:cubicBezTo>
                  <a:cubicBezTo>
                    <a:pt x="1386" y="1388"/>
                    <a:pt x="1408" y="1351"/>
                    <a:pt x="1416" y="1349"/>
                  </a:cubicBezTo>
                  <a:cubicBezTo>
                    <a:pt x="1410" y="1396"/>
                    <a:pt x="1450" y="1380"/>
                    <a:pt x="1438" y="1413"/>
                  </a:cubicBezTo>
                  <a:cubicBezTo>
                    <a:pt x="1438" y="1430"/>
                    <a:pt x="1436" y="1454"/>
                    <a:pt x="1454" y="1463"/>
                  </a:cubicBezTo>
                  <a:cubicBezTo>
                    <a:pt x="1491" y="1452"/>
                    <a:pt x="1495" y="1423"/>
                    <a:pt x="1494" y="1379"/>
                  </a:cubicBezTo>
                  <a:cubicBezTo>
                    <a:pt x="1494" y="1364"/>
                    <a:pt x="1537" y="1389"/>
                    <a:pt x="1537" y="1389"/>
                  </a:cubicBezTo>
                  <a:cubicBezTo>
                    <a:pt x="1563" y="1410"/>
                    <a:pt x="1492" y="1426"/>
                    <a:pt x="1513" y="1471"/>
                  </a:cubicBezTo>
                  <a:cubicBezTo>
                    <a:pt x="1573" y="1479"/>
                    <a:pt x="1573" y="1428"/>
                    <a:pt x="1621" y="1419"/>
                  </a:cubicBezTo>
                  <a:cubicBezTo>
                    <a:pt x="1643" y="1433"/>
                    <a:pt x="1612" y="1457"/>
                    <a:pt x="1605" y="1474"/>
                  </a:cubicBezTo>
                  <a:cubicBezTo>
                    <a:pt x="1575" y="1491"/>
                    <a:pt x="1538" y="1471"/>
                    <a:pt x="1509" y="1530"/>
                  </a:cubicBezTo>
                  <a:cubicBezTo>
                    <a:pt x="1551" y="1546"/>
                    <a:pt x="1570" y="1533"/>
                    <a:pt x="1584" y="1525"/>
                  </a:cubicBezTo>
                  <a:cubicBezTo>
                    <a:pt x="1597" y="1516"/>
                    <a:pt x="1596" y="1511"/>
                    <a:pt x="1606" y="1507"/>
                  </a:cubicBezTo>
                  <a:cubicBezTo>
                    <a:pt x="1607" y="1523"/>
                    <a:pt x="1603" y="1553"/>
                    <a:pt x="1618" y="1559"/>
                  </a:cubicBezTo>
                  <a:cubicBezTo>
                    <a:pt x="1632" y="1558"/>
                    <a:pt x="1633" y="1553"/>
                    <a:pt x="1645" y="1546"/>
                  </a:cubicBezTo>
                  <a:cubicBezTo>
                    <a:pt x="1657" y="1558"/>
                    <a:pt x="1626" y="1589"/>
                    <a:pt x="1644" y="1602"/>
                  </a:cubicBezTo>
                  <a:cubicBezTo>
                    <a:pt x="1661" y="1599"/>
                    <a:pt x="1667" y="1583"/>
                    <a:pt x="1667" y="1583"/>
                  </a:cubicBezTo>
                  <a:cubicBezTo>
                    <a:pt x="1677" y="1597"/>
                    <a:pt x="1689" y="1597"/>
                    <a:pt x="1700" y="1594"/>
                  </a:cubicBezTo>
                  <a:cubicBezTo>
                    <a:pt x="1706" y="1579"/>
                    <a:pt x="1707" y="1545"/>
                    <a:pt x="1688" y="1533"/>
                  </a:cubicBezTo>
                  <a:cubicBezTo>
                    <a:pt x="1697" y="1522"/>
                    <a:pt x="1720" y="1543"/>
                    <a:pt x="1729" y="1535"/>
                  </a:cubicBezTo>
                  <a:cubicBezTo>
                    <a:pt x="1748" y="1557"/>
                    <a:pt x="1707" y="1600"/>
                    <a:pt x="1737" y="1618"/>
                  </a:cubicBezTo>
                  <a:cubicBezTo>
                    <a:pt x="1766" y="1615"/>
                    <a:pt x="1765" y="1586"/>
                    <a:pt x="1794" y="1574"/>
                  </a:cubicBezTo>
                  <a:cubicBezTo>
                    <a:pt x="1789" y="1604"/>
                    <a:pt x="1824" y="1626"/>
                    <a:pt x="1779" y="1648"/>
                  </a:cubicBezTo>
                  <a:cubicBezTo>
                    <a:pt x="1779" y="1677"/>
                    <a:pt x="1834" y="1669"/>
                    <a:pt x="1808" y="1711"/>
                  </a:cubicBezTo>
                  <a:cubicBezTo>
                    <a:pt x="1818" y="1728"/>
                    <a:pt x="1831" y="1721"/>
                    <a:pt x="1843" y="1718"/>
                  </a:cubicBezTo>
                  <a:lnTo>
                    <a:pt x="1870" y="1688"/>
                  </a:lnTo>
                  <a:cubicBezTo>
                    <a:pt x="1862" y="1712"/>
                    <a:pt x="1860" y="1750"/>
                    <a:pt x="1867" y="1777"/>
                  </a:cubicBezTo>
                  <a:cubicBezTo>
                    <a:pt x="1858" y="1800"/>
                    <a:pt x="1879" y="1825"/>
                    <a:pt x="1839" y="1844"/>
                  </a:cubicBezTo>
                  <a:cubicBezTo>
                    <a:pt x="1828" y="1900"/>
                    <a:pt x="1827" y="1956"/>
                    <a:pt x="1763" y="1992"/>
                  </a:cubicBezTo>
                  <a:cubicBezTo>
                    <a:pt x="1726" y="2060"/>
                    <a:pt x="1497" y="2024"/>
                    <a:pt x="1446" y="2092"/>
                  </a:cubicBezTo>
                  <a:cubicBezTo>
                    <a:pt x="1459" y="2104"/>
                    <a:pt x="1576" y="2100"/>
                    <a:pt x="1591" y="2096"/>
                  </a:cubicBezTo>
                  <a:cubicBezTo>
                    <a:pt x="1613" y="2085"/>
                    <a:pt x="1631" y="2104"/>
                    <a:pt x="1654" y="2103"/>
                  </a:cubicBezTo>
                  <a:cubicBezTo>
                    <a:pt x="1705" y="2103"/>
                    <a:pt x="1767" y="2086"/>
                    <a:pt x="1809" y="2103"/>
                  </a:cubicBezTo>
                  <a:cubicBezTo>
                    <a:pt x="1869" y="2103"/>
                    <a:pt x="1920" y="2105"/>
                    <a:pt x="1974" y="2105"/>
                  </a:cubicBezTo>
                  <a:lnTo>
                    <a:pt x="1974" y="2106"/>
                  </a:lnTo>
                  <a:close/>
                </a:path>
              </a:pathLst>
            </a:custGeom>
            <a:solidFill>
              <a:srgbClr val="2F469C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algn="l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i="0">
                <a:solidFill>
                  <a:srgbClr val="1F497D"/>
                </a:solidFill>
                <a:latin typeface="Calibri"/>
                <a:cs typeface="Arial" pitchFamily="34" charset="0"/>
              </a:endParaRPr>
            </a:p>
          </p:txBody>
        </p:sp>
        <p:sp>
          <p:nvSpPr>
            <p:cNvPr id="36" name="Freeform 29"/>
            <p:cNvSpPr>
              <a:spLocks noChangeAspect="1" noEditPoints="1"/>
            </p:cNvSpPr>
            <p:nvPr/>
          </p:nvSpPr>
          <p:spPr bwMode="auto">
            <a:xfrm>
              <a:off x="3235" y="2755"/>
              <a:ext cx="578" cy="577"/>
            </a:xfrm>
            <a:custGeom>
              <a:avLst/>
              <a:gdLst>
                <a:gd name="T0" fmla="*/ 321 w 639"/>
                <a:gd name="T1" fmla="*/ 621 h 621"/>
                <a:gd name="T2" fmla="*/ 321 w 639"/>
                <a:gd name="T3" fmla="*/ 621 h 621"/>
                <a:gd name="T4" fmla="*/ 639 w 639"/>
                <a:gd name="T5" fmla="*/ 307 h 621"/>
                <a:gd name="T6" fmla="*/ 321 w 639"/>
                <a:gd name="T7" fmla="*/ 0 h 621"/>
                <a:gd name="T8" fmla="*/ 0 w 639"/>
                <a:gd name="T9" fmla="*/ 307 h 621"/>
                <a:gd name="T10" fmla="*/ 321 w 639"/>
                <a:gd name="T11" fmla="*/ 621 h 621"/>
                <a:gd name="T12" fmla="*/ 321 w 639"/>
                <a:gd name="T13" fmla="*/ 621 h 621"/>
                <a:gd name="T14" fmla="*/ 162 w 639"/>
                <a:gd name="T15" fmla="*/ 307 h 621"/>
                <a:gd name="T16" fmla="*/ 162 w 639"/>
                <a:gd name="T17" fmla="*/ 307 h 621"/>
                <a:gd name="T18" fmla="*/ 321 w 639"/>
                <a:gd name="T19" fmla="*/ 125 h 621"/>
                <a:gd name="T20" fmla="*/ 477 w 639"/>
                <a:gd name="T21" fmla="*/ 307 h 621"/>
                <a:gd name="T22" fmla="*/ 321 w 639"/>
                <a:gd name="T23" fmla="*/ 495 h 621"/>
                <a:gd name="T24" fmla="*/ 162 w 639"/>
                <a:gd name="T25" fmla="*/ 307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39" h="621">
                  <a:moveTo>
                    <a:pt x="321" y="621"/>
                  </a:moveTo>
                  <a:lnTo>
                    <a:pt x="321" y="621"/>
                  </a:lnTo>
                  <a:cubicBezTo>
                    <a:pt x="512" y="621"/>
                    <a:pt x="639" y="480"/>
                    <a:pt x="639" y="307"/>
                  </a:cubicBezTo>
                  <a:cubicBezTo>
                    <a:pt x="639" y="124"/>
                    <a:pt x="511" y="0"/>
                    <a:pt x="321" y="0"/>
                  </a:cubicBezTo>
                  <a:cubicBezTo>
                    <a:pt x="130" y="0"/>
                    <a:pt x="0" y="121"/>
                    <a:pt x="0" y="307"/>
                  </a:cubicBezTo>
                  <a:cubicBezTo>
                    <a:pt x="0" y="489"/>
                    <a:pt x="132" y="621"/>
                    <a:pt x="321" y="621"/>
                  </a:cubicBezTo>
                  <a:lnTo>
                    <a:pt x="321" y="621"/>
                  </a:lnTo>
                  <a:close/>
                  <a:moveTo>
                    <a:pt x="162" y="307"/>
                  </a:moveTo>
                  <a:lnTo>
                    <a:pt x="162" y="307"/>
                  </a:lnTo>
                  <a:cubicBezTo>
                    <a:pt x="162" y="198"/>
                    <a:pt x="214" y="125"/>
                    <a:pt x="321" y="125"/>
                  </a:cubicBezTo>
                  <a:cubicBezTo>
                    <a:pt x="425" y="125"/>
                    <a:pt x="477" y="192"/>
                    <a:pt x="477" y="307"/>
                  </a:cubicBezTo>
                  <a:cubicBezTo>
                    <a:pt x="477" y="413"/>
                    <a:pt x="426" y="495"/>
                    <a:pt x="321" y="495"/>
                  </a:cubicBezTo>
                  <a:cubicBezTo>
                    <a:pt x="220" y="495"/>
                    <a:pt x="162" y="415"/>
                    <a:pt x="162" y="30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algn="l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i="0">
                <a:solidFill>
                  <a:srgbClr val="1F497D"/>
                </a:solidFill>
                <a:latin typeface="Calibri"/>
                <a:cs typeface="Arial" pitchFamily="34" charset="0"/>
              </a:endParaRPr>
            </a:p>
          </p:txBody>
        </p:sp>
        <p:sp>
          <p:nvSpPr>
            <p:cNvPr id="37" name="Freeform 30"/>
            <p:cNvSpPr>
              <a:spLocks noChangeAspect="1"/>
            </p:cNvSpPr>
            <p:nvPr/>
          </p:nvSpPr>
          <p:spPr bwMode="auto">
            <a:xfrm>
              <a:off x="3887" y="2755"/>
              <a:ext cx="417" cy="577"/>
            </a:xfrm>
            <a:custGeom>
              <a:avLst/>
              <a:gdLst>
                <a:gd name="T0" fmla="*/ 377 w 441"/>
                <a:gd name="T1" fmla="*/ 128 h 621"/>
                <a:gd name="T2" fmla="*/ 377 w 441"/>
                <a:gd name="T3" fmla="*/ 128 h 621"/>
                <a:gd name="T4" fmla="*/ 270 w 441"/>
                <a:gd name="T5" fmla="*/ 114 h 621"/>
                <a:gd name="T6" fmla="*/ 163 w 441"/>
                <a:gd name="T7" fmla="*/ 160 h 621"/>
                <a:gd name="T8" fmla="*/ 290 w 441"/>
                <a:gd name="T9" fmla="*/ 260 h 621"/>
                <a:gd name="T10" fmla="*/ 441 w 441"/>
                <a:gd name="T11" fmla="*/ 443 h 621"/>
                <a:gd name="T12" fmla="*/ 187 w 441"/>
                <a:gd name="T13" fmla="*/ 621 h 621"/>
                <a:gd name="T14" fmla="*/ 11 w 441"/>
                <a:gd name="T15" fmla="*/ 594 h 621"/>
                <a:gd name="T16" fmla="*/ 11 w 441"/>
                <a:gd name="T17" fmla="*/ 469 h 621"/>
                <a:gd name="T18" fmla="*/ 193 w 441"/>
                <a:gd name="T19" fmla="*/ 506 h 621"/>
                <a:gd name="T20" fmla="*/ 279 w 441"/>
                <a:gd name="T21" fmla="*/ 448 h 621"/>
                <a:gd name="T22" fmla="*/ 153 w 441"/>
                <a:gd name="T23" fmla="*/ 349 h 621"/>
                <a:gd name="T24" fmla="*/ 0 w 441"/>
                <a:gd name="T25" fmla="*/ 160 h 621"/>
                <a:gd name="T26" fmla="*/ 243 w 441"/>
                <a:gd name="T27" fmla="*/ 0 h 621"/>
                <a:gd name="T28" fmla="*/ 377 w 441"/>
                <a:gd name="T29" fmla="*/ 10 h 621"/>
                <a:gd name="T30" fmla="*/ 377 w 441"/>
                <a:gd name="T31" fmla="*/ 128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41" h="621">
                  <a:moveTo>
                    <a:pt x="377" y="128"/>
                  </a:moveTo>
                  <a:lnTo>
                    <a:pt x="377" y="128"/>
                  </a:lnTo>
                  <a:cubicBezTo>
                    <a:pt x="341" y="122"/>
                    <a:pt x="306" y="114"/>
                    <a:pt x="270" y="114"/>
                  </a:cubicBezTo>
                  <a:cubicBezTo>
                    <a:pt x="207" y="114"/>
                    <a:pt x="163" y="129"/>
                    <a:pt x="163" y="160"/>
                  </a:cubicBezTo>
                  <a:cubicBezTo>
                    <a:pt x="163" y="195"/>
                    <a:pt x="223" y="224"/>
                    <a:pt x="290" y="260"/>
                  </a:cubicBezTo>
                  <a:cubicBezTo>
                    <a:pt x="353" y="294"/>
                    <a:pt x="441" y="340"/>
                    <a:pt x="441" y="443"/>
                  </a:cubicBezTo>
                  <a:cubicBezTo>
                    <a:pt x="441" y="557"/>
                    <a:pt x="340" y="621"/>
                    <a:pt x="187" y="621"/>
                  </a:cubicBezTo>
                  <a:cubicBezTo>
                    <a:pt x="117" y="621"/>
                    <a:pt x="69" y="607"/>
                    <a:pt x="11" y="594"/>
                  </a:cubicBezTo>
                  <a:lnTo>
                    <a:pt x="11" y="469"/>
                  </a:lnTo>
                  <a:cubicBezTo>
                    <a:pt x="56" y="482"/>
                    <a:pt x="128" y="506"/>
                    <a:pt x="193" y="506"/>
                  </a:cubicBezTo>
                  <a:cubicBezTo>
                    <a:pt x="236" y="506"/>
                    <a:pt x="279" y="487"/>
                    <a:pt x="279" y="448"/>
                  </a:cubicBezTo>
                  <a:cubicBezTo>
                    <a:pt x="279" y="412"/>
                    <a:pt x="227" y="391"/>
                    <a:pt x="153" y="349"/>
                  </a:cubicBezTo>
                  <a:cubicBezTo>
                    <a:pt x="86" y="316"/>
                    <a:pt x="0" y="247"/>
                    <a:pt x="0" y="160"/>
                  </a:cubicBezTo>
                  <a:cubicBezTo>
                    <a:pt x="0" y="57"/>
                    <a:pt x="104" y="0"/>
                    <a:pt x="243" y="0"/>
                  </a:cubicBezTo>
                  <a:cubicBezTo>
                    <a:pt x="288" y="0"/>
                    <a:pt x="333" y="4"/>
                    <a:pt x="377" y="10"/>
                  </a:cubicBezTo>
                  <a:lnTo>
                    <a:pt x="377" y="12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algn="l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i="0">
                <a:solidFill>
                  <a:srgbClr val="1F497D"/>
                </a:solidFill>
                <a:latin typeface="Calibri"/>
                <a:cs typeface="Arial" pitchFamily="34" charset="0"/>
              </a:endParaRPr>
            </a:p>
          </p:txBody>
        </p:sp>
        <p:sp>
          <p:nvSpPr>
            <p:cNvPr id="38" name="Freeform 31"/>
            <p:cNvSpPr>
              <a:spLocks noChangeAspect="1"/>
            </p:cNvSpPr>
            <p:nvPr/>
          </p:nvSpPr>
          <p:spPr bwMode="auto">
            <a:xfrm>
              <a:off x="1769" y="2562"/>
              <a:ext cx="214" cy="748"/>
            </a:xfrm>
            <a:custGeom>
              <a:avLst/>
              <a:gdLst>
                <a:gd name="T0" fmla="*/ 18 w 229"/>
                <a:gd name="T1" fmla="*/ 817 h 817"/>
                <a:gd name="T2" fmla="*/ 18 w 229"/>
                <a:gd name="T3" fmla="*/ 817 h 817"/>
                <a:gd name="T4" fmla="*/ 24 w 229"/>
                <a:gd name="T5" fmla="*/ 606 h 817"/>
                <a:gd name="T6" fmla="*/ 24 w 229"/>
                <a:gd name="T7" fmla="*/ 287 h 817"/>
                <a:gd name="T8" fmla="*/ 0 w 229"/>
                <a:gd name="T9" fmla="*/ 0 h 817"/>
                <a:gd name="T10" fmla="*/ 211 w 229"/>
                <a:gd name="T11" fmla="*/ 0 h 817"/>
                <a:gd name="T12" fmla="*/ 205 w 229"/>
                <a:gd name="T13" fmla="*/ 232 h 817"/>
                <a:gd name="T14" fmla="*/ 205 w 229"/>
                <a:gd name="T15" fmla="*/ 530 h 817"/>
                <a:gd name="T16" fmla="*/ 229 w 229"/>
                <a:gd name="T17" fmla="*/ 817 h 817"/>
                <a:gd name="T18" fmla="*/ 18 w 229"/>
                <a:gd name="T19" fmla="*/ 817 h 8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9" h="817">
                  <a:moveTo>
                    <a:pt x="18" y="817"/>
                  </a:moveTo>
                  <a:lnTo>
                    <a:pt x="18" y="817"/>
                  </a:lnTo>
                  <a:cubicBezTo>
                    <a:pt x="22" y="750"/>
                    <a:pt x="24" y="699"/>
                    <a:pt x="24" y="606"/>
                  </a:cubicBezTo>
                  <a:lnTo>
                    <a:pt x="24" y="287"/>
                  </a:lnTo>
                  <a:cubicBezTo>
                    <a:pt x="24" y="172"/>
                    <a:pt x="17" y="85"/>
                    <a:pt x="0" y="0"/>
                  </a:cubicBezTo>
                  <a:lnTo>
                    <a:pt x="211" y="0"/>
                  </a:lnTo>
                  <a:cubicBezTo>
                    <a:pt x="211" y="59"/>
                    <a:pt x="205" y="140"/>
                    <a:pt x="205" y="232"/>
                  </a:cubicBezTo>
                  <a:lnTo>
                    <a:pt x="205" y="530"/>
                  </a:lnTo>
                  <a:cubicBezTo>
                    <a:pt x="205" y="614"/>
                    <a:pt x="218" y="739"/>
                    <a:pt x="229" y="817"/>
                  </a:cubicBezTo>
                  <a:lnTo>
                    <a:pt x="18" y="81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algn="l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i="0">
                <a:solidFill>
                  <a:srgbClr val="1F497D"/>
                </a:solidFill>
                <a:latin typeface="Calibri"/>
                <a:cs typeface="Arial" pitchFamily="34" charset="0"/>
              </a:endParaRPr>
            </a:p>
          </p:txBody>
        </p:sp>
        <p:sp>
          <p:nvSpPr>
            <p:cNvPr id="39" name="Freeform 32"/>
            <p:cNvSpPr>
              <a:spLocks noChangeAspect="1" noEditPoints="1"/>
            </p:cNvSpPr>
            <p:nvPr/>
          </p:nvSpPr>
          <p:spPr bwMode="auto">
            <a:xfrm>
              <a:off x="2090" y="2755"/>
              <a:ext cx="610" cy="791"/>
            </a:xfrm>
            <a:custGeom>
              <a:avLst/>
              <a:gdLst>
                <a:gd name="T0" fmla="*/ 210 w 662"/>
                <a:gd name="T1" fmla="*/ 851 h 863"/>
                <a:gd name="T2" fmla="*/ 210 w 662"/>
                <a:gd name="T3" fmla="*/ 851 h 863"/>
                <a:gd name="T4" fmla="*/ 198 w 662"/>
                <a:gd name="T5" fmla="*/ 632 h 863"/>
                <a:gd name="T6" fmla="*/ 198 w 662"/>
                <a:gd name="T7" fmla="*/ 564 h 863"/>
                <a:gd name="T8" fmla="*/ 385 w 662"/>
                <a:gd name="T9" fmla="*/ 621 h 863"/>
                <a:gd name="T10" fmla="*/ 662 w 662"/>
                <a:gd name="T11" fmla="*/ 322 h 863"/>
                <a:gd name="T12" fmla="*/ 378 w 662"/>
                <a:gd name="T13" fmla="*/ 0 h 863"/>
                <a:gd name="T14" fmla="*/ 174 w 662"/>
                <a:gd name="T15" fmla="*/ 98 h 863"/>
                <a:gd name="T16" fmla="*/ 153 w 662"/>
                <a:gd name="T17" fmla="*/ 15 h 863"/>
                <a:gd name="T18" fmla="*/ 0 w 662"/>
                <a:gd name="T19" fmla="*/ 26 h 863"/>
                <a:gd name="T20" fmla="*/ 36 w 662"/>
                <a:gd name="T21" fmla="*/ 323 h 863"/>
                <a:gd name="T22" fmla="*/ 36 w 662"/>
                <a:gd name="T23" fmla="*/ 564 h 863"/>
                <a:gd name="T24" fmla="*/ 12 w 662"/>
                <a:gd name="T25" fmla="*/ 863 h 863"/>
                <a:gd name="T26" fmla="*/ 210 w 662"/>
                <a:gd name="T27" fmla="*/ 851 h 863"/>
                <a:gd name="T28" fmla="*/ 210 w 662"/>
                <a:gd name="T29" fmla="*/ 851 h 863"/>
                <a:gd name="T30" fmla="*/ 186 w 662"/>
                <a:gd name="T31" fmla="*/ 323 h 863"/>
                <a:gd name="T32" fmla="*/ 186 w 662"/>
                <a:gd name="T33" fmla="*/ 323 h 863"/>
                <a:gd name="T34" fmla="*/ 338 w 662"/>
                <a:gd name="T35" fmla="*/ 125 h 863"/>
                <a:gd name="T36" fmla="*/ 500 w 662"/>
                <a:gd name="T37" fmla="*/ 323 h 863"/>
                <a:gd name="T38" fmla="*/ 345 w 662"/>
                <a:gd name="T39" fmla="*/ 495 h 863"/>
                <a:gd name="T40" fmla="*/ 186 w 662"/>
                <a:gd name="T41" fmla="*/ 323 h 8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62" h="863">
                  <a:moveTo>
                    <a:pt x="210" y="851"/>
                  </a:moveTo>
                  <a:lnTo>
                    <a:pt x="210" y="851"/>
                  </a:lnTo>
                  <a:cubicBezTo>
                    <a:pt x="198" y="763"/>
                    <a:pt x="198" y="664"/>
                    <a:pt x="198" y="632"/>
                  </a:cubicBezTo>
                  <a:lnTo>
                    <a:pt x="198" y="564"/>
                  </a:lnTo>
                  <a:cubicBezTo>
                    <a:pt x="242" y="589"/>
                    <a:pt x="288" y="621"/>
                    <a:pt x="385" y="621"/>
                  </a:cubicBezTo>
                  <a:cubicBezTo>
                    <a:pt x="550" y="621"/>
                    <a:pt x="662" y="495"/>
                    <a:pt x="662" y="322"/>
                  </a:cubicBezTo>
                  <a:cubicBezTo>
                    <a:pt x="662" y="134"/>
                    <a:pt x="546" y="0"/>
                    <a:pt x="378" y="0"/>
                  </a:cubicBezTo>
                  <a:cubicBezTo>
                    <a:pt x="261" y="0"/>
                    <a:pt x="213" y="56"/>
                    <a:pt x="174" y="98"/>
                  </a:cubicBezTo>
                  <a:cubicBezTo>
                    <a:pt x="166" y="67"/>
                    <a:pt x="162" y="41"/>
                    <a:pt x="153" y="15"/>
                  </a:cubicBezTo>
                  <a:lnTo>
                    <a:pt x="0" y="26"/>
                  </a:lnTo>
                  <a:cubicBezTo>
                    <a:pt x="19" y="127"/>
                    <a:pt x="36" y="220"/>
                    <a:pt x="36" y="323"/>
                  </a:cubicBezTo>
                  <a:lnTo>
                    <a:pt x="36" y="564"/>
                  </a:lnTo>
                  <a:cubicBezTo>
                    <a:pt x="36" y="648"/>
                    <a:pt x="18" y="808"/>
                    <a:pt x="12" y="863"/>
                  </a:cubicBezTo>
                  <a:lnTo>
                    <a:pt x="210" y="851"/>
                  </a:lnTo>
                  <a:lnTo>
                    <a:pt x="210" y="851"/>
                  </a:lnTo>
                  <a:close/>
                  <a:moveTo>
                    <a:pt x="186" y="323"/>
                  </a:moveTo>
                  <a:lnTo>
                    <a:pt x="186" y="323"/>
                  </a:lnTo>
                  <a:cubicBezTo>
                    <a:pt x="186" y="206"/>
                    <a:pt x="236" y="125"/>
                    <a:pt x="338" y="125"/>
                  </a:cubicBezTo>
                  <a:cubicBezTo>
                    <a:pt x="433" y="125"/>
                    <a:pt x="500" y="207"/>
                    <a:pt x="500" y="323"/>
                  </a:cubicBezTo>
                  <a:cubicBezTo>
                    <a:pt x="500" y="426"/>
                    <a:pt x="448" y="495"/>
                    <a:pt x="345" y="495"/>
                  </a:cubicBezTo>
                  <a:cubicBezTo>
                    <a:pt x="244" y="495"/>
                    <a:pt x="186" y="437"/>
                    <a:pt x="186" y="32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algn="l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i="0">
                <a:solidFill>
                  <a:srgbClr val="1F497D"/>
                </a:solidFill>
                <a:latin typeface="Calibri"/>
                <a:cs typeface="Arial" pitchFamily="34" charset="0"/>
              </a:endParaRPr>
            </a:p>
          </p:txBody>
        </p:sp>
        <p:sp>
          <p:nvSpPr>
            <p:cNvPr id="40" name="Freeform 33"/>
            <p:cNvSpPr>
              <a:spLocks noChangeAspect="1"/>
            </p:cNvSpPr>
            <p:nvPr/>
          </p:nvSpPr>
          <p:spPr bwMode="auto">
            <a:xfrm>
              <a:off x="2775" y="2755"/>
              <a:ext cx="396" cy="577"/>
            </a:xfrm>
            <a:custGeom>
              <a:avLst/>
              <a:gdLst>
                <a:gd name="T0" fmla="*/ 364 w 440"/>
                <a:gd name="T1" fmla="*/ 126 h 621"/>
                <a:gd name="T2" fmla="*/ 364 w 440"/>
                <a:gd name="T3" fmla="*/ 126 h 621"/>
                <a:gd name="T4" fmla="*/ 270 w 440"/>
                <a:gd name="T5" fmla="*/ 114 h 621"/>
                <a:gd name="T6" fmla="*/ 162 w 440"/>
                <a:gd name="T7" fmla="*/ 160 h 621"/>
                <a:gd name="T8" fmla="*/ 289 w 440"/>
                <a:gd name="T9" fmla="*/ 260 h 621"/>
                <a:gd name="T10" fmla="*/ 440 w 440"/>
                <a:gd name="T11" fmla="*/ 443 h 621"/>
                <a:gd name="T12" fmla="*/ 186 w 440"/>
                <a:gd name="T13" fmla="*/ 621 h 621"/>
                <a:gd name="T14" fmla="*/ 11 w 440"/>
                <a:gd name="T15" fmla="*/ 594 h 621"/>
                <a:gd name="T16" fmla="*/ 11 w 440"/>
                <a:gd name="T17" fmla="*/ 469 h 621"/>
                <a:gd name="T18" fmla="*/ 192 w 440"/>
                <a:gd name="T19" fmla="*/ 506 h 621"/>
                <a:gd name="T20" fmla="*/ 278 w 440"/>
                <a:gd name="T21" fmla="*/ 448 h 621"/>
                <a:gd name="T22" fmla="*/ 152 w 440"/>
                <a:gd name="T23" fmla="*/ 349 h 621"/>
                <a:gd name="T24" fmla="*/ 0 w 440"/>
                <a:gd name="T25" fmla="*/ 160 h 621"/>
                <a:gd name="T26" fmla="*/ 242 w 440"/>
                <a:gd name="T27" fmla="*/ 0 h 621"/>
                <a:gd name="T28" fmla="*/ 387 w 440"/>
                <a:gd name="T29" fmla="*/ 12 h 621"/>
                <a:gd name="T30" fmla="*/ 364 w 440"/>
                <a:gd name="T31" fmla="*/ 126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40" h="621">
                  <a:moveTo>
                    <a:pt x="364" y="126"/>
                  </a:moveTo>
                  <a:lnTo>
                    <a:pt x="364" y="126"/>
                  </a:lnTo>
                  <a:cubicBezTo>
                    <a:pt x="328" y="120"/>
                    <a:pt x="306" y="114"/>
                    <a:pt x="270" y="114"/>
                  </a:cubicBezTo>
                  <a:cubicBezTo>
                    <a:pt x="206" y="114"/>
                    <a:pt x="162" y="129"/>
                    <a:pt x="162" y="160"/>
                  </a:cubicBezTo>
                  <a:cubicBezTo>
                    <a:pt x="162" y="195"/>
                    <a:pt x="222" y="224"/>
                    <a:pt x="289" y="260"/>
                  </a:cubicBezTo>
                  <a:cubicBezTo>
                    <a:pt x="353" y="294"/>
                    <a:pt x="440" y="340"/>
                    <a:pt x="440" y="443"/>
                  </a:cubicBezTo>
                  <a:cubicBezTo>
                    <a:pt x="440" y="557"/>
                    <a:pt x="339" y="621"/>
                    <a:pt x="186" y="621"/>
                  </a:cubicBezTo>
                  <a:cubicBezTo>
                    <a:pt x="116" y="621"/>
                    <a:pt x="68" y="607"/>
                    <a:pt x="11" y="594"/>
                  </a:cubicBezTo>
                  <a:lnTo>
                    <a:pt x="11" y="469"/>
                  </a:lnTo>
                  <a:cubicBezTo>
                    <a:pt x="55" y="482"/>
                    <a:pt x="127" y="506"/>
                    <a:pt x="192" y="506"/>
                  </a:cubicBezTo>
                  <a:cubicBezTo>
                    <a:pt x="235" y="506"/>
                    <a:pt x="278" y="487"/>
                    <a:pt x="278" y="448"/>
                  </a:cubicBezTo>
                  <a:cubicBezTo>
                    <a:pt x="278" y="412"/>
                    <a:pt x="227" y="391"/>
                    <a:pt x="152" y="349"/>
                  </a:cubicBezTo>
                  <a:cubicBezTo>
                    <a:pt x="85" y="316"/>
                    <a:pt x="0" y="247"/>
                    <a:pt x="0" y="160"/>
                  </a:cubicBezTo>
                  <a:cubicBezTo>
                    <a:pt x="0" y="57"/>
                    <a:pt x="103" y="0"/>
                    <a:pt x="242" y="0"/>
                  </a:cubicBezTo>
                  <a:cubicBezTo>
                    <a:pt x="288" y="0"/>
                    <a:pt x="342" y="6"/>
                    <a:pt x="387" y="12"/>
                  </a:cubicBezTo>
                  <a:lnTo>
                    <a:pt x="364" y="12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algn="l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i="0">
                <a:solidFill>
                  <a:srgbClr val="1F497D"/>
                </a:solidFill>
                <a:latin typeface="Calibri"/>
                <a:cs typeface="Arial" pitchFamily="34" charset="0"/>
              </a:endParaRPr>
            </a:p>
          </p:txBody>
        </p:sp>
      </p:grpSp>
      <p:sp>
        <p:nvSpPr>
          <p:cNvPr id="41" name="Freeform 34"/>
          <p:cNvSpPr>
            <a:spLocks/>
          </p:cNvSpPr>
          <p:nvPr userDrawn="1"/>
        </p:nvSpPr>
        <p:spPr bwMode="auto">
          <a:xfrm>
            <a:off x="8193088" y="1311275"/>
            <a:ext cx="950912" cy="1949450"/>
          </a:xfrm>
          <a:custGeom>
            <a:avLst/>
            <a:gdLst>
              <a:gd name="T0" fmla="*/ 304 w 304"/>
              <a:gd name="T1" fmla="*/ 1 h 588"/>
              <a:gd name="T2" fmla="*/ 294 w 304"/>
              <a:gd name="T3" fmla="*/ 0 h 588"/>
              <a:gd name="T4" fmla="*/ 0 w 304"/>
              <a:gd name="T5" fmla="*/ 294 h 588"/>
              <a:gd name="T6" fmla="*/ 294 w 304"/>
              <a:gd name="T7" fmla="*/ 588 h 588"/>
              <a:gd name="T8" fmla="*/ 304 w 304"/>
              <a:gd name="T9" fmla="*/ 588 h 588"/>
              <a:gd name="T10" fmla="*/ 304 w 304"/>
              <a:gd name="T11" fmla="*/ 1 h 5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04" h="588">
                <a:moveTo>
                  <a:pt x="304" y="1"/>
                </a:moveTo>
                <a:cubicBezTo>
                  <a:pt x="301" y="1"/>
                  <a:pt x="298" y="0"/>
                  <a:pt x="294" y="0"/>
                </a:cubicBezTo>
                <a:cubicBezTo>
                  <a:pt x="132" y="0"/>
                  <a:pt x="0" y="132"/>
                  <a:pt x="0" y="294"/>
                </a:cubicBezTo>
                <a:cubicBezTo>
                  <a:pt x="0" y="457"/>
                  <a:pt x="132" y="588"/>
                  <a:pt x="294" y="588"/>
                </a:cubicBezTo>
                <a:cubicBezTo>
                  <a:pt x="298" y="588"/>
                  <a:pt x="301" y="588"/>
                  <a:pt x="304" y="588"/>
                </a:cubicBezTo>
                <a:lnTo>
                  <a:pt x="304" y="1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/>
          <a:lstStyle/>
          <a:p>
            <a:pPr algn="l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 b="0" i="0">
              <a:solidFill>
                <a:srgbClr val="1F497D"/>
              </a:solidFill>
              <a:latin typeface="Calibri"/>
              <a:cs typeface="Arial" pitchFamily="34" charset="0"/>
            </a:endParaRPr>
          </a:p>
        </p:txBody>
      </p:sp>
      <p:sp>
        <p:nvSpPr>
          <p:cNvPr id="42" name="Freeform 35"/>
          <p:cNvSpPr>
            <a:spLocks/>
          </p:cNvSpPr>
          <p:nvPr userDrawn="1"/>
        </p:nvSpPr>
        <p:spPr bwMode="auto">
          <a:xfrm>
            <a:off x="8845550" y="803275"/>
            <a:ext cx="298450" cy="584200"/>
          </a:xfrm>
          <a:custGeom>
            <a:avLst/>
            <a:gdLst>
              <a:gd name="T0" fmla="*/ 104 w 104"/>
              <a:gd name="T1" fmla="*/ 0 h 193"/>
              <a:gd name="T2" fmla="*/ 0 w 104"/>
              <a:gd name="T3" fmla="*/ 144 h 193"/>
              <a:gd name="T4" fmla="*/ 8 w 104"/>
              <a:gd name="T5" fmla="*/ 193 h 193"/>
              <a:gd name="T6" fmla="*/ 94 w 104"/>
              <a:gd name="T7" fmla="*/ 180 h 193"/>
              <a:gd name="T8" fmla="*/ 104 w 104"/>
              <a:gd name="T9" fmla="*/ 181 h 193"/>
              <a:gd name="T10" fmla="*/ 104 w 104"/>
              <a:gd name="T11" fmla="*/ 0 h 1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04" h="193">
                <a:moveTo>
                  <a:pt x="104" y="0"/>
                </a:moveTo>
                <a:cubicBezTo>
                  <a:pt x="44" y="21"/>
                  <a:pt x="0" y="77"/>
                  <a:pt x="0" y="144"/>
                </a:cubicBezTo>
                <a:cubicBezTo>
                  <a:pt x="0" y="162"/>
                  <a:pt x="3" y="178"/>
                  <a:pt x="8" y="193"/>
                </a:cubicBezTo>
                <a:cubicBezTo>
                  <a:pt x="36" y="185"/>
                  <a:pt x="65" y="180"/>
                  <a:pt x="94" y="180"/>
                </a:cubicBezTo>
                <a:cubicBezTo>
                  <a:pt x="98" y="180"/>
                  <a:pt x="101" y="181"/>
                  <a:pt x="104" y="181"/>
                </a:cubicBezTo>
                <a:lnTo>
                  <a:pt x="104" y="0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/>
          <a:lstStyle/>
          <a:p>
            <a:pPr algn="l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 b="0" i="0">
              <a:solidFill>
                <a:srgbClr val="1F497D"/>
              </a:solidFill>
              <a:latin typeface="Calibri"/>
              <a:cs typeface="Arial" pitchFamily="34" charset="0"/>
            </a:endParaRPr>
          </a:p>
        </p:txBody>
      </p:sp>
      <p:sp>
        <p:nvSpPr>
          <p:cNvPr id="43" name="Freeform 36"/>
          <p:cNvSpPr>
            <a:spLocks/>
          </p:cNvSpPr>
          <p:nvPr userDrawn="1"/>
        </p:nvSpPr>
        <p:spPr bwMode="auto">
          <a:xfrm>
            <a:off x="5637213" y="0"/>
            <a:ext cx="3216275" cy="1200150"/>
          </a:xfrm>
          <a:custGeom>
            <a:avLst/>
            <a:gdLst>
              <a:gd name="T0" fmla="*/ 2026 w 2026"/>
              <a:gd name="T1" fmla="*/ 756 h 756"/>
              <a:gd name="T2" fmla="*/ 1054 w 2026"/>
              <a:gd name="T3" fmla="*/ 272 h 756"/>
              <a:gd name="T4" fmla="*/ 0 w 2026"/>
              <a:gd name="T5" fmla="*/ 0 h 7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026" h="756">
                <a:moveTo>
                  <a:pt x="2026" y="756"/>
                </a:moveTo>
                <a:cubicBezTo>
                  <a:pt x="1709" y="577"/>
                  <a:pt x="1392" y="398"/>
                  <a:pt x="1054" y="272"/>
                </a:cubicBezTo>
                <a:cubicBezTo>
                  <a:pt x="716" y="146"/>
                  <a:pt x="358" y="73"/>
                  <a:pt x="0" y="0"/>
                </a:cubicBezTo>
              </a:path>
            </a:pathLst>
          </a:custGeom>
          <a:noFill/>
          <a:ln w="19050" cmpd="sng">
            <a:solidFill>
              <a:schemeClr val="bg2">
                <a:alpha val="30000"/>
              </a:schemeClr>
            </a:solidFill>
            <a:round/>
            <a:headEnd/>
            <a:tailEnd/>
          </a:ln>
          <a:effectLst/>
          <a:extLst>
            <a:ext uri="{909E8E84-426E-40DD-AFC4-6F175D3DCCD1}"/>
            <a:ext uri="{AF507438-7753-43E0-B8FC-AC1667EBCBE1}"/>
          </a:extLst>
        </p:spPr>
        <p:txBody>
          <a:bodyPr/>
          <a:lstStyle/>
          <a:p>
            <a:pPr algn="l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 b="0" i="0">
              <a:solidFill>
                <a:srgbClr val="1F497D"/>
              </a:solidFill>
              <a:latin typeface="Calibri"/>
              <a:cs typeface="Arial" pitchFamily="34" charset="0"/>
            </a:endParaRPr>
          </a:p>
        </p:txBody>
      </p:sp>
      <p:sp>
        <p:nvSpPr>
          <p:cNvPr id="44" name="Freeform 37"/>
          <p:cNvSpPr>
            <a:spLocks/>
          </p:cNvSpPr>
          <p:nvPr userDrawn="1"/>
        </p:nvSpPr>
        <p:spPr bwMode="auto">
          <a:xfrm>
            <a:off x="1152525" y="6553200"/>
            <a:ext cx="1198563" cy="304800"/>
          </a:xfrm>
          <a:custGeom>
            <a:avLst/>
            <a:gdLst>
              <a:gd name="T0" fmla="*/ 368 w 368"/>
              <a:gd name="T1" fmla="*/ 104 h 104"/>
              <a:gd name="T2" fmla="*/ 184 w 368"/>
              <a:gd name="T3" fmla="*/ 0 h 104"/>
              <a:gd name="T4" fmla="*/ 0 w 368"/>
              <a:gd name="T5" fmla="*/ 104 h 104"/>
              <a:gd name="T6" fmla="*/ 368 w 368"/>
              <a:gd name="T7" fmla="*/ 104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68" h="104">
                <a:moveTo>
                  <a:pt x="368" y="104"/>
                </a:moveTo>
                <a:cubicBezTo>
                  <a:pt x="330" y="42"/>
                  <a:pt x="262" y="0"/>
                  <a:pt x="184" y="0"/>
                </a:cubicBezTo>
                <a:cubicBezTo>
                  <a:pt x="106" y="0"/>
                  <a:pt x="38" y="42"/>
                  <a:pt x="0" y="104"/>
                </a:cubicBezTo>
                <a:lnTo>
                  <a:pt x="368" y="104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/>
          <a:lstStyle/>
          <a:p>
            <a:pPr algn="l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 b="0" i="0">
              <a:solidFill>
                <a:srgbClr val="1F497D"/>
              </a:solidFill>
              <a:latin typeface="Calibri"/>
              <a:cs typeface="Arial" pitchFamily="34" charset="0"/>
            </a:endParaRPr>
          </a:p>
        </p:txBody>
      </p:sp>
      <p:sp>
        <p:nvSpPr>
          <p:cNvPr id="47" name="Freeform 38"/>
          <p:cNvSpPr>
            <a:spLocks/>
          </p:cNvSpPr>
          <p:nvPr userDrawn="1"/>
        </p:nvSpPr>
        <p:spPr bwMode="auto">
          <a:xfrm>
            <a:off x="0" y="4794250"/>
            <a:ext cx="1177925" cy="2019300"/>
          </a:xfrm>
          <a:custGeom>
            <a:avLst/>
            <a:gdLst>
              <a:gd name="T0" fmla="*/ 742 w 742"/>
              <a:gd name="T1" fmla="*/ 1272 h 1272"/>
              <a:gd name="T2" fmla="*/ 684 w 742"/>
              <a:gd name="T3" fmla="*/ 1220 h 1272"/>
              <a:gd name="T4" fmla="*/ 576 w 742"/>
              <a:gd name="T5" fmla="*/ 1110 h 1272"/>
              <a:gd name="T6" fmla="*/ 454 w 742"/>
              <a:gd name="T7" fmla="*/ 970 h 1272"/>
              <a:gd name="T8" fmla="*/ 356 w 742"/>
              <a:gd name="T9" fmla="*/ 826 h 1272"/>
              <a:gd name="T10" fmla="*/ 266 w 742"/>
              <a:gd name="T11" fmla="*/ 674 h 1272"/>
              <a:gd name="T12" fmla="*/ 186 w 742"/>
              <a:gd name="T13" fmla="*/ 512 h 1272"/>
              <a:gd name="T14" fmla="*/ 112 w 742"/>
              <a:gd name="T15" fmla="*/ 330 h 1272"/>
              <a:gd name="T16" fmla="*/ 0 w 742"/>
              <a:gd name="T17" fmla="*/ 0 h 12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42" h="1272">
                <a:moveTo>
                  <a:pt x="742" y="1272"/>
                </a:moveTo>
                <a:cubicBezTo>
                  <a:pt x="727" y="1259"/>
                  <a:pt x="712" y="1247"/>
                  <a:pt x="684" y="1220"/>
                </a:cubicBezTo>
                <a:cubicBezTo>
                  <a:pt x="656" y="1193"/>
                  <a:pt x="614" y="1152"/>
                  <a:pt x="576" y="1110"/>
                </a:cubicBezTo>
                <a:cubicBezTo>
                  <a:pt x="538" y="1068"/>
                  <a:pt x="491" y="1017"/>
                  <a:pt x="454" y="970"/>
                </a:cubicBezTo>
                <a:cubicBezTo>
                  <a:pt x="417" y="923"/>
                  <a:pt x="387" y="875"/>
                  <a:pt x="356" y="826"/>
                </a:cubicBezTo>
                <a:cubicBezTo>
                  <a:pt x="325" y="777"/>
                  <a:pt x="294" y="726"/>
                  <a:pt x="266" y="674"/>
                </a:cubicBezTo>
                <a:cubicBezTo>
                  <a:pt x="238" y="622"/>
                  <a:pt x="212" y="569"/>
                  <a:pt x="186" y="512"/>
                </a:cubicBezTo>
                <a:cubicBezTo>
                  <a:pt x="160" y="455"/>
                  <a:pt x="143" y="415"/>
                  <a:pt x="112" y="330"/>
                </a:cubicBezTo>
                <a:cubicBezTo>
                  <a:pt x="81" y="245"/>
                  <a:pt x="19" y="55"/>
                  <a:pt x="0" y="0"/>
                </a:cubicBezTo>
              </a:path>
            </a:pathLst>
          </a:custGeom>
          <a:noFill/>
          <a:ln w="19050" cmpd="sng">
            <a:solidFill>
              <a:schemeClr val="bg2">
                <a:alpha val="30000"/>
              </a:schemeClr>
            </a:solidFill>
            <a:round/>
            <a:headEnd/>
            <a:tailEnd/>
          </a:ln>
          <a:effectLst/>
          <a:extLst>
            <a:ext uri="{909E8E84-426E-40DD-AFC4-6F175D3DCCD1}"/>
            <a:ext uri="{AF507438-7753-43E0-B8FC-AC1667EBCBE1}"/>
          </a:extLst>
        </p:spPr>
        <p:txBody>
          <a:bodyPr/>
          <a:lstStyle/>
          <a:p>
            <a:pPr algn="l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 b="0" i="0">
              <a:solidFill>
                <a:srgbClr val="1F497D"/>
              </a:solidFill>
              <a:latin typeface="Calibri"/>
              <a:cs typeface="Arial" pitchFamily="34" charset="0"/>
            </a:endParaRPr>
          </a:p>
        </p:txBody>
      </p:sp>
      <p:sp>
        <p:nvSpPr>
          <p:cNvPr id="45" name="Titel 1"/>
          <p:cNvSpPr>
            <a:spLocks noGrp="1"/>
          </p:cNvSpPr>
          <p:nvPr>
            <p:ph type="title"/>
          </p:nvPr>
        </p:nvSpPr>
        <p:spPr>
          <a:xfrm>
            <a:off x="838800" y="118800"/>
            <a:ext cx="8162325" cy="553998"/>
          </a:xfrm>
          <a:prstGeom prst="rect">
            <a:avLst/>
          </a:prstGeom>
        </p:spPr>
        <p:txBody>
          <a:bodyPr wrap="square" lIns="0" tIns="0" rIns="0" bIns="0" anchor="ctr" anchorCtr="0">
            <a:spAutoFit/>
          </a:bodyPr>
          <a:lstStyle>
            <a:lvl1pPr algn="l">
              <a:lnSpc>
                <a:spcPct val="90000"/>
              </a:lnSpc>
              <a:defRPr sz="2000" b="1"/>
            </a:lvl1pPr>
          </a:lstStyle>
          <a:p>
            <a:r>
              <a:rPr lang="en-US" noProof="0" dirty="0" err="1" smtClean="0"/>
              <a:t>Click to edit Master title style</a:t>
            </a:r>
            <a:endParaRPr lang="en-US" noProof="0" dirty="0"/>
          </a:p>
        </p:txBody>
      </p:sp>
      <p:sp>
        <p:nvSpPr>
          <p:cNvPr id="46" name="Inhaltsplatzhalter 2"/>
          <p:cNvSpPr>
            <a:spLocks noGrp="1"/>
          </p:cNvSpPr>
          <p:nvPr>
            <p:ph idx="1"/>
          </p:nvPr>
        </p:nvSpPr>
        <p:spPr>
          <a:xfrm>
            <a:off x="352800" y="979200"/>
            <a:ext cx="7740000" cy="5490000"/>
          </a:xfrm>
          <a:prstGeom prst="rect">
            <a:avLst/>
          </a:prstGeom>
        </p:spPr>
        <p:txBody>
          <a:bodyPr lIns="0" tIns="0" rIns="0" bIns="0"/>
          <a:lstStyle>
            <a:lvl1pPr marL="182563" indent="-182563">
              <a:lnSpc>
                <a:spcPct val="90000"/>
              </a:lnSpc>
              <a:spcBef>
                <a:spcPts val="800"/>
              </a:spcBef>
              <a:buFont typeface="Wingdings" pitchFamily="2" charset="2"/>
              <a:buChar char="§"/>
              <a:defRPr sz="1800"/>
            </a:lvl1pPr>
            <a:lvl2pPr marL="539750" indent="-274638">
              <a:lnSpc>
                <a:spcPct val="90000"/>
              </a:lnSpc>
              <a:spcBef>
                <a:spcPts val="800"/>
              </a:spcBef>
              <a:buClr>
                <a:schemeClr val="tx1"/>
              </a:buClr>
              <a:buFont typeface="Wingdings" pitchFamily="2" charset="2"/>
              <a:buChar char="ð"/>
              <a:defRPr sz="1600"/>
            </a:lvl2pPr>
            <a:lvl3pPr marL="804863" indent="-174625">
              <a:lnSpc>
                <a:spcPct val="90000"/>
              </a:lnSpc>
              <a:spcBef>
                <a:spcPts val="800"/>
              </a:spcBef>
              <a:buClr>
                <a:schemeClr val="tx1"/>
              </a:buClr>
              <a:buFont typeface="Calibri" pitchFamily="34" charset="0"/>
              <a:buChar char="─"/>
              <a:defRPr sz="1400"/>
            </a:lvl3pPr>
          </a:lstStyle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sz="quarter" idx="10"/>
          </p:nvPr>
        </p:nvSpPr>
        <p:spPr>
          <a:xfrm>
            <a:off x="2327275" y="6565900"/>
            <a:ext cx="617538" cy="182563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Ipsos Template 2012</a:t>
            </a:r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25078A8-4A58-46F9-A019-3ACAAFD3696A}" type="slidenum">
              <a:rPr lang="en-US"/>
              <a:pPr>
                <a:defRPr/>
              </a:pPr>
              <a:t>‹N›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fr-FR" noProof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sz="quarter" idx="10"/>
          </p:nvPr>
        </p:nvSpPr>
        <p:spPr>
          <a:xfrm>
            <a:off x="2327275" y="6565900"/>
            <a:ext cx="617538" cy="182563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Ipsos Template 2012</a:t>
            </a:r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CA4DD3F-7CFA-4AB2-ADE6-9CBEFC868E59}" type="slidenum">
              <a:rPr lang="en-US"/>
              <a:pPr>
                <a:defRPr/>
              </a:pPr>
              <a:t>‹N›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hyperlink" Target="http://images.google.it/imgres?imgurl=http://www.sezzeweb.it/public/immaginiNews\Save-the-Children-Logo.jpg&amp;imgrefurl=http://www.sezzeweb.it/public/articoli/save-the-children.asp&amp;usg=__b7aJR4SdCbJtgt8VMj8mGl7ufHg=&amp;h=315&amp;w=420&amp;sz=10&amp;hl=it&amp;start=6&amp;tbnid=UM6A7eqhNeAOYM:&amp;tbnh=94&amp;tbnw=125&amp;prev=/images?q=save+the+children&amp;gbv=2&amp;hl=it" TargetMode="Externa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4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6" Type="http://schemas.openxmlformats.org/officeDocument/2006/relationships/image" Target="../media/image2.jpeg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hyperlink" Target="http://images.google.it/imgres?imgurl=http://www.sezzeweb.it/public/immaginiNews\Save-the-Children-Logo.jpg&amp;imgrefurl=http://www.sezzeweb.it/public/articoli/save-the-children.asp&amp;usg=__b7aJR4SdCbJtgt8VMj8mGl7ufHg=&amp;h=315&amp;w=420&amp;sz=10&amp;hl=it&amp;start=6&amp;tbnid=UM6A7eqhNeAOYM:&amp;tbnh=94&amp;tbnw=125&amp;prev=/images?q=save+the+children&amp;gbv=2&amp;hl=it" TargetMode="Externa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5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6.pn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image" Target="../media/image4.jpeg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6" Type="http://schemas.openxmlformats.org/officeDocument/2006/relationships/image" Target="../media/image2.jpeg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5" Type="http://schemas.openxmlformats.org/officeDocument/2006/relationships/hyperlink" Target="http://images.google.it/imgres?imgurl=http://www.sezzeweb.it/public/immaginiNews\Save-the-Children-Logo.jpg&amp;imgrefurl=http://www.sezzeweb.it/public/articoli/save-the-children.asp&amp;usg=__b7aJR4SdCbJtgt8VMj8mGl7ufHg=&amp;h=315&amp;w=420&amp;sz=10&amp;hl=it&amp;start=6&amp;tbnid=UM6A7eqhNeAOYM:&amp;tbnh=94&amp;tbnw=125&amp;prev=/images?q=save+the+children&amp;gbv=2&amp;hl=it" TargetMode="Externa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Relationship Id="rId14" Type="http://schemas.openxmlformats.org/officeDocument/2006/relationships/image" Target="../media/image5.png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13" Type="http://schemas.openxmlformats.org/officeDocument/2006/relationships/image" Target="../media/image7.jpeg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Relationship Id="rId14" Type="http://schemas.openxmlformats.org/officeDocument/2006/relationships/image" Target="../media/image8.png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13" Type="http://schemas.openxmlformats.org/officeDocument/2006/relationships/image" Target="../media/image7.jpeg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Relationship Id="rId14" Type="http://schemas.openxmlformats.org/officeDocument/2006/relationships/image" Target="../media/image8.png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9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theme" Target="../theme/theme7.xml"/><Relationship Id="rId5" Type="http://schemas.openxmlformats.org/officeDocument/2006/relationships/slideLayout" Target="../slideLayouts/slideLayout71.xml"/><Relationship Id="rId4" Type="http://schemas.openxmlformats.org/officeDocument/2006/relationships/slideLayout" Target="../slideLayouts/slideLayout7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87313"/>
            <a:ext cx="8158163" cy="611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Titelmasterformat durch </a:t>
            </a:r>
            <a:br>
              <a:rPr lang="en-US" smtClean="0"/>
            </a:br>
            <a:r>
              <a:rPr lang="en-US" smtClean="0"/>
              <a:t>Klicken bearbeiten</a:t>
            </a:r>
          </a:p>
        </p:txBody>
      </p:sp>
      <p:sp>
        <p:nvSpPr>
          <p:cNvPr id="5017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52425" y="977900"/>
            <a:ext cx="7737475" cy="5487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Textmasterformate durch Klicken bearbeiten</a:t>
            </a:r>
          </a:p>
          <a:p>
            <a:pPr lvl="1"/>
            <a:r>
              <a:rPr lang="en-US" smtClean="0"/>
              <a:t>Zweite Ebene</a:t>
            </a:r>
          </a:p>
          <a:p>
            <a:pPr lvl="2"/>
            <a:r>
              <a:rPr lang="en-US" smtClean="0"/>
              <a:t>Dritte Ebene</a:t>
            </a:r>
          </a:p>
        </p:txBody>
      </p:sp>
      <p:sp>
        <p:nvSpPr>
          <p:cNvPr id="225285" name="Rectangle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02675" y="6565900"/>
            <a:ext cx="300038" cy="182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0" tIns="0" rIns="0" bIns="0" numCol="1" anchor="b" anchorCtr="0" compatLnSpc="1">
            <a:prstTxWarp prst="textNoShape">
              <a:avLst/>
            </a:prstTxWarp>
            <a:spAutoFit/>
          </a:bodyPr>
          <a:lstStyle>
            <a:lvl1pPr algn="r">
              <a:lnSpc>
                <a:spcPct val="100000"/>
              </a:lnSpc>
              <a:buFontTx/>
              <a:buNone/>
              <a:defRPr sz="1200" b="1"/>
            </a:lvl1pPr>
          </a:lstStyle>
          <a:p>
            <a:pPr>
              <a:defRPr/>
            </a:pPr>
            <a:fld id="{87EC97B9-83F3-4048-9D5E-AE2CCAD51534}" type="slidenum">
              <a:rPr lang="en-US"/>
              <a:pPr>
                <a:defRPr/>
              </a:pPr>
              <a:t>‹N›</a:t>
            </a:fld>
            <a:endParaRPr lang="en-US"/>
          </a:p>
        </p:txBody>
      </p:sp>
      <p:grpSp>
        <p:nvGrpSpPr>
          <p:cNvPr id="2" name="Group 6"/>
          <p:cNvGrpSpPr>
            <a:grpSpLocks noChangeAspect="1"/>
          </p:cNvGrpSpPr>
          <p:nvPr/>
        </p:nvGrpSpPr>
        <p:grpSpPr bwMode="auto">
          <a:xfrm>
            <a:off x="150813" y="150813"/>
            <a:ext cx="522287" cy="468312"/>
            <a:chOff x="1352" y="681"/>
            <a:chExt cx="3519" cy="3153"/>
          </a:xfrm>
        </p:grpSpPr>
        <p:sp>
          <p:nvSpPr>
            <p:cNvPr id="225287" name="Freeform 7"/>
            <p:cNvSpPr>
              <a:spLocks noChangeAspect="1"/>
            </p:cNvSpPr>
            <p:nvPr/>
          </p:nvSpPr>
          <p:spPr bwMode="auto">
            <a:xfrm>
              <a:off x="1352" y="681"/>
              <a:ext cx="3519" cy="3153"/>
            </a:xfrm>
            <a:custGeom>
              <a:avLst/>
              <a:gdLst/>
              <a:ahLst/>
              <a:cxnLst>
                <a:cxn ang="0">
                  <a:pos x="0" y="3449"/>
                </a:cxn>
                <a:cxn ang="0">
                  <a:pos x="0" y="3449"/>
                </a:cxn>
                <a:cxn ang="0">
                  <a:pos x="0" y="0"/>
                </a:cxn>
                <a:cxn ang="0">
                  <a:pos x="3696" y="0"/>
                </a:cxn>
                <a:cxn ang="0">
                  <a:pos x="3327" y="3449"/>
                </a:cxn>
                <a:cxn ang="0">
                  <a:pos x="0" y="3449"/>
                </a:cxn>
              </a:cxnLst>
              <a:rect l="0" t="0" r="r" b="b"/>
              <a:pathLst>
                <a:path w="3862" h="3449">
                  <a:moveTo>
                    <a:pt x="0" y="3449"/>
                  </a:moveTo>
                  <a:lnTo>
                    <a:pt x="0" y="3449"/>
                  </a:lnTo>
                  <a:lnTo>
                    <a:pt x="0" y="0"/>
                  </a:lnTo>
                  <a:lnTo>
                    <a:pt x="3696" y="0"/>
                  </a:lnTo>
                  <a:cubicBezTo>
                    <a:pt x="3862" y="1150"/>
                    <a:pt x="3797" y="2241"/>
                    <a:pt x="3327" y="3449"/>
                  </a:cubicBezTo>
                  <a:lnTo>
                    <a:pt x="0" y="3449"/>
                  </a:lnTo>
                  <a:close/>
                </a:path>
              </a:pathLst>
            </a:custGeom>
            <a:solidFill>
              <a:srgbClr val="009D9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lnSpc>
                  <a:spcPct val="90000"/>
                </a:lnSpc>
                <a:buFont typeface="Wingdings" pitchFamily="2" charset="2"/>
                <a:buNone/>
                <a:defRPr/>
              </a:pPr>
              <a:endParaRPr lang="fr-FR"/>
            </a:p>
          </p:txBody>
        </p:sp>
        <p:sp>
          <p:nvSpPr>
            <p:cNvPr id="225288" name="Freeform 8"/>
            <p:cNvSpPr>
              <a:spLocks noChangeAspect="1"/>
            </p:cNvSpPr>
            <p:nvPr/>
          </p:nvSpPr>
          <p:spPr bwMode="auto">
            <a:xfrm>
              <a:off x="2710" y="1846"/>
              <a:ext cx="75" cy="53"/>
            </a:xfrm>
            <a:custGeom>
              <a:avLst/>
              <a:gdLst/>
              <a:ahLst/>
              <a:cxnLst>
                <a:cxn ang="0">
                  <a:pos x="16" y="40"/>
                </a:cxn>
                <a:cxn ang="0">
                  <a:pos x="16" y="40"/>
                </a:cxn>
                <a:cxn ang="0">
                  <a:pos x="0" y="54"/>
                </a:cxn>
                <a:cxn ang="0">
                  <a:pos x="79" y="22"/>
                </a:cxn>
                <a:cxn ang="0">
                  <a:pos x="81" y="0"/>
                </a:cxn>
                <a:cxn ang="0">
                  <a:pos x="16" y="40"/>
                </a:cxn>
              </a:cxnLst>
              <a:rect l="0" t="0" r="r" b="b"/>
              <a:pathLst>
                <a:path w="81" h="66">
                  <a:moveTo>
                    <a:pt x="16" y="40"/>
                  </a:moveTo>
                  <a:lnTo>
                    <a:pt x="16" y="40"/>
                  </a:lnTo>
                  <a:lnTo>
                    <a:pt x="0" y="54"/>
                  </a:lnTo>
                  <a:cubicBezTo>
                    <a:pt x="35" y="66"/>
                    <a:pt x="72" y="42"/>
                    <a:pt x="79" y="22"/>
                  </a:cubicBezTo>
                  <a:lnTo>
                    <a:pt x="81" y="0"/>
                  </a:lnTo>
                  <a:cubicBezTo>
                    <a:pt x="54" y="6"/>
                    <a:pt x="27" y="19"/>
                    <a:pt x="16" y="40"/>
                  </a:cubicBezTo>
                  <a:close/>
                </a:path>
              </a:pathLst>
            </a:custGeom>
            <a:solidFill>
              <a:srgbClr val="2F469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lnSpc>
                  <a:spcPct val="90000"/>
                </a:lnSpc>
                <a:buFont typeface="Wingdings" pitchFamily="2" charset="2"/>
                <a:buNone/>
                <a:defRPr/>
              </a:pPr>
              <a:endParaRPr lang="fr-FR"/>
            </a:p>
          </p:txBody>
        </p:sp>
        <p:sp>
          <p:nvSpPr>
            <p:cNvPr id="225289" name="Freeform 9"/>
            <p:cNvSpPr>
              <a:spLocks noChangeAspect="1"/>
            </p:cNvSpPr>
            <p:nvPr/>
          </p:nvSpPr>
          <p:spPr bwMode="auto">
            <a:xfrm>
              <a:off x="2871" y="1974"/>
              <a:ext cx="64" cy="53"/>
            </a:xfrm>
            <a:custGeom>
              <a:avLst/>
              <a:gdLst/>
              <a:ahLst/>
              <a:cxnLst>
                <a:cxn ang="0">
                  <a:pos x="27" y="1"/>
                </a:cxn>
                <a:cxn ang="0">
                  <a:pos x="27" y="1"/>
                </a:cxn>
                <a:cxn ang="0">
                  <a:pos x="0" y="0"/>
                </a:cxn>
                <a:cxn ang="0">
                  <a:pos x="33" y="58"/>
                </a:cxn>
                <a:cxn ang="0">
                  <a:pos x="53" y="63"/>
                </a:cxn>
                <a:cxn ang="0">
                  <a:pos x="27" y="1"/>
                </a:cxn>
              </a:cxnLst>
              <a:rect l="0" t="0" r="r" b="b"/>
              <a:pathLst>
                <a:path w="81" h="63">
                  <a:moveTo>
                    <a:pt x="27" y="1"/>
                  </a:moveTo>
                  <a:lnTo>
                    <a:pt x="27" y="1"/>
                  </a:lnTo>
                  <a:lnTo>
                    <a:pt x="0" y="0"/>
                  </a:lnTo>
                  <a:cubicBezTo>
                    <a:pt x="0" y="24"/>
                    <a:pt x="8" y="43"/>
                    <a:pt x="33" y="58"/>
                  </a:cubicBezTo>
                  <a:lnTo>
                    <a:pt x="53" y="63"/>
                  </a:lnTo>
                  <a:cubicBezTo>
                    <a:pt x="81" y="39"/>
                    <a:pt x="44" y="15"/>
                    <a:pt x="27" y="1"/>
                  </a:cubicBezTo>
                  <a:close/>
                </a:path>
              </a:pathLst>
            </a:custGeom>
            <a:solidFill>
              <a:srgbClr val="2F469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lnSpc>
                  <a:spcPct val="90000"/>
                </a:lnSpc>
                <a:buFont typeface="Wingdings" pitchFamily="2" charset="2"/>
                <a:buNone/>
                <a:defRPr/>
              </a:pPr>
              <a:endParaRPr lang="fr-FR"/>
            </a:p>
          </p:txBody>
        </p:sp>
        <p:sp>
          <p:nvSpPr>
            <p:cNvPr id="225290" name="Freeform 10"/>
            <p:cNvSpPr>
              <a:spLocks noChangeAspect="1"/>
            </p:cNvSpPr>
            <p:nvPr/>
          </p:nvSpPr>
          <p:spPr bwMode="auto">
            <a:xfrm>
              <a:off x="2625" y="1408"/>
              <a:ext cx="86" cy="86"/>
            </a:xfrm>
            <a:custGeom>
              <a:avLst/>
              <a:gdLst/>
              <a:ahLst/>
              <a:cxnLst>
                <a:cxn ang="0">
                  <a:pos x="20" y="50"/>
                </a:cxn>
                <a:cxn ang="0">
                  <a:pos x="20" y="50"/>
                </a:cxn>
                <a:cxn ang="0">
                  <a:pos x="0" y="64"/>
                </a:cxn>
                <a:cxn ang="0">
                  <a:pos x="89" y="27"/>
                </a:cxn>
                <a:cxn ang="0">
                  <a:pos x="96" y="0"/>
                </a:cxn>
                <a:cxn ang="0">
                  <a:pos x="20" y="50"/>
                </a:cxn>
              </a:cxnLst>
              <a:rect l="0" t="0" r="r" b="b"/>
              <a:pathLst>
                <a:path w="96" h="79">
                  <a:moveTo>
                    <a:pt x="20" y="50"/>
                  </a:moveTo>
                  <a:lnTo>
                    <a:pt x="20" y="50"/>
                  </a:lnTo>
                  <a:lnTo>
                    <a:pt x="0" y="64"/>
                  </a:lnTo>
                  <a:cubicBezTo>
                    <a:pt x="41" y="79"/>
                    <a:pt x="75" y="57"/>
                    <a:pt x="89" y="27"/>
                  </a:cubicBezTo>
                  <a:lnTo>
                    <a:pt x="96" y="0"/>
                  </a:lnTo>
                  <a:cubicBezTo>
                    <a:pt x="63" y="8"/>
                    <a:pt x="38" y="8"/>
                    <a:pt x="20" y="50"/>
                  </a:cubicBezTo>
                  <a:close/>
                </a:path>
              </a:pathLst>
            </a:custGeom>
            <a:solidFill>
              <a:srgbClr val="2F469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lnSpc>
                  <a:spcPct val="90000"/>
                </a:lnSpc>
                <a:buFont typeface="Wingdings" pitchFamily="2" charset="2"/>
                <a:buNone/>
                <a:defRPr/>
              </a:pPr>
              <a:endParaRPr lang="fr-FR"/>
            </a:p>
          </p:txBody>
        </p:sp>
        <p:sp>
          <p:nvSpPr>
            <p:cNvPr id="225291" name="Freeform 11"/>
            <p:cNvSpPr>
              <a:spLocks noChangeAspect="1"/>
            </p:cNvSpPr>
            <p:nvPr/>
          </p:nvSpPr>
          <p:spPr bwMode="auto">
            <a:xfrm>
              <a:off x="2571" y="1568"/>
              <a:ext cx="75" cy="75"/>
            </a:xfrm>
            <a:custGeom>
              <a:avLst/>
              <a:gdLst/>
              <a:ahLst/>
              <a:cxnLst>
                <a:cxn ang="0">
                  <a:pos x="77" y="22"/>
                </a:cxn>
                <a:cxn ang="0">
                  <a:pos x="77" y="22"/>
                </a:cxn>
                <a:cxn ang="0">
                  <a:pos x="71" y="0"/>
                </a:cxn>
                <a:cxn ang="0">
                  <a:pos x="0" y="44"/>
                </a:cxn>
                <a:cxn ang="0">
                  <a:pos x="0" y="62"/>
                </a:cxn>
                <a:cxn ang="0">
                  <a:pos x="77" y="22"/>
                </a:cxn>
              </a:cxnLst>
              <a:rect l="0" t="0" r="r" b="b"/>
              <a:pathLst>
                <a:path w="77" h="77">
                  <a:moveTo>
                    <a:pt x="77" y="22"/>
                  </a:moveTo>
                  <a:lnTo>
                    <a:pt x="77" y="22"/>
                  </a:lnTo>
                  <a:lnTo>
                    <a:pt x="71" y="0"/>
                  </a:lnTo>
                  <a:cubicBezTo>
                    <a:pt x="38" y="7"/>
                    <a:pt x="14" y="19"/>
                    <a:pt x="0" y="44"/>
                  </a:cubicBezTo>
                  <a:lnTo>
                    <a:pt x="0" y="62"/>
                  </a:lnTo>
                  <a:cubicBezTo>
                    <a:pt x="42" y="77"/>
                    <a:pt x="64" y="40"/>
                    <a:pt x="77" y="22"/>
                  </a:cubicBezTo>
                  <a:close/>
                </a:path>
              </a:pathLst>
            </a:custGeom>
            <a:solidFill>
              <a:srgbClr val="2F469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lnSpc>
                  <a:spcPct val="90000"/>
                </a:lnSpc>
                <a:buFont typeface="Wingdings" pitchFamily="2" charset="2"/>
                <a:buNone/>
                <a:defRPr/>
              </a:pPr>
              <a:endParaRPr lang="fr-FR"/>
            </a:p>
          </p:txBody>
        </p:sp>
        <p:sp>
          <p:nvSpPr>
            <p:cNvPr id="225292" name="Freeform 12"/>
            <p:cNvSpPr>
              <a:spLocks noChangeAspect="1"/>
            </p:cNvSpPr>
            <p:nvPr/>
          </p:nvSpPr>
          <p:spPr bwMode="auto">
            <a:xfrm>
              <a:off x="2550" y="1728"/>
              <a:ext cx="86" cy="64"/>
            </a:xfrm>
            <a:custGeom>
              <a:avLst/>
              <a:gdLst/>
              <a:ahLst/>
              <a:cxnLst>
                <a:cxn ang="0">
                  <a:pos x="0" y="52"/>
                </a:cxn>
                <a:cxn ang="0">
                  <a:pos x="0" y="52"/>
                </a:cxn>
                <a:cxn ang="0">
                  <a:pos x="14" y="60"/>
                </a:cxn>
                <a:cxn ang="0">
                  <a:pos x="73" y="23"/>
                </a:cxn>
                <a:cxn ang="0">
                  <a:pos x="90" y="8"/>
                </a:cxn>
                <a:cxn ang="0">
                  <a:pos x="0" y="52"/>
                </a:cxn>
              </a:cxnLst>
              <a:rect l="0" t="0" r="r" b="b"/>
              <a:pathLst>
                <a:path w="90" h="74">
                  <a:moveTo>
                    <a:pt x="0" y="52"/>
                  </a:moveTo>
                  <a:lnTo>
                    <a:pt x="0" y="52"/>
                  </a:lnTo>
                  <a:lnTo>
                    <a:pt x="14" y="60"/>
                  </a:lnTo>
                  <a:cubicBezTo>
                    <a:pt x="59" y="74"/>
                    <a:pt x="62" y="38"/>
                    <a:pt x="73" y="23"/>
                  </a:cubicBezTo>
                  <a:lnTo>
                    <a:pt x="90" y="8"/>
                  </a:lnTo>
                  <a:cubicBezTo>
                    <a:pt x="48" y="0"/>
                    <a:pt x="11" y="31"/>
                    <a:pt x="0" y="52"/>
                  </a:cubicBezTo>
                  <a:close/>
                </a:path>
              </a:pathLst>
            </a:custGeom>
            <a:solidFill>
              <a:srgbClr val="2F469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lnSpc>
                  <a:spcPct val="90000"/>
                </a:lnSpc>
                <a:buFont typeface="Wingdings" pitchFamily="2" charset="2"/>
                <a:buNone/>
                <a:defRPr/>
              </a:pPr>
              <a:endParaRPr lang="fr-FR"/>
            </a:p>
          </p:txBody>
        </p:sp>
        <p:sp>
          <p:nvSpPr>
            <p:cNvPr id="225293" name="Freeform 13"/>
            <p:cNvSpPr>
              <a:spLocks noChangeAspect="1"/>
            </p:cNvSpPr>
            <p:nvPr/>
          </p:nvSpPr>
          <p:spPr bwMode="auto">
            <a:xfrm>
              <a:off x="2775" y="1173"/>
              <a:ext cx="86" cy="75"/>
            </a:xfrm>
            <a:custGeom>
              <a:avLst/>
              <a:gdLst/>
              <a:ahLst/>
              <a:cxnLst>
                <a:cxn ang="0">
                  <a:pos x="16" y="4"/>
                </a:cxn>
                <a:cxn ang="0">
                  <a:pos x="16" y="4"/>
                </a:cxn>
                <a:cxn ang="0">
                  <a:pos x="0" y="12"/>
                </a:cxn>
                <a:cxn ang="0">
                  <a:pos x="86" y="49"/>
                </a:cxn>
                <a:cxn ang="0">
                  <a:pos x="88" y="22"/>
                </a:cxn>
                <a:cxn ang="0">
                  <a:pos x="16" y="4"/>
                </a:cxn>
              </a:cxnLst>
              <a:rect l="0" t="0" r="r" b="b"/>
              <a:pathLst>
                <a:path w="88" h="72">
                  <a:moveTo>
                    <a:pt x="16" y="4"/>
                  </a:moveTo>
                  <a:lnTo>
                    <a:pt x="16" y="4"/>
                  </a:lnTo>
                  <a:lnTo>
                    <a:pt x="0" y="12"/>
                  </a:lnTo>
                  <a:cubicBezTo>
                    <a:pt x="4" y="40"/>
                    <a:pt x="70" y="72"/>
                    <a:pt x="86" y="49"/>
                  </a:cubicBezTo>
                  <a:lnTo>
                    <a:pt x="88" y="22"/>
                  </a:lnTo>
                  <a:cubicBezTo>
                    <a:pt x="67" y="8"/>
                    <a:pt x="45" y="0"/>
                    <a:pt x="16" y="4"/>
                  </a:cubicBezTo>
                  <a:close/>
                </a:path>
              </a:pathLst>
            </a:custGeom>
            <a:solidFill>
              <a:srgbClr val="2F469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lnSpc>
                  <a:spcPct val="90000"/>
                </a:lnSpc>
                <a:buFont typeface="Wingdings" pitchFamily="2" charset="2"/>
                <a:buNone/>
                <a:defRPr/>
              </a:pPr>
              <a:endParaRPr lang="fr-FR"/>
            </a:p>
          </p:txBody>
        </p:sp>
        <p:sp>
          <p:nvSpPr>
            <p:cNvPr id="225294" name="Freeform 14"/>
            <p:cNvSpPr>
              <a:spLocks noChangeAspect="1"/>
            </p:cNvSpPr>
            <p:nvPr/>
          </p:nvSpPr>
          <p:spPr bwMode="auto">
            <a:xfrm>
              <a:off x="2956" y="1109"/>
              <a:ext cx="75" cy="86"/>
            </a:xfrm>
            <a:custGeom>
              <a:avLst/>
              <a:gdLst/>
              <a:ahLst/>
              <a:cxnLst>
                <a:cxn ang="0">
                  <a:pos x="46" y="7"/>
                </a:cxn>
                <a:cxn ang="0">
                  <a:pos x="46" y="7"/>
                </a:cxn>
                <a:cxn ang="0">
                  <a:pos x="21" y="0"/>
                </a:cxn>
                <a:cxn ang="0">
                  <a:pos x="14" y="66"/>
                </a:cxn>
                <a:cxn ang="0">
                  <a:pos x="27" y="92"/>
                </a:cxn>
                <a:cxn ang="0">
                  <a:pos x="46" y="7"/>
                </a:cxn>
              </a:cxnLst>
              <a:rect l="0" t="0" r="r" b="b"/>
              <a:pathLst>
                <a:path w="86" h="92">
                  <a:moveTo>
                    <a:pt x="46" y="7"/>
                  </a:moveTo>
                  <a:lnTo>
                    <a:pt x="46" y="7"/>
                  </a:lnTo>
                  <a:lnTo>
                    <a:pt x="21" y="0"/>
                  </a:lnTo>
                  <a:cubicBezTo>
                    <a:pt x="7" y="19"/>
                    <a:pt x="0" y="33"/>
                    <a:pt x="14" y="66"/>
                  </a:cubicBezTo>
                  <a:lnTo>
                    <a:pt x="27" y="92"/>
                  </a:lnTo>
                  <a:cubicBezTo>
                    <a:pt x="57" y="63"/>
                    <a:pt x="86" y="36"/>
                    <a:pt x="46" y="7"/>
                  </a:cubicBezTo>
                  <a:close/>
                </a:path>
              </a:pathLst>
            </a:custGeom>
            <a:solidFill>
              <a:srgbClr val="2F469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lnSpc>
                  <a:spcPct val="90000"/>
                </a:lnSpc>
                <a:buFont typeface="Wingdings" pitchFamily="2" charset="2"/>
                <a:buNone/>
                <a:defRPr/>
              </a:pPr>
              <a:endParaRPr lang="fr-FR"/>
            </a:p>
          </p:txBody>
        </p:sp>
        <p:sp>
          <p:nvSpPr>
            <p:cNvPr id="225295" name="Freeform 15"/>
            <p:cNvSpPr>
              <a:spLocks noChangeAspect="1" noEditPoints="1"/>
            </p:cNvSpPr>
            <p:nvPr/>
          </p:nvSpPr>
          <p:spPr bwMode="auto">
            <a:xfrm>
              <a:off x="3149" y="927"/>
              <a:ext cx="663" cy="1678"/>
            </a:xfrm>
            <a:custGeom>
              <a:avLst/>
              <a:gdLst/>
              <a:ahLst/>
              <a:cxnLst>
                <a:cxn ang="0">
                  <a:pos x="451" y="808"/>
                </a:cxn>
                <a:cxn ang="0">
                  <a:pos x="451" y="808"/>
                </a:cxn>
                <a:cxn ang="0">
                  <a:pos x="326" y="776"/>
                </a:cxn>
                <a:cxn ang="0">
                  <a:pos x="477" y="746"/>
                </a:cxn>
                <a:cxn ang="0">
                  <a:pos x="493" y="773"/>
                </a:cxn>
                <a:cxn ang="0">
                  <a:pos x="451" y="808"/>
                </a:cxn>
                <a:cxn ang="0">
                  <a:pos x="451" y="808"/>
                </a:cxn>
                <a:cxn ang="0">
                  <a:pos x="639" y="841"/>
                </a:cxn>
                <a:cxn ang="0">
                  <a:pos x="639" y="841"/>
                </a:cxn>
                <a:cxn ang="0">
                  <a:pos x="601" y="701"/>
                </a:cxn>
                <a:cxn ang="0">
                  <a:pos x="634" y="646"/>
                </a:cxn>
                <a:cxn ang="0">
                  <a:pos x="627" y="477"/>
                </a:cxn>
                <a:cxn ang="0">
                  <a:pos x="641" y="463"/>
                </a:cxn>
                <a:cxn ang="0">
                  <a:pos x="627" y="414"/>
                </a:cxn>
                <a:cxn ang="0">
                  <a:pos x="615" y="342"/>
                </a:cxn>
                <a:cxn ang="0">
                  <a:pos x="590" y="286"/>
                </a:cxn>
                <a:cxn ang="0">
                  <a:pos x="602" y="260"/>
                </a:cxn>
                <a:cxn ang="0">
                  <a:pos x="560" y="236"/>
                </a:cxn>
                <a:cxn ang="0">
                  <a:pos x="523" y="213"/>
                </a:cxn>
                <a:cxn ang="0">
                  <a:pos x="514" y="180"/>
                </a:cxn>
                <a:cxn ang="0">
                  <a:pos x="483" y="195"/>
                </a:cxn>
                <a:cxn ang="0">
                  <a:pos x="476" y="154"/>
                </a:cxn>
                <a:cxn ang="0">
                  <a:pos x="434" y="171"/>
                </a:cxn>
                <a:cxn ang="0">
                  <a:pos x="411" y="119"/>
                </a:cxn>
                <a:cxn ang="0">
                  <a:pos x="389" y="124"/>
                </a:cxn>
                <a:cxn ang="0">
                  <a:pos x="356" y="150"/>
                </a:cxn>
                <a:cxn ang="0">
                  <a:pos x="356" y="101"/>
                </a:cxn>
                <a:cxn ang="0">
                  <a:pos x="341" y="93"/>
                </a:cxn>
                <a:cxn ang="0">
                  <a:pos x="314" y="81"/>
                </a:cxn>
                <a:cxn ang="0">
                  <a:pos x="276" y="97"/>
                </a:cxn>
                <a:cxn ang="0">
                  <a:pos x="292" y="51"/>
                </a:cxn>
                <a:cxn ang="0">
                  <a:pos x="244" y="106"/>
                </a:cxn>
                <a:cxn ang="0">
                  <a:pos x="216" y="112"/>
                </a:cxn>
                <a:cxn ang="0">
                  <a:pos x="266" y="43"/>
                </a:cxn>
                <a:cxn ang="0">
                  <a:pos x="214" y="91"/>
                </a:cxn>
                <a:cxn ang="0">
                  <a:pos x="173" y="98"/>
                </a:cxn>
                <a:cxn ang="0">
                  <a:pos x="186" y="38"/>
                </a:cxn>
                <a:cxn ang="0">
                  <a:pos x="173" y="69"/>
                </a:cxn>
                <a:cxn ang="0">
                  <a:pos x="166" y="36"/>
                </a:cxn>
                <a:cxn ang="0">
                  <a:pos x="142" y="114"/>
                </a:cxn>
                <a:cxn ang="0">
                  <a:pos x="126" y="39"/>
                </a:cxn>
                <a:cxn ang="0">
                  <a:pos x="80" y="112"/>
                </a:cxn>
                <a:cxn ang="0">
                  <a:pos x="56" y="117"/>
                </a:cxn>
                <a:cxn ang="0">
                  <a:pos x="37" y="43"/>
                </a:cxn>
                <a:cxn ang="0">
                  <a:pos x="5" y="1808"/>
                </a:cxn>
                <a:cxn ang="0">
                  <a:pos x="0" y="1840"/>
                </a:cxn>
                <a:cxn ang="0">
                  <a:pos x="162" y="1823"/>
                </a:cxn>
                <a:cxn ang="0">
                  <a:pos x="529" y="1842"/>
                </a:cxn>
                <a:cxn ang="0">
                  <a:pos x="614" y="1829"/>
                </a:cxn>
                <a:cxn ang="0">
                  <a:pos x="421" y="1778"/>
                </a:cxn>
                <a:cxn ang="0">
                  <a:pos x="272" y="1664"/>
                </a:cxn>
                <a:cxn ang="0">
                  <a:pos x="237" y="1566"/>
                </a:cxn>
                <a:cxn ang="0">
                  <a:pos x="239" y="1432"/>
                </a:cxn>
                <a:cxn ang="0">
                  <a:pos x="315" y="1404"/>
                </a:cxn>
                <a:cxn ang="0">
                  <a:pos x="586" y="1387"/>
                </a:cxn>
                <a:cxn ang="0">
                  <a:pos x="605" y="1286"/>
                </a:cxn>
                <a:cxn ang="0">
                  <a:pos x="609" y="1223"/>
                </a:cxn>
                <a:cxn ang="0">
                  <a:pos x="630" y="1174"/>
                </a:cxn>
                <a:cxn ang="0">
                  <a:pos x="590" y="1133"/>
                </a:cxn>
                <a:cxn ang="0">
                  <a:pos x="650" y="1082"/>
                </a:cxn>
                <a:cxn ang="0">
                  <a:pos x="621" y="1018"/>
                </a:cxn>
                <a:cxn ang="0">
                  <a:pos x="704" y="959"/>
                </a:cxn>
                <a:cxn ang="0">
                  <a:pos x="639" y="841"/>
                </a:cxn>
              </a:cxnLst>
              <a:rect l="0" t="0" r="r" b="b"/>
              <a:pathLst>
                <a:path w="724" h="1845">
                  <a:moveTo>
                    <a:pt x="451" y="808"/>
                  </a:moveTo>
                  <a:lnTo>
                    <a:pt x="451" y="808"/>
                  </a:lnTo>
                  <a:cubicBezTo>
                    <a:pt x="397" y="820"/>
                    <a:pt x="315" y="783"/>
                    <a:pt x="326" y="776"/>
                  </a:cubicBezTo>
                  <a:cubicBezTo>
                    <a:pt x="353" y="757"/>
                    <a:pt x="416" y="725"/>
                    <a:pt x="477" y="746"/>
                  </a:cubicBezTo>
                  <a:cubicBezTo>
                    <a:pt x="488" y="750"/>
                    <a:pt x="492" y="760"/>
                    <a:pt x="493" y="773"/>
                  </a:cubicBezTo>
                  <a:cubicBezTo>
                    <a:pt x="496" y="804"/>
                    <a:pt x="471" y="805"/>
                    <a:pt x="451" y="808"/>
                  </a:cubicBezTo>
                  <a:lnTo>
                    <a:pt x="451" y="808"/>
                  </a:lnTo>
                  <a:close/>
                  <a:moveTo>
                    <a:pt x="639" y="841"/>
                  </a:moveTo>
                  <a:lnTo>
                    <a:pt x="639" y="841"/>
                  </a:lnTo>
                  <a:cubicBezTo>
                    <a:pt x="610" y="803"/>
                    <a:pt x="557" y="751"/>
                    <a:pt x="601" y="701"/>
                  </a:cubicBezTo>
                  <a:cubicBezTo>
                    <a:pt x="624" y="684"/>
                    <a:pt x="631" y="670"/>
                    <a:pt x="634" y="646"/>
                  </a:cubicBezTo>
                  <a:cubicBezTo>
                    <a:pt x="644" y="560"/>
                    <a:pt x="639" y="524"/>
                    <a:pt x="627" y="477"/>
                  </a:cubicBezTo>
                  <a:cubicBezTo>
                    <a:pt x="629" y="473"/>
                    <a:pt x="638" y="478"/>
                    <a:pt x="641" y="463"/>
                  </a:cubicBezTo>
                  <a:cubicBezTo>
                    <a:pt x="650" y="422"/>
                    <a:pt x="627" y="414"/>
                    <a:pt x="627" y="414"/>
                  </a:cubicBezTo>
                  <a:cubicBezTo>
                    <a:pt x="645" y="399"/>
                    <a:pt x="643" y="342"/>
                    <a:pt x="615" y="342"/>
                  </a:cubicBezTo>
                  <a:cubicBezTo>
                    <a:pt x="631" y="317"/>
                    <a:pt x="617" y="277"/>
                    <a:pt x="590" y="286"/>
                  </a:cubicBezTo>
                  <a:cubicBezTo>
                    <a:pt x="590" y="286"/>
                    <a:pt x="604" y="278"/>
                    <a:pt x="602" y="260"/>
                  </a:cubicBezTo>
                  <a:cubicBezTo>
                    <a:pt x="599" y="224"/>
                    <a:pt x="547" y="259"/>
                    <a:pt x="560" y="236"/>
                  </a:cubicBezTo>
                  <a:cubicBezTo>
                    <a:pt x="567" y="223"/>
                    <a:pt x="538" y="180"/>
                    <a:pt x="523" y="213"/>
                  </a:cubicBezTo>
                  <a:cubicBezTo>
                    <a:pt x="515" y="207"/>
                    <a:pt x="529" y="187"/>
                    <a:pt x="514" y="180"/>
                  </a:cubicBezTo>
                  <a:cubicBezTo>
                    <a:pt x="504" y="181"/>
                    <a:pt x="495" y="188"/>
                    <a:pt x="483" y="195"/>
                  </a:cubicBezTo>
                  <a:cubicBezTo>
                    <a:pt x="479" y="181"/>
                    <a:pt x="494" y="174"/>
                    <a:pt x="476" y="154"/>
                  </a:cubicBezTo>
                  <a:cubicBezTo>
                    <a:pt x="452" y="138"/>
                    <a:pt x="451" y="162"/>
                    <a:pt x="434" y="171"/>
                  </a:cubicBezTo>
                  <a:cubicBezTo>
                    <a:pt x="404" y="164"/>
                    <a:pt x="476" y="146"/>
                    <a:pt x="411" y="119"/>
                  </a:cubicBezTo>
                  <a:cubicBezTo>
                    <a:pt x="395" y="159"/>
                    <a:pt x="396" y="130"/>
                    <a:pt x="389" y="124"/>
                  </a:cubicBezTo>
                  <a:cubicBezTo>
                    <a:pt x="384" y="121"/>
                    <a:pt x="375" y="131"/>
                    <a:pt x="356" y="150"/>
                  </a:cubicBezTo>
                  <a:cubicBezTo>
                    <a:pt x="366" y="124"/>
                    <a:pt x="388" y="92"/>
                    <a:pt x="356" y="101"/>
                  </a:cubicBezTo>
                  <a:cubicBezTo>
                    <a:pt x="320" y="117"/>
                    <a:pt x="341" y="96"/>
                    <a:pt x="341" y="93"/>
                  </a:cubicBezTo>
                  <a:cubicBezTo>
                    <a:pt x="372" y="79"/>
                    <a:pt x="312" y="45"/>
                    <a:pt x="314" y="81"/>
                  </a:cubicBezTo>
                  <a:cubicBezTo>
                    <a:pt x="313" y="105"/>
                    <a:pt x="261" y="126"/>
                    <a:pt x="276" y="97"/>
                  </a:cubicBezTo>
                  <a:cubicBezTo>
                    <a:pt x="286" y="60"/>
                    <a:pt x="331" y="116"/>
                    <a:pt x="292" y="51"/>
                  </a:cubicBezTo>
                  <a:cubicBezTo>
                    <a:pt x="268" y="78"/>
                    <a:pt x="248" y="96"/>
                    <a:pt x="244" y="106"/>
                  </a:cubicBezTo>
                  <a:cubicBezTo>
                    <a:pt x="225" y="181"/>
                    <a:pt x="236" y="113"/>
                    <a:pt x="216" y="112"/>
                  </a:cubicBezTo>
                  <a:cubicBezTo>
                    <a:pt x="242" y="94"/>
                    <a:pt x="276" y="63"/>
                    <a:pt x="266" y="43"/>
                  </a:cubicBezTo>
                  <a:cubicBezTo>
                    <a:pt x="237" y="41"/>
                    <a:pt x="172" y="87"/>
                    <a:pt x="214" y="91"/>
                  </a:cubicBezTo>
                  <a:cubicBezTo>
                    <a:pt x="211" y="106"/>
                    <a:pt x="187" y="123"/>
                    <a:pt x="173" y="98"/>
                  </a:cubicBezTo>
                  <a:cubicBezTo>
                    <a:pt x="196" y="92"/>
                    <a:pt x="235" y="15"/>
                    <a:pt x="186" y="38"/>
                  </a:cubicBezTo>
                  <a:cubicBezTo>
                    <a:pt x="181" y="42"/>
                    <a:pt x="181" y="56"/>
                    <a:pt x="173" y="69"/>
                  </a:cubicBezTo>
                  <a:cubicBezTo>
                    <a:pt x="161" y="58"/>
                    <a:pt x="170" y="42"/>
                    <a:pt x="166" y="36"/>
                  </a:cubicBezTo>
                  <a:cubicBezTo>
                    <a:pt x="127" y="0"/>
                    <a:pt x="141" y="93"/>
                    <a:pt x="142" y="114"/>
                  </a:cubicBezTo>
                  <a:cubicBezTo>
                    <a:pt x="92" y="82"/>
                    <a:pt x="139" y="91"/>
                    <a:pt x="126" y="39"/>
                  </a:cubicBezTo>
                  <a:cubicBezTo>
                    <a:pt x="84" y="47"/>
                    <a:pt x="73" y="64"/>
                    <a:pt x="80" y="112"/>
                  </a:cubicBezTo>
                  <a:cubicBezTo>
                    <a:pt x="74" y="123"/>
                    <a:pt x="63" y="149"/>
                    <a:pt x="56" y="117"/>
                  </a:cubicBezTo>
                  <a:cubicBezTo>
                    <a:pt x="79" y="87"/>
                    <a:pt x="77" y="44"/>
                    <a:pt x="37" y="43"/>
                  </a:cubicBezTo>
                  <a:cubicBezTo>
                    <a:pt x="101" y="631"/>
                    <a:pt x="97" y="1225"/>
                    <a:pt x="5" y="1808"/>
                  </a:cubicBezTo>
                  <a:lnTo>
                    <a:pt x="0" y="1840"/>
                  </a:lnTo>
                  <a:cubicBezTo>
                    <a:pt x="46" y="1839"/>
                    <a:pt x="113" y="1825"/>
                    <a:pt x="162" y="1823"/>
                  </a:cubicBezTo>
                  <a:cubicBezTo>
                    <a:pt x="301" y="1827"/>
                    <a:pt x="298" y="1845"/>
                    <a:pt x="529" y="1842"/>
                  </a:cubicBezTo>
                  <a:cubicBezTo>
                    <a:pt x="582" y="1837"/>
                    <a:pt x="597" y="1829"/>
                    <a:pt x="614" y="1829"/>
                  </a:cubicBezTo>
                  <a:cubicBezTo>
                    <a:pt x="597" y="1758"/>
                    <a:pt x="481" y="1798"/>
                    <a:pt x="421" y="1778"/>
                  </a:cubicBezTo>
                  <a:cubicBezTo>
                    <a:pt x="321" y="1768"/>
                    <a:pt x="304" y="1708"/>
                    <a:pt x="272" y="1664"/>
                  </a:cubicBezTo>
                  <a:cubicBezTo>
                    <a:pt x="258" y="1639"/>
                    <a:pt x="237" y="1608"/>
                    <a:pt x="237" y="1566"/>
                  </a:cubicBezTo>
                  <a:cubicBezTo>
                    <a:pt x="230" y="1513"/>
                    <a:pt x="240" y="1484"/>
                    <a:pt x="239" y="1432"/>
                  </a:cubicBezTo>
                  <a:cubicBezTo>
                    <a:pt x="243" y="1393"/>
                    <a:pt x="287" y="1401"/>
                    <a:pt x="315" y="1404"/>
                  </a:cubicBezTo>
                  <a:cubicBezTo>
                    <a:pt x="402" y="1413"/>
                    <a:pt x="547" y="1399"/>
                    <a:pt x="586" y="1387"/>
                  </a:cubicBezTo>
                  <a:cubicBezTo>
                    <a:pt x="641" y="1371"/>
                    <a:pt x="642" y="1337"/>
                    <a:pt x="605" y="1286"/>
                  </a:cubicBezTo>
                  <a:cubicBezTo>
                    <a:pt x="597" y="1261"/>
                    <a:pt x="598" y="1245"/>
                    <a:pt x="609" y="1223"/>
                  </a:cubicBezTo>
                  <a:cubicBezTo>
                    <a:pt x="625" y="1206"/>
                    <a:pt x="644" y="1195"/>
                    <a:pt x="630" y="1174"/>
                  </a:cubicBezTo>
                  <a:cubicBezTo>
                    <a:pt x="630" y="1174"/>
                    <a:pt x="504" y="1147"/>
                    <a:pt x="590" y="1133"/>
                  </a:cubicBezTo>
                  <a:cubicBezTo>
                    <a:pt x="679" y="1118"/>
                    <a:pt x="650" y="1082"/>
                    <a:pt x="650" y="1082"/>
                  </a:cubicBezTo>
                  <a:cubicBezTo>
                    <a:pt x="650" y="1082"/>
                    <a:pt x="635" y="1045"/>
                    <a:pt x="621" y="1018"/>
                  </a:cubicBezTo>
                  <a:cubicBezTo>
                    <a:pt x="611" y="998"/>
                    <a:pt x="695" y="991"/>
                    <a:pt x="704" y="959"/>
                  </a:cubicBezTo>
                  <a:cubicBezTo>
                    <a:pt x="724" y="932"/>
                    <a:pt x="661" y="871"/>
                    <a:pt x="639" y="841"/>
                  </a:cubicBezTo>
                  <a:close/>
                </a:path>
              </a:pathLst>
            </a:custGeom>
            <a:solidFill>
              <a:srgbClr val="2F469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lnSpc>
                  <a:spcPct val="90000"/>
                </a:lnSpc>
                <a:buFont typeface="Wingdings" pitchFamily="2" charset="2"/>
                <a:buNone/>
                <a:defRPr/>
              </a:pPr>
              <a:endParaRPr lang="fr-FR"/>
            </a:p>
          </p:txBody>
        </p:sp>
        <p:sp>
          <p:nvSpPr>
            <p:cNvPr id="225296" name="Freeform 16"/>
            <p:cNvSpPr>
              <a:spLocks noChangeAspect="1"/>
            </p:cNvSpPr>
            <p:nvPr/>
          </p:nvSpPr>
          <p:spPr bwMode="auto">
            <a:xfrm>
              <a:off x="1352" y="681"/>
              <a:ext cx="1829" cy="3153"/>
            </a:xfrm>
            <a:custGeom>
              <a:avLst/>
              <a:gdLst/>
              <a:ahLst/>
              <a:cxnLst>
                <a:cxn ang="0">
                  <a:pos x="1974" y="2106"/>
                </a:cxn>
                <a:cxn ang="0">
                  <a:pos x="0" y="3449"/>
                </a:cxn>
                <a:cxn ang="0">
                  <a:pos x="1972" y="0"/>
                </a:cxn>
                <a:cxn ang="0">
                  <a:pos x="1980" y="347"/>
                </a:cxn>
                <a:cxn ang="0">
                  <a:pos x="1982" y="392"/>
                </a:cxn>
                <a:cxn ang="0">
                  <a:pos x="1923" y="324"/>
                </a:cxn>
                <a:cxn ang="0">
                  <a:pos x="1878" y="384"/>
                </a:cxn>
                <a:cxn ang="0">
                  <a:pos x="1858" y="411"/>
                </a:cxn>
                <a:cxn ang="0">
                  <a:pos x="1823" y="348"/>
                </a:cxn>
                <a:cxn ang="0">
                  <a:pos x="1766" y="359"/>
                </a:cxn>
                <a:cxn ang="0">
                  <a:pos x="1702" y="494"/>
                </a:cxn>
                <a:cxn ang="0">
                  <a:pos x="1680" y="420"/>
                </a:cxn>
                <a:cxn ang="0">
                  <a:pos x="1605" y="427"/>
                </a:cxn>
                <a:cxn ang="0">
                  <a:pos x="1609" y="499"/>
                </a:cxn>
                <a:cxn ang="0">
                  <a:pos x="1520" y="498"/>
                </a:cxn>
                <a:cxn ang="0">
                  <a:pos x="1513" y="560"/>
                </a:cxn>
                <a:cxn ang="0">
                  <a:pos x="1407" y="521"/>
                </a:cxn>
                <a:cxn ang="0">
                  <a:pos x="1521" y="578"/>
                </a:cxn>
                <a:cxn ang="0">
                  <a:pos x="1453" y="612"/>
                </a:cxn>
                <a:cxn ang="0">
                  <a:pos x="1441" y="603"/>
                </a:cxn>
                <a:cxn ang="0">
                  <a:pos x="1404" y="640"/>
                </a:cxn>
                <a:cxn ang="0">
                  <a:pos x="1448" y="632"/>
                </a:cxn>
                <a:cxn ang="0">
                  <a:pos x="1433" y="703"/>
                </a:cxn>
                <a:cxn ang="0">
                  <a:pos x="1392" y="719"/>
                </a:cxn>
                <a:cxn ang="0">
                  <a:pos x="1410" y="785"/>
                </a:cxn>
                <a:cxn ang="0">
                  <a:pos x="1321" y="761"/>
                </a:cxn>
                <a:cxn ang="0">
                  <a:pos x="1255" y="760"/>
                </a:cxn>
                <a:cxn ang="0">
                  <a:pos x="1205" y="829"/>
                </a:cxn>
                <a:cxn ang="0">
                  <a:pos x="1350" y="845"/>
                </a:cxn>
                <a:cxn ang="0">
                  <a:pos x="1308" y="881"/>
                </a:cxn>
                <a:cxn ang="0">
                  <a:pos x="1308" y="953"/>
                </a:cxn>
                <a:cxn ang="0">
                  <a:pos x="1358" y="951"/>
                </a:cxn>
                <a:cxn ang="0">
                  <a:pos x="1319" y="1061"/>
                </a:cxn>
                <a:cxn ang="0">
                  <a:pos x="1324" y="1115"/>
                </a:cxn>
                <a:cxn ang="0">
                  <a:pos x="1283" y="1185"/>
                </a:cxn>
                <a:cxn ang="0">
                  <a:pos x="1257" y="1226"/>
                </a:cxn>
                <a:cxn ang="0">
                  <a:pos x="1285" y="1267"/>
                </a:cxn>
                <a:cxn ang="0">
                  <a:pos x="1314" y="1311"/>
                </a:cxn>
                <a:cxn ang="0">
                  <a:pos x="1363" y="1376"/>
                </a:cxn>
                <a:cxn ang="0">
                  <a:pos x="1438" y="1413"/>
                </a:cxn>
                <a:cxn ang="0">
                  <a:pos x="1494" y="1379"/>
                </a:cxn>
                <a:cxn ang="0">
                  <a:pos x="1513" y="1471"/>
                </a:cxn>
                <a:cxn ang="0">
                  <a:pos x="1605" y="1474"/>
                </a:cxn>
                <a:cxn ang="0">
                  <a:pos x="1584" y="1525"/>
                </a:cxn>
                <a:cxn ang="0">
                  <a:pos x="1618" y="1559"/>
                </a:cxn>
                <a:cxn ang="0">
                  <a:pos x="1644" y="1602"/>
                </a:cxn>
                <a:cxn ang="0">
                  <a:pos x="1700" y="1594"/>
                </a:cxn>
                <a:cxn ang="0">
                  <a:pos x="1729" y="1535"/>
                </a:cxn>
                <a:cxn ang="0">
                  <a:pos x="1794" y="1574"/>
                </a:cxn>
                <a:cxn ang="0">
                  <a:pos x="1808" y="1711"/>
                </a:cxn>
                <a:cxn ang="0">
                  <a:pos x="1870" y="1688"/>
                </a:cxn>
                <a:cxn ang="0">
                  <a:pos x="1839" y="1844"/>
                </a:cxn>
                <a:cxn ang="0">
                  <a:pos x="1446" y="2092"/>
                </a:cxn>
                <a:cxn ang="0">
                  <a:pos x="1654" y="2103"/>
                </a:cxn>
                <a:cxn ang="0">
                  <a:pos x="1974" y="2105"/>
                </a:cxn>
              </a:cxnLst>
              <a:rect l="0" t="0" r="r" b="b"/>
              <a:pathLst>
                <a:path w="2011" h="3449">
                  <a:moveTo>
                    <a:pt x="1974" y="2106"/>
                  </a:moveTo>
                  <a:lnTo>
                    <a:pt x="1974" y="2106"/>
                  </a:lnTo>
                  <a:cubicBezTo>
                    <a:pt x="1903" y="2543"/>
                    <a:pt x="1782" y="2987"/>
                    <a:pt x="1602" y="3449"/>
                  </a:cubicBezTo>
                  <a:lnTo>
                    <a:pt x="0" y="3449"/>
                  </a:lnTo>
                  <a:lnTo>
                    <a:pt x="0" y="0"/>
                  </a:lnTo>
                  <a:lnTo>
                    <a:pt x="1972" y="0"/>
                  </a:lnTo>
                  <a:cubicBezTo>
                    <a:pt x="1988" y="113"/>
                    <a:pt x="1999" y="197"/>
                    <a:pt x="2011" y="309"/>
                  </a:cubicBezTo>
                  <a:cubicBezTo>
                    <a:pt x="2011" y="309"/>
                    <a:pt x="1977" y="320"/>
                    <a:pt x="1980" y="347"/>
                  </a:cubicBezTo>
                  <a:cubicBezTo>
                    <a:pt x="1984" y="378"/>
                    <a:pt x="1997" y="385"/>
                    <a:pt x="1997" y="385"/>
                  </a:cubicBezTo>
                  <a:lnTo>
                    <a:pt x="1982" y="392"/>
                  </a:lnTo>
                  <a:cubicBezTo>
                    <a:pt x="1982" y="392"/>
                    <a:pt x="1966" y="368"/>
                    <a:pt x="1966" y="369"/>
                  </a:cubicBezTo>
                  <a:cubicBezTo>
                    <a:pt x="1966" y="346"/>
                    <a:pt x="1976" y="311"/>
                    <a:pt x="1923" y="324"/>
                  </a:cubicBezTo>
                  <a:cubicBezTo>
                    <a:pt x="1904" y="365"/>
                    <a:pt x="1952" y="373"/>
                    <a:pt x="1939" y="401"/>
                  </a:cubicBezTo>
                  <a:cubicBezTo>
                    <a:pt x="1883" y="404"/>
                    <a:pt x="1923" y="359"/>
                    <a:pt x="1878" y="384"/>
                  </a:cubicBezTo>
                  <a:cubicBezTo>
                    <a:pt x="1881" y="371"/>
                    <a:pt x="1871" y="336"/>
                    <a:pt x="1857" y="339"/>
                  </a:cubicBezTo>
                  <a:cubicBezTo>
                    <a:pt x="1851" y="358"/>
                    <a:pt x="1836" y="391"/>
                    <a:pt x="1858" y="411"/>
                  </a:cubicBezTo>
                  <a:cubicBezTo>
                    <a:pt x="1851" y="416"/>
                    <a:pt x="1830" y="413"/>
                    <a:pt x="1825" y="406"/>
                  </a:cubicBezTo>
                  <a:cubicBezTo>
                    <a:pt x="1819" y="396"/>
                    <a:pt x="1840" y="379"/>
                    <a:pt x="1823" y="348"/>
                  </a:cubicBezTo>
                  <a:cubicBezTo>
                    <a:pt x="1771" y="371"/>
                    <a:pt x="1819" y="421"/>
                    <a:pt x="1776" y="440"/>
                  </a:cubicBezTo>
                  <a:cubicBezTo>
                    <a:pt x="1729" y="434"/>
                    <a:pt x="1803" y="394"/>
                    <a:pt x="1766" y="359"/>
                  </a:cubicBezTo>
                  <a:cubicBezTo>
                    <a:pt x="1723" y="369"/>
                    <a:pt x="1707" y="413"/>
                    <a:pt x="1724" y="439"/>
                  </a:cubicBezTo>
                  <a:cubicBezTo>
                    <a:pt x="1723" y="462"/>
                    <a:pt x="1705" y="474"/>
                    <a:pt x="1702" y="494"/>
                  </a:cubicBezTo>
                  <a:cubicBezTo>
                    <a:pt x="1681" y="491"/>
                    <a:pt x="1672" y="483"/>
                    <a:pt x="1670" y="475"/>
                  </a:cubicBezTo>
                  <a:cubicBezTo>
                    <a:pt x="1667" y="460"/>
                    <a:pt x="1708" y="453"/>
                    <a:pt x="1680" y="420"/>
                  </a:cubicBezTo>
                  <a:cubicBezTo>
                    <a:pt x="1635" y="427"/>
                    <a:pt x="1665" y="500"/>
                    <a:pt x="1629" y="461"/>
                  </a:cubicBezTo>
                  <a:cubicBezTo>
                    <a:pt x="1626" y="444"/>
                    <a:pt x="1614" y="429"/>
                    <a:pt x="1605" y="427"/>
                  </a:cubicBezTo>
                  <a:cubicBezTo>
                    <a:pt x="1588" y="439"/>
                    <a:pt x="1580" y="459"/>
                    <a:pt x="1591" y="476"/>
                  </a:cubicBezTo>
                  <a:lnTo>
                    <a:pt x="1609" y="499"/>
                  </a:lnTo>
                  <a:cubicBezTo>
                    <a:pt x="1607" y="499"/>
                    <a:pt x="1617" y="513"/>
                    <a:pt x="1615" y="512"/>
                  </a:cubicBezTo>
                  <a:cubicBezTo>
                    <a:pt x="1585" y="488"/>
                    <a:pt x="1545" y="471"/>
                    <a:pt x="1520" y="498"/>
                  </a:cubicBezTo>
                  <a:cubicBezTo>
                    <a:pt x="1523" y="523"/>
                    <a:pt x="1545" y="525"/>
                    <a:pt x="1579" y="533"/>
                  </a:cubicBezTo>
                  <a:cubicBezTo>
                    <a:pt x="1536" y="537"/>
                    <a:pt x="1527" y="552"/>
                    <a:pt x="1513" y="560"/>
                  </a:cubicBezTo>
                  <a:cubicBezTo>
                    <a:pt x="1508" y="532"/>
                    <a:pt x="1475" y="527"/>
                    <a:pt x="1444" y="523"/>
                  </a:cubicBezTo>
                  <a:cubicBezTo>
                    <a:pt x="1426" y="527"/>
                    <a:pt x="1415" y="515"/>
                    <a:pt x="1407" y="521"/>
                  </a:cubicBezTo>
                  <a:cubicBezTo>
                    <a:pt x="1420" y="553"/>
                    <a:pt x="1451" y="578"/>
                    <a:pt x="1490" y="586"/>
                  </a:cubicBezTo>
                  <a:cubicBezTo>
                    <a:pt x="1507" y="584"/>
                    <a:pt x="1509" y="584"/>
                    <a:pt x="1521" y="578"/>
                  </a:cubicBezTo>
                  <a:cubicBezTo>
                    <a:pt x="1544" y="588"/>
                    <a:pt x="1542" y="592"/>
                    <a:pt x="1548" y="608"/>
                  </a:cubicBezTo>
                  <a:cubicBezTo>
                    <a:pt x="1514" y="623"/>
                    <a:pt x="1487" y="604"/>
                    <a:pt x="1453" y="612"/>
                  </a:cubicBezTo>
                  <a:cubicBezTo>
                    <a:pt x="1453" y="614"/>
                    <a:pt x="1445" y="614"/>
                    <a:pt x="1444" y="611"/>
                  </a:cubicBezTo>
                  <a:cubicBezTo>
                    <a:pt x="1445" y="611"/>
                    <a:pt x="1440" y="603"/>
                    <a:pt x="1441" y="603"/>
                  </a:cubicBezTo>
                  <a:cubicBezTo>
                    <a:pt x="1426" y="575"/>
                    <a:pt x="1387" y="586"/>
                    <a:pt x="1366" y="592"/>
                  </a:cubicBezTo>
                  <a:cubicBezTo>
                    <a:pt x="1363" y="614"/>
                    <a:pt x="1386" y="632"/>
                    <a:pt x="1404" y="640"/>
                  </a:cubicBezTo>
                  <a:cubicBezTo>
                    <a:pt x="1429" y="649"/>
                    <a:pt x="1438" y="641"/>
                    <a:pt x="1438" y="641"/>
                  </a:cubicBezTo>
                  <a:lnTo>
                    <a:pt x="1448" y="632"/>
                  </a:lnTo>
                  <a:cubicBezTo>
                    <a:pt x="1459" y="672"/>
                    <a:pt x="1473" y="674"/>
                    <a:pt x="1494" y="690"/>
                  </a:cubicBezTo>
                  <a:cubicBezTo>
                    <a:pt x="1471" y="698"/>
                    <a:pt x="1462" y="705"/>
                    <a:pt x="1433" y="703"/>
                  </a:cubicBezTo>
                  <a:cubicBezTo>
                    <a:pt x="1400" y="652"/>
                    <a:pt x="1301" y="630"/>
                    <a:pt x="1305" y="654"/>
                  </a:cubicBezTo>
                  <a:cubicBezTo>
                    <a:pt x="1319" y="706"/>
                    <a:pt x="1392" y="719"/>
                    <a:pt x="1392" y="719"/>
                  </a:cubicBezTo>
                  <a:cubicBezTo>
                    <a:pt x="1392" y="719"/>
                    <a:pt x="1354" y="733"/>
                    <a:pt x="1360" y="746"/>
                  </a:cubicBezTo>
                  <a:cubicBezTo>
                    <a:pt x="1367" y="758"/>
                    <a:pt x="1417" y="766"/>
                    <a:pt x="1410" y="785"/>
                  </a:cubicBezTo>
                  <a:cubicBezTo>
                    <a:pt x="1358" y="762"/>
                    <a:pt x="1348" y="771"/>
                    <a:pt x="1383" y="817"/>
                  </a:cubicBezTo>
                  <a:cubicBezTo>
                    <a:pt x="1339" y="819"/>
                    <a:pt x="1349" y="772"/>
                    <a:pt x="1321" y="761"/>
                  </a:cubicBezTo>
                  <a:cubicBezTo>
                    <a:pt x="1301" y="775"/>
                    <a:pt x="1313" y="806"/>
                    <a:pt x="1313" y="806"/>
                  </a:cubicBezTo>
                  <a:cubicBezTo>
                    <a:pt x="1303" y="798"/>
                    <a:pt x="1277" y="754"/>
                    <a:pt x="1255" y="760"/>
                  </a:cubicBezTo>
                  <a:cubicBezTo>
                    <a:pt x="1248" y="765"/>
                    <a:pt x="1248" y="789"/>
                    <a:pt x="1265" y="805"/>
                  </a:cubicBezTo>
                  <a:cubicBezTo>
                    <a:pt x="1244" y="809"/>
                    <a:pt x="1210" y="806"/>
                    <a:pt x="1205" y="829"/>
                  </a:cubicBezTo>
                  <a:cubicBezTo>
                    <a:pt x="1239" y="855"/>
                    <a:pt x="1276" y="855"/>
                    <a:pt x="1329" y="849"/>
                  </a:cubicBezTo>
                  <a:cubicBezTo>
                    <a:pt x="1329" y="849"/>
                    <a:pt x="1339" y="848"/>
                    <a:pt x="1350" y="845"/>
                  </a:cubicBezTo>
                  <a:cubicBezTo>
                    <a:pt x="1360" y="842"/>
                    <a:pt x="1375" y="856"/>
                    <a:pt x="1375" y="856"/>
                  </a:cubicBezTo>
                  <a:cubicBezTo>
                    <a:pt x="1349" y="862"/>
                    <a:pt x="1360" y="870"/>
                    <a:pt x="1308" y="881"/>
                  </a:cubicBezTo>
                  <a:cubicBezTo>
                    <a:pt x="1274" y="897"/>
                    <a:pt x="1247" y="918"/>
                    <a:pt x="1247" y="953"/>
                  </a:cubicBezTo>
                  <a:cubicBezTo>
                    <a:pt x="1268" y="963"/>
                    <a:pt x="1294" y="973"/>
                    <a:pt x="1308" y="953"/>
                  </a:cubicBezTo>
                  <a:cubicBezTo>
                    <a:pt x="1331" y="920"/>
                    <a:pt x="1324" y="946"/>
                    <a:pt x="1340" y="945"/>
                  </a:cubicBezTo>
                  <a:lnTo>
                    <a:pt x="1358" y="951"/>
                  </a:lnTo>
                  <a:cubicBezTo>
                    <a:pt x="1344" y="986"/>
                    <a:pt x="1264" y="985"/>
                    <a:pt x="1279" y="1011"/>
                  </a:cubicBezTo>
                  <a:cubicBezTo>
                    <a:pt x="1295" y="1035"/>
                    <a:pt x="1319" y="1061"/>
                    <a:pt x="1319" y="1061"/>
                  </a:cubicBezTo>
                  <a:cubicBezTo>
                    <a:pt x="1319" y="1061"/>
                    <a:pt x="1263" y="1032"/>
                    <a:pt x="1247" y="1053"/>
                  </a:cubicBezTo>
                  <a:cubicBezTo>
                    <a:pt x="1232" y="1071"/>
                    <a:pt x="1265" y="1102"/>
                    <a:pt x="1324" y="1115"/>
                  </a:cubicBezTo>
                  <a:cubicBezTo>
                    <a:pt x="1304" y="1128"/>
                    <a:pt x="1233" y="1115"/>
                    <a:pt x="1276" y="1160"/>
                  </a:cubicBezTo>
                  <a:cubicBezTo>
                    <a:pt x="1225" y="1181"/>
                    <a:pt x="1242" y="1196"/>
                    <a:pt x="1283" y="1185"/>
                  </a:cubicBezTo>
                  <a:lnTo>
                    <a:pt x="1303" y="1188"/>
                  </a:lnTo>
                  <a:cubicBezTo>
                    <a:pt x="1291" y="1196"/>
                    <a:pt x="1254" y="1213"/>
                    <a:pt x="1257" y="1226"/>
                  </a:cubicBezTo>
                  <a:cubicBezTo>
                    <a:pt x="1259" y="1243"/>
                    <a:pt x="1300" y="1222"/>
                    <a:pt x="1307" y="1235"/>
                  </a:cubicBezTo>
                  <a:cubicBezTo>
                    <a:pt x="1310" y="1254"/>
                    <a:pt x="1287" y="1262"/>
                    <a:pt x="1285" y="1267"/>
                  </a:cubicBezTo>
                  <a:cubicBezTo>
                    <a:pt x="1314" y="1286"/>
                    <a:pt x="1331" y="1241"/>
                    <a:pt x="1358" y="1267"/>
                  </a:cubicBezTo>
                  <a:cubicBezTo>
                    <a:pt x="1348" y="1286"/>
                    <a:pt x="1305" y="1282"/>
                    <a:pt x="1314" y="1311"/>
                  </a:cubicBezTo>
                  <a:cubicBezTo>
                    <a:pt x="1330" y="1323"/>
                    <a:pt x="1357" y="1318"/>
                    <a:pt x="1373" y="1329"/>
                  </a:cubicBezTo>
                  <a:cubicBezTo>
                    <a:pt x="1373" y="1329"/>
                    <a:pt x="1351" y="1371"/>
                    <a:pt x="1363" y="1376"/>
                  </a:cubicBezTo>
                  <a:cubicBezTo>
                    <a:pt x="1386" y="1388"/>
                    <a:pt x="1408" y="1351"/>
                    <a:pt x="1416" y="1349"/>
                  </a:cubicBezTo>
                  <a:cubicBezTo>
                    <a:pt x="1410" y="1396"/>
                    <a:pt x="1450" y="1380"/>
                    <a:pt x="1438" y="1413"/>
                  </a:cubicBezTo>
                  <a:cubicBezTo>
                    <a:pt x="1438" y="1430"/>
                    <a:pt x="1436" y="1454"/>
                    <a:pt x="1454" y="1463"/>
                  </a:cubicBezTo>
                  <a:cubicBezTo>
                    <a:pt x="1491" y="1452"/>
                    <a:pt x="1495" y="1423"/>
                    <a:pt x="1494" y="1379"/>
                  </a:cubicBezTo>
                  <a:cubicBezTo>
                    <a:pt x="1494" y="1364"/>
                    <a:pt x="1537" y="1389"/>
                    <a:pt x="1537" y="1389"/>
                  </a:cubicBezTo>
                  <a:cubicBezTo>
                    <a:pt x="1563" y="1410"/>
                    <a:pt x="1492" y="1426"/>
                    <a:pt x="1513" y="1471"/>
                  </a:cubicBezTo>
                  <a:cubicBezTo>
                    <a:pt x="1573" y="1479"/>
                    <a:pt x="1573" y="1428"/>
                    <a:pt x="1621" y="1419"/>
                  </a:cubicBezTo>
                  <a:cubicBezTo>
                    <a:pt x="1643" y="1433"/>
                    <a:pt x="1612" y="1457"/>
                    <a:pt x="1605" y="1474"/>
                  </a:cubicBezTo>
                  <a:cubicBezTo>
                    <a:pt x="1575" y="1491"/>
                    <a:pt x="1538" y="1471"/>
                    <a:pt x="1509" y="1530"/>
                  </a:cubicBezTo>
                  <a:cubicBezTo>
                    <a:pt x="1551" y="1546"/>
                    <a:pt x="1570" y="1533"/>
                    <a:pt x="1584" y="1525"/>
                  </a:cubicBezTo>
                  <a:cubicBezTo>
                    <a:pt x="1597" y="1516"/>
                    <a:pt x="1596" y="1511"/>
                    <a:pt x="1606" y="1507"/>
                  </a:cubicBezTo>
                  <a:cubicBezTo>
                    <a:pt x="1607" y="1523"/>
                    <a:pt x="1603" y="1553"/>
                    <a:pt x="1618" y="1559"/>
                  </a:cubicBezTo>
                  <a:cubicBezTo>
                    <a:pt x="1632" y="1558"/>
                    <a:pt x="1633" y="1553"/>
                    <a:pt x="1645" y="1546"/>
                  </a:cubicBezTo>
                  <a:cubicBezTo>
                    <a:pt x="1657" y="1558"/>
                    <a:pt x="1626" y="1589"/>
                    <a:pt x="1644" y="1602"/>
                  </a:cubicBezTo>
                  <a:cubicBezTo>
                    <a:pt x="1661" y="1599"/>
                    <a:pt x="1667" y="1583"/>
                    <a:pt x="1667" y="1583"/>
                  </a:cubicBezTo>
                  <a:cubicBezTo>
                    <a:pt x="1677" y="1597"/>
                    <a:pt x="1689" y="1597"/>
                    <a:pt x="1700" y="1594"/>
                  </a:cubicBezTo>
                  <a:cubicBezTo>
                    <a:pt x="1706" y="1579"/>
                    <a:pt x="1707" y="1545"/>
                    <a:pt x="1688" y="1533"/>
                  </a:cubicBezTo>
                  <a:cubicBezTo>
                    <a:pt x="1697" y="1522"/>
                    <a:pt x="1720" y="1543"/>
                    <a:pt x="1729" y="1535"/>
                  </a:cubicBezTo>
                  <a:cubicBezTo>
                    <a:pt x="1748" y="1557"/>
                    <a:pt x="1707" y="1600"/>
                    <a:pt x="1737" y="1618"/>
                  </a:cubicBezTo>
                  <a:cubicBezTo>
                    <a:pt x="1766" y="1615"/>
                    <a:pt x="1765" y="1586"/>
                    <a:pt x="1794" y="1574"/>
                  </a:cubicBezTo>
                  <a:cubicBezTo>
                    <a:pt x="1789" y="1604"/>
                    <a:pt x="1824" y="1626"/>
                    <a:pt x="1779" y="1648"/>
                  </a:cubicBezTo>
                  <a:cubicBezTo>
                    <a:pt x="1779" y="1677"/>
                    <a:pt x="1834" y="1669"/>
                    <a:pt x="1808" y="1711"/>
                  </a:cubicBezTo>
                  <a:cubicBezTo>
                    <a:pt x="1818" y="1728"/>
                    <a:pt x="1831" y="1721"/>
                    <a:pt x="1843" y="1718"/>
                  </a:cubicBezTo>
                  <a:lnTo>
                    <a:pt x="1870" y="1688"/>
                  </a:lnTo>
                  <a:cubicBezTo>
                    <a:pt x="1862" y="1712"/>
                    <a:pt x="1860" y="1750"/>
                    <a:pt x="1867" y="1777"/>
                  </a:cubicBezTo>
                  <a:cubicBezTo>
                    <a:pt x="1858" y="1800"/>
                    <a:pt x="1879" y="1825"/>
                    <a:pt x="1839" y="1844"/>
                  </a:cubicBezTo>
                  <a:cubicBezTo>
                    <a:pt x="1828" y="1900"/>
                    <a:pt x="1827" y="1956"/>
                    <a:pt x="1763" y="1992"/>
                  </a:cubicBezTo>
                  <a:cubicBezTo>
                    <a:pt x="1726" y="2060"/>
                    <a:pt x="1497" y="2024"/>
                    <a:pt x="1446" y="2092"/>
                  </a:cubicBezTo>
                  <a:cubicBezTo>
                    <a:pt x="1459" y="2104"/>
                    <a:pt x="1576" y="2100"/>
                    <a:pt x="1591" y="2096"/>
                  </a:cubicBezTo>
                  <a:cubicBezTo>
                    <a:pt x="1613" y="2085"/>
                    <a:pt x="1631" y="2104"/>
                    <a:pt x="1654" y="2103"/>
                  </a:cubicBezTo>
                  <a:cubicBezTo>
                    <a:pt x="1705" y="2103"/>
                    <a:pt x="1767" y="2086"/>
                    <a:pt x="1809" y="2103"/>
                  </a:cubicBezTo>
                  <a:cubicBezTo>
                    <a:pt x="1869" y="2103"/>
                    <a:pt x="1920" y="2105"/>
                    <a:pt x="1974" y="2105"/>
                  </a:cubicBezTo>
                  <a:lnTo>
                    <a:pt x="1974" y="2106"/>
                  </a:lnTo>
                  <a:close/>
                </a:path>
              </a:pathLst>
            </a:custGeom>
            <a:solidFill>
              <a:srgbClr val="2F469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lnSpc>
                  <a:spcPct val="90000"/>
                </a:lnSpc>
                <a:buFont typeface="Wingdings" pitchFamily="2" charset="2"/>
                <a:buNone/>
                <a:defRPr/>
              </a:pPr>
              <a:endParaRPr lang="fr-FR"/>
            </a:p>
          </p:txBody>
        </p:sp>
        <p:sp>
          <p:nvSpPr>
            <p:cNvPr id="225297" name="Freeform 17"/>
            <p:cNvSpPr>
              <a:spLocks noChangeAspect="1" noEditPoints="1"/>
            </p:cNvSpPr>
            <p:nvPr/>
          </p:nvSpPr>
          <p:spPr bwMode="auto">
            <a:xfrm>
              <a:off x="3235" y="2755"/>
              <a:ext cx="578" cy="577"/>
            </a:xfrm>
            <a:custGeom>
              <a:avLst/>
              <a:gdLst/>
              <a:ahLst/>
              <a:cxnLst>
                <a:cxn ang="0">
                  <a:pos x="321" y="621"/>
                </a:cxn>
                <a:cxn ang="0">
                  <a:pos x="321" y="621"/>
                </a:cxn>
                <a:cxn ang="0">
                  <a:pos x="639" y="307"/>
                </a:cxn>
                <a:cxn ang="0">
                  <a:pos x="321" y="0"/>
                </a:cxn>
                <a:cxn ang="0">
                  <a:pos x="0" y="307"/>
                </a:cxn>
                <a:cxn ang="0">
                  <a:pos x="321" y="621"/>
                </a:cxn>
                <a:cxn ang="0">
                  <a:pos x="321" y="621"/>
                </a:cxn>
                <a:cxn ang="0">
                  <a:pos x="162" y="307"/>
                </a:cxn>
                <a:cxn ang="0">
                  <a:pos x="162" y="307"/>
                </a:cxn>
                <a:cxn ang="0">
                  <a:pos x="321" y="125"/>
                </a:cxn>
                <a:cxn ang="0">
                  <a:pos x="477" y="307"/>
                </a:cxn>
                <a:cxn ang="0">
                  <a:pos x="321" y="495"/>
                </a:cxn>
                <a:cxn ang="0">
                  <a:pos x="162" y="307"/>
                </a:cxn>
              </a:cxnLst>
              <a:rect l="0" t="0" r="r" b="b"/>
              <a:pathLst>
                <a:path w="639" h="621">
                  <a:moveTo>
                    <a:pt x="321" y="621"/>
                  </a:moveTo>
                  <a:lnTo>
                    <a:pt x="321" y="621"/>
                  </a:lnTo>
                  <a:cubicBezTo>
                    <a:pt x="512" y="621"/>
                    <a:pt x="639" y="480"/>
                    <a:pt x="639" y="307"/>
                  </a:cubicBezTo>
                  <a:cubicBezTo>
                    <a:pt x="639" y="124"/>
                    <a:pt x="511" y="0"/>
                    <a:pt x="321" y="0"/>
                  </a:cubicBezTo>
                  <a:cubicBezTo>
                    <a:pt x="130" y="0"/>
                    <a:pt x="0" y="121"/>
                    <a:pt x="0" y="307"/>
                  </a:cubicBezTo>
                  <a:cubicBezTo>
                    <a:pt x="0" y="489"/>
                    <a:pt x="132" y="621"/>
                    <a:pt x="321" y="621"/>
                  </a:cubicBezTo>
                  <a:lnTo>
                    <a:pt x="321" y="621"/>
                  </a:lnTo>
                  <a:close/>
                  <a:moveTo>
                    <a:pt x="162" y="307"/>
                  </a:moveTo>
                  <a:lnTo>
                    <a:pt x="162" y="307"/>
                  </a:lnTo>
                  <a:cubicBezTo>
                    <a:pt x="162" y="198"/>
                    <a:pt x="214" y="125"/>
                    <a:pt x="321" y="125"/>
                  </a:cubicBezTo>
                  <a:cubicBezTo>
                    <a:pt x="425" y="125"/>
                    <a:pt x="477" y="192"/>
                    <a:pt x="477" y="307"/>
                  </a:cubicBezTo>
                  <a:cubicBezTo>
                    <a:pt x="477" y="413"/>
                    <a:pt x="426" y="495"/>
                    <a:pt x="321" y="495"/>
                  </a:cubicBezTo>
                  <a:cubicBezTo>
                    <a:pt x="220" y="495"/>
                    <a:pt x="162" y="415"/>
                    <a:pt x="162" y="307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lnSpc>
                  <a:spcPct val="90000"/>
                </a:lnSpc>
                <a:buFont typeface="Wingdings" pitchFamily="2" charset="2"/>
                <a:buNone/>
                <a:defRPr/>
              </a:pPr>
              <a:endParaRPr lang="fr-FR"/>
            </a:p>
          </p:txBody>
        </p:sp>
        <p:sp>
          <p:nvSpPr>
            <p:cNvPr id="225298" name="Freeform 18"/>
            <p:cNvSpPr>
              <a:spLocks noChangeAspect="1"/>
            </p:cNvSpPr>
            <p:nvPr/>
          </p:nvSpPr>
          <p:spPr bwMode="auto">
            <a:xfrm>
              <a:off x="3887" y="2755"/>
              <a:ext cx="417" cy="577"/>
            </a:xfrm>
            <a:custGeom>
              <a:avLst/>
              <a:gdLst/>
              <a:ahLst/>
              <a:cxnLst>
                <a:cxn ang="0">
                  <a:pos x="377" y="128"/>
                </a:cxn>
                <a:cxn ang="0">
                  <a:pos x="377" y="128"/>
                </a:cxn>
                <a:cxn ang="0">
                  <a:pos x="270" y="114"/>
                </a:cxn>
                <a:cxn ang="0">
                  <a:pos x="163" y="160"/>
                </a:cxn>
                <a:cxn ang="0">
                  <a:pos x="290" y="260"/>
                </a:cxn>
                <a:cxn ang="0">
                  <a:pos x="441" y="443"/>
                </a:cxn>
                <a:cxn ang="0">
                  <a:pos x="187" y="621"/>
                </a:cxn>
                <a:cxn ang="0">
                  <a:pos x="11" y="594"/>
                </a:cxn>
                <a:cxn ang="0">
                  <a:pos x="11" y="469"/>
                </a:cxn>
                <a:cxn ang="0">
                  <a:pos x="193" y="506"/>
                </a:cxn>
                <a:cxn ang="0">
                  <a:pos x="279" y="448"/>
                </a:cxn>
                <a:cxn ang="0">
                  <a:pos x="153" y="349"/>
                </a:cxn>
                <a:cxn ang="0">
                  <a:pos x="0" y="160"/>
                </a:cxn>
                <a:cxn ang="0">
                  <a:pos x="243" y="0"/>
                </a:cxn>
                <a:cxn ang="0">
                  <a:pos x="377" y="10"/>
                </a:cxn>
                <a:cxn ang="0">
                  <a:pos x="377" y="128"/>
                </a:cxn>
              </a:cxnLst>
              <a:rect l="0" t="0" r="r" b="b"/>
              <a:pathLst>
                <a:path w="441" h="621">
                  <a:moveTo>
                    <a:pt x="377" y="128"/>
                  </a:moveTo>
                  <a:lnTo>
                    <a:pt x="377" y="128"/>
                  </a:lnTo>
                  <a:cubicBezTo>
                    <a:pt x="341" y="122"/>
                    <a:pt x="306" y="114"/>
                    <a:pt x="270" y="114"/>
                  </a:cubicBezTo>
                  <a:cubicBezTo>
                    <a:pt x="207" y="114"/>
                    <a:pt x="163" y="129"/>
                    <a:pt x="163" y="160"/>
                  </a:cubicBezTo>
                  <a:cubicBezTo>
                    <a:pt x="163" y="195"/>
                    <a:pt x="223" y="224"/>
                    <a:pt x="290" y="260"/>
                  </a:cubicBezTo>
                  <a:cubicBezTo>
                    <a:pt x="353" y="294"/>
                    <a:pt x="441" y="340"/>
                    <a:pt x="441" y="443"/>
                  </a:cubicBezTo>
                  <a:cubicBezTo>
                    <a:pt x="441" y="557"/>
                    <a:pt x="340" y="621"/>
                    <a:pt x="187" y="621"/>
                  </a:cubicBezTo>
                  <a:cubicBezTo>
                    <a:pt x="117" y="621"/>
                    <a:pt x="69" y="607"/>
                    <a:pt x="11" y="594"/>
                  </a:cubicBezTo>
                  <a:lnTo>
                    <a:pt x="11" y="469"/>
                  </a:lnTo>
                  <a:cubicBezTo>
                    <a:pt x="56" y="482"/>
                    <a:pt x="128" y="506"/>
                    <a:pt x="193" y="506"/>
                  </a:cubicBezTo>
                  <a:cubicBezTo>
                    <a:pt x="236" y="506"/>
                    <a:pt x="279" y="487"/>
                    <a:pt x="279" y="448"/>
                  </a:cubicBezTo>
                  <a:cubicBezTo>
                    <a:pt x="279" y="412"/>
                    <a:pt x="227" y="391"/>
                    <a:pt x="153" y="349"/>
                  </a:cubicBezTo>
                  <a:cubicBezTo>
                    <a:pt x="86" y="316"/>
                    <a:pt x="0" y="247"/>
                    <a:pt x="0" y="160"/>
                  </a:cubicBezTo>
                  <a:cubicBezTo>
                    <a:pt x="0" y="57"/>
                    <a:pt x="104" y="0"/>
                    <a:pt x="243" y="0"/>
                  </a:cubicBezTo>
                  <a:cubicBezTo>
                    <a:pt x="288" y="0"/>
                    <a:pt x="333" y="4"/>
                    <a:pt x="377" y="10"/>
                  </a:cubicBezTo>
                  <a:lnTo>
                    <a:pt x="377" y="128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lnSpc>
                  <a:spcPct val="90000"/>
                </a:lnSpc>
                <a:buFont typeface="Wingdings" pitchFamily="2" charset="2"/>
                <a:buNone/>
                <a:defRPr/>
              </a:pPr>
              <a:endParaRPr lang="fr-FR"/>
            </a:p>
          </p:txBody>
        </p:sp>
        <p:sp>
          <p:nvSpPr>
            <p:cNvPr id="225299" name="Freeform 19"/>
            <p:cNvSpPr>
              <a:spLocks noChangeAspect="1"/>
            </p:cNvSpPr>
            <p:nvPr/>
          </p:nvSpPr>
          <p:spPr bwMode="auto">
            <a:xfrm>
              <a:off x="1769" y="2562"/>
              <a:ext cx="214" cy="748"/>
            </a:xfrm>
            <a:custGeom>
              <a:avLst/>
              <a:gdLst/>
              <a:ahLst/>
              <a:cxnLst>
                <a:cxn ang="0">
                  <a:pos x="18" y="817"/>
                </a:cxn>
                <a:cxn ang="0">
                  <a:pos x="18" y="817"/>
                </a:cxn>
                <a:cxn ang="0">
                  <a:pos x="24" y="606"/>
                </a:cxn>
                <a:cxn ang="0">
                  <a:pos x="24" y="287"/>
                </a:cxn>
                <a:cxn ang="0">
                  <a:pos x="0" y="0"/>
                </a:cxn>
                <a:cxn ang="0">
                  <a:pos x="211" y="0"/>
                </a:cxn>
                <a:cxn ang="0">
                  <a:pos x="205" y="232"/>
                </a:cxn>
                <a:cxn ang="0">
                  <a:pos x="205" y="530"/>
                </a:cxn>
                <a:cxn ang="0">
                  <a:pos x="229" y="817"/>
                </a:cxn>
                <a:cxn ang="0">
                  <a:pos x="18" y="817"/>
                </a:cxn>
              </a:cxnLst>
              <a:rect l="0" t="0" r="r" b="b"/>
              <a:pathLst>
                <a:path w="229" h="817">
                  <a:moveTo>
                    <a:pt x="18" y="817"/>
                  </a:moveTo>
                  <a:lnTo>
                    <a:pt x="18" y="817"/>
                  </a:lnTo>
                  <a:cubicBezTo>
                    <a:pt x="22" y="750"/>
                    <a:pt x="24" y="699"/>
                    <a:pt x="24" y="606"/>
                  </a:cubicBezTo>
                  <a:lnTo>
                    <a:pt x="24" y="287"/>
                  </a:lnTo>
                  <a:cubicBezTo>
                    <a:pt x="24" y="172"/>
                    <a:pt x="17" y="85"/>
                    <a:pt x="0" y="0"/>
                  </a:cubicBezTo>
                  <a:lnTo>
                    <a:pt x="211" y="0"/>
                  </a:lnTo>
                  <a:cubicBezTo>
                    <a:pt x="211" y="59"/>
                    <a:pt x="205" y="140"/>
                    <a:pt x="205" y="232"/>
                  </a:cubicBezTo>
                  <a:lnTo>
                    <a:pt x="205" y="530"/>
                  </a:lnTo>
                  <a:cubicBezTo>
                    <a:pt x="205" y="614"/>
                    <a:pt x="218" y="739"/>
                    <a:pt x="229" y="817"/>
                  </a:cubicBezTo>
                  <a:lnTo>
                    <a:pt x="18" y="817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lnSpc>
                  <a:spcPct val="90000"/>
                </a:lnSpc>
                <a:buFont typeface="Wingdings" pitchFamily="2" charset="2"/>
                <a:buNone/>
                <a:defRPr/>
              </a:pPr>
              <a:endParaRPr lang="fr-FR"/>
            </a:p>
          </p:txBody>
        </p:sp>
        <p:sp>
          <p:nvSpPr>
            <p:cNvPr id="225300" name="Freeform 20"/>
            <p:cNvSpPr>
              <a:spLocks noChangeAspect="1" noEditPoints="1"/>
            </p:cNvSpPr>
            <p:nvPr/>
          </p:nvSpPr>
          <p:spPr bwMode="auto">
            <a:xfrm>
              <a:off x="2090" y="2755"/>
              <a:ext cx="610" cy="791"/>
            </a:xfrm>
            <a:custGeom>
              <a:avLst/>
              <a:gdLst/>
              <a:ahLst/>
              <a:cxnLst>
                <a:cxn ang="0">
                  <a:pos x="210" y="851"/>
                </a:cxn>
                <a:cxn ang="0">
                  <a:pos x="210" y="851"/>
                </a:cxn>
                <a:cxn ang="0">
                  <a:pos x="198" y="632"/>
                </a:cxn>
                <a:cxn ang="0">
                  <a:pos x="198" y="564"/>
                </a:cxn>
                <a:cxn ang="0">
                  <a:pos x="385" y="621"/>
                </a:cxn>
                <a:cxn ang="0">
                  <a:pos x="662" y="322"/>
                </a:cxn>
                <a:cxn ang="0">
                  <a:pos x="378" y="0"/>
                </a:cxn>
                <a:cxn ang="0">
                  <a:pos x="174" y="98"/>
                </a:cxn>
                <a:cxn ang="0">
                  <a:pos x="153" y="15"/>
                </a:cxn>
                <a:cxn ang="0">
                  <a:pos x="0" y="26"/>
                </a:cxn>
                <a:cxn ang="0">
                  <a:pos x="36" y="323"/>
                </a:cxn>
                <a:cxn ang="0">
                  <a:pos x="36" y="564"/>
                </a:cxn>
                <a:cxn ang="0">
                  <a:pos x="12" y="863"/>
                </a:cxn>
                <a:cxn ang="0">
                  <a:pos x="210" y="851"/>
                </a:cxn>
                <a:cxn ang="0">
                  <a:pos x="210" y="851"/>
                </a:cxn>
                <a:cxn ang="0">
                  <a:pos x="186" y="323"/>
                </a:cxn>
                <a:cxn ang="0">
                  <a:pos x="186" y="323"/>
                </a:cxn>
                <a:cxn ang="0">
                  <a:pos x="338" y="125"/>
                </a:cxn>
                <a:cxn ang="0">
                  <a:pos x="500" y="323"/>
                </a:cxn>
                <a:cxn ang="0">
                  <a:pos x="345" y="495"/>
                </a:cxn>
                <a:cxn ang="0">
                  <a:pos x="186" y="323"/>
                </a:cxn>
              </a:cxnLst>
              <a:rect l="0" t="0" r="r" b="b"/>
              <a:pathLst>
                <a:path w="662" h="863">
                  <a:moveTo>
                    <a:pt x="210" y="851"/>
                  </a:moveTo>
                  <a:lnTo>
                    <a:pt x="210" y="851"/>
                  </a:lnTo>
                  <a:cubicBezTo>
                    <a:pt x="198" y="763"/>
                    <a:pt x="198" y="664"/>
                    <a:pt x="198" y="632"/>
                  </a:cubicBezTo>
                  <a:lnTo>
                    <a:pt x="198" y="564"/>
                  </a:lnTo>
                  <a:cubicBezTo>
                    <a:pt x="242" y="589"/>
                    <a:pt x="288" y="621"/>
                    <a:pt x="385" y="621"/>
                  </a:cubicBezTo>
                  <a:cubicBezTo>
                    <a:pt x="550" y="621"/>
                    <a:pt x="662" y="495"/>
                    <a:pt x="662" y="322"/>
                  </a:cubicBezTo>
                  <a:cubicBezTo>
                    <a:pt x="662" y="134"/>
                    <a:pt x="546" y="0"/>
                    <a:pt x="378" y="0"/>
                  </a:cubicBezTo>
                  <a:cubicBezTo>
                    <a:pt x="261" y="0"/>
                    <a:pt x="213" y="56"/>
                    <a:pt x="174" y="98"/>
                  </a:cubicBezTo>
                  <a:cubicBezTo>
                    <a:pt x="166" y="67"/>
                    <a:pt x="162" y="41"/>
                    <a:pt x="153" y="15"/>
                  </a:cubicBezTo>
                  <a:lnTo>
                    <a:pt x="0" y="26"/>
                  </a:lnTo>
                  <a:cubicBezTo>
                    <a:pt x="19" y="127"/>
                    <a:pt x="36" y="220"/>
                    <a:pt x="36" y="323"/>
                  </a:cubicBezTo>
                  <a:lnTo>
                    <a:pt x="36" y="564"/>
                  </a:lnTo>
                  <a:cubicBezTo>
                    <a:pt x="36" y="648"/>
                    <a:pt x="18" y="808"/>
                    <a:pt x="12" y="863"/>
                  </a:cubicBezTo>
                  <a:lnTo>
                    <a:pt x="210" y="851"/>
                  </a:lnTo>
                  <a:lnTo>
                    <a:pt x="210" y="851"/>
                  </a:lnTo>
                  <a:close/>
                  <a:moveTo>
                    <a:pt x="186" y="323"/>
                  </a:moveTo>
                  <a:lnTo>
                    <a:pt x="186" y="323"/>
                  </a:lnTo>
                  <a:cubicBezTo>
                    <a:pt x="186" y="206"/>
                    <a:pt x="236" y="125"/>
                    <a:pt x="338" y="125"/>
                  </a:cubicBezTo>
                  <a:cubicBezTo>
                    <a:pt x="433" y="125"/>
                    <a:pt x="500" y="207"/>
                    <a:pt x="500" y="323"/>
                  </a:cubicBezTo>
                  <a:cubicBezTo>
                    <a:pt x="500" y="426"/>
                    <a:pt x="448" y="495"/>
                    <a:pt x="345" y="495"/>
                  </a:cubicBezTo>
                  <a:cubicBezTo>
                    <a:pt x="244" y="495"/>
                    <a:pt x="186" y="437"/>
                    <a:pt x="186" y="323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lnSpc>
                  <a:spcPct val="90000"/>
                </a:lnSpc>
                <a:buFont typeface="Wingdings" pitchFamily="2" charset="2"/>
                <a:buNone/>
                <a:defRPr/>
              </a:pPr>
              <a:endParaRPr lang="fr-FR"/>
            </a:p>
          </p:txBody>
        </p:sp>
        <p:sp>
          <p:nvSpPr>
            <p:cNvPr id="225301" name="Freeform 21"/>
            <p:cNvSpPr>
              <a:spLocks noChangeAspect="1"/>
            </p:cNvSpPr>
            <p:nvPr/>
          </p:nvSpPr>
          <p:spPr bwMode="auto">
            <a:xfrm>
              <a:off x="2775" y="2755"/>
              <a:ext cx="396" cy="577"/>
            </a:xfrm>
            <a:custGeom>
              <a:avLst/>
              <a:gdLst/>
              <a:ahLst/>
              <a:cxnLst>
                <a:cxn ang="0">
                  <a:pos x="364" y="126"/>
                </a:cxn>
                <a:cxn ang="0">
                  <a:pos x="364" y="126"/>
                </a:cxn>
                <a:cxn ang="0">
                  <a:pos x="270" y="114"/>
                </a:cxn>
                <a:cxn ang="0">
                  <a:pos x="162" y="160"/>
                </a:cxn>
                <a:cxn ang="0">
                  <a:pos x="289" y="260"/>
                </a:cxn>
                <a:cxn ang="0">
                  <a:pos x="440" y="443"/>
                </a:cxn>
                <a:cxn ang="0">
                  <a:pos x="186" y="621"/>
                </a:cxn>
                <a:cxn ang="0">
                  <a:pos x="11" y="594"/>
                </a:cxn>
                <a:cxn ang="0">
                  <a:pos x="11" y="469"/>
                </a:cxn>
                <a:cxn ang="0">
                  <a:pos x="192" y="506"/>
                </a:cxn>
                <a:cxn ang="0">
                  <a:pos x="278" y="448"/>
                </a:cxn>
                <a:cxn ang="0">
                  <a:pos x="152" y="349"/>
                </a:cxn>
                <a:cxn ang="0">
                  <a:pos x="0" y="160"/>
                </a:cxn>
                <a:cxn ang="0">
                  <a:pos x="242" y="0"/>
                </a:cxn>
                <a:cxn ang="0">
                  <a:pos x="387" y="12"/>
                </a:cxn>
                <a:cxn ang="0">
                  <a:pos x="364" y="126"/>
                </a:cxn>
              </a:cxnLst>
              <a:rect l="0" t="0" r="r" b="b"/>
              <a:pathLst>
                <a:path w="440" h="621">
                  <a:moveTo>
                    <a:pt x="364" y="126"/>
                  </a:moveTo>
                  <a:lnTo>
                    <a:pt x="364" y="126"/>
                  </a:lnTo>
                  <a:cubicBezTo>
                    <a:pt x="328" y="120"/>
                    <a:pt x="306" y="114"/>
                    <a:pt x="270" y="114"/>
                  </a:cubicBezTo>
                  <a:cubicBezTo>
                    <a:pt x="206" y="114"/>
                    <a:pt x="162" y="129"/>
                    <a:pt x="162" y="160"/>
                  </a:cubicBezTo>
                  <a:cubicBezTo>
                    <a:pt x="162" y="195"/>
                    <a:pt x="222" y="224"/>
                    <a:pt x="289" y="260"/>
                  </a:cubicBezTo>
                  <a:cubicBezTo>
                    <a:pt x="353" y="294"/>
                    <a:pt x="440" y="340"/>
                    <a:pt x="440" y="443"/>
                  </a:cubicBezTo>
                  <a:cubicBezTo>
                    <a:pt x="440" y="557"/>
                    <a:pt x="339" y="621"/>
                    <a:pt x="186" y="621"/>
                  </a:cubicBezTo>
                  <a:cubicBezTo>
                    <a:pt x="116" y="621"/>
                    <a:pt x="68" y="607"/>
                    <a:pt x="11" y="594"/>
                  </a:cubicBezTo>
                  <a:lnTo>
                    <a:pt x="11" y="469"/>
                  </a:lnTo>
                  <a:cubicBezTo>
                    <a:pt x="55" y="482"/>
                    <a:pt x="127" y="506"/>
                    <a:pt x="192" y="506"/>
                  </a:cubicBezTo>
                  <a:cubicBezTo>
                    <a:pt x="235" y="506"/>
                    <a:pt x="278" y="487"/>
                    <a:pt x="278" y="448"/>
                  </a:cubicBezTo>
                  <a:cubicBezTo>
                    <a:pt x="278" y="412"/>
                    <a:pt x="227" y="391"/>
                    <a:pt x="152" y="349"/>
                  </a:cubicBezTo>
                  <a:cubicBezTo>
                    <a:pt x="85" y="316"/>
                    <a:pt x="0" y="247"/>
                    <a:pt x="0" y="160"/>
                  </a:cubicBezTo>
                  <a:cubicBezTo>
                    <a:pt x="0" y="57"/>
                    <a:pt x="103" y="0"/>
                    <a:pt x="242" y="0"/>
                  </a:cubicBezTo>
                  <a:cubicBezTo>
                    <a:pt x="288" y="0"/>
                    <a:pt x="342" y="6"/>
                    <a:pt x="387" y="12"/>
                  </a:cubicBezTo>
                  <a:lnTo>
                    <a:pt x="364" y="126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lnSpc>
                  <a:spcPct val="90000"/>
                </a:lnSpc>
                <a:buFont typeface="Wingdings" pitchFamily="2" charset="2"/>
                <a:buNone/>
                <a:defRPr/>
              </a:pPr>
              <a:endParaRPr lang="fr-FR"/>
            </a:p>
          </p:txBody>
        </p:sp>
      </p:grpSp>
      <p:sp>
        <p:nvSpPr>
          <p:cNvPr id="225302" name="Freeform 22"/>
          <p:cNvSpPr>
            <a:spLocks/>
          </p:cNvSpPr>
          <p:nvPr/>
        </p:nvSpPr>
        <p:spPr bwMode="auto">
          <a:xfrm>
            <a:off x="8194675" y="1304925"/>
            <a:ext cx="950913" cy="1949450"/>
          </a:xfrm>
          <a:custGeom>
            <a:avLst/>
            <a:gdLst/>
            <a:ahLst/>
            <a:cxnLst>
              <a:cxn ang="0">
                <a:pos x="304" y="1"/>
              </a:cxn>
              <a:cxn ang="0">
                <a:pos x="294" y="0"/>
              </a:cxn>
              <a:cxn ang="0">
                <a:pos x="0" y="294"/>
              </a:cxn>
              <a:cxn ang="0">
                <a:pos x="294" y="588"/>
              </a:cxn>
              <a:cxn ang="0">
                <a:pos x="304" y="588"/>
              </a:cxn>
              <a:cxn ang="0">
                <a:pos x="304" y="1"/>
              </a:cxn>
            </a:cxnLst>
            <a:rect l="0" t="0" r="r" b="b"/>
            <a:pathLst>
              <a:path w="304" h="588">
                <a:moveTo>
                  <a:pt x="304" y="1"/>
                </a:moveTo>
                <a:cubicBezTo>
                  <a:pt x="301" y="1"/>
                  <a:pt x="298" y="0"/>
                  <a:pt x="294" y="0"/>
                </a:cubicBezTo>
                <a:cubicBezTo>
                  <a:pt x="132" y="0"/>
                  <a:pt x="0" y="132"/>
                  <a:pt x="0" y="294"/>
                </a:cubicBezTo>
                <a:cubicBezTo>
                  <a:pt x="0" y="457"/>
                  <a:pt x="132" y="588"/>
                  <a:pt x="294" y="588"/>
                </a:cubicBezTo>
                <a:cubicBezTo>
                  <a:pt x="298" y="588"/>
                  <a:pt x="301" y="588"/>
                  <a:pt x="304" y="588"/>
                </a:cubicBezTo>
                <a:lnTo>
                  <a:pt x="304" y="1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lnSpc>
                <a:spcPct val="90000"/>
              </a:lnSpc>
              <a:buFont typeface="Wingdings" pitchFamily="2" charset="2"/>
              <a:buNone/>
              <a:defRPr/>
            </a:pPr>
            <a:endParaRPr lang="fr-FR"/>
          </a:p>
        </p:txBody>
      </p:sp>
      <p:sp>
        <p:nvSpPr>
          <p:cNvPr id="225303" name="Freeform 23"/>
          <p:cNvSpPr>
            <a:spLocks/>
          </p:cNvSpPr>
          <p:nvPr/>
        </p:nvSpPr>
        <p:spPr bwMode="auto">
          <a:xfrm>
            <a:off x="8847138" y="796925"/>
            <a:ext cx="298450" cy="584200"/>
          </a:xfrm>
          <a:custGeom>
            <a:avLst/>
            <a:gdLst/>
            <a:ahLst/>
            <a:cxnLst>
              <a:cxn ang="0">
                <a:pos x="104" y="0"/>
              </a:cxn>
              <a:cxn ang="0">
                <a:pos x="0" y="144"/>
              </a:cxn>
              <a:cxn ang="0">
                <a:pos x="8" y="193"/>
              </a:cxn>
              <a:cxn ang="0">
                <a:pos x="94" y="180"/>
              </a:cxn>
              <a:cxn ang="0">
                <a:pos x="104" y="181"/>
              </a:cxn>
              <a:cxn ang="0">
                <a:pos x="104" y="0"/>
              </a:cxn>
            </a:cxnLst>
            <a:rect l="0" t="0" r="r" b="b"/>
            <a:pathLst>
              <a:path w="104" h="193">
                <a:moveTo>
                  <a:pt x="104" y="0"/>
                </a:moveTo>
                <a:cubicBezTo>
                  <a:pt x="44" y="21"/>
                  <a:pt x="0" y="77"/>
                  <a:pt x="0" y="144"/>
                </a:cubicBezTo>
                <a:cubicBezTo>
                  <a:pt x="0" y="162"/>
                  <a:pt x="3" y="178"/>
                  <a:pt x="8" y="193"/>
                </a:cubicBezTo>
                <a:cubicBezTo>
                  <a:pt x="36" y="185"/>
                  <a:pt x="65" y="180"/>
                  <a:pt x="94" y="180"/>
                </a:cubicBezTo>
                <a:cubicBezTo>
                  <a:pt x="98" y="180"/>
                  <a:pt x="101" y="181"/>
                  <a:pt x="104" y="181"/>
                </a:cubicBezTo>
                <a:lnTo>
                  <a:pt x="104" y="0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lnSpc>
                <a:spcPct val="90000"/>
              </a:lnSpc>
              <a:buFont typeface="Wingdings" pitchFamily="2" charset="2"/>
              <a:buNone/>
              <a:defRPr/>
            </a:pPr>
            <a:endParaRPr lang="fr-FR"/>
          </a:p>
        </p:txBody>
      </p:sp>
      <p:sp>
        <p:nvSpPr>
          <p:cNvPr id="225304" name="Freeform 24"/>
          <p:cNvSpPr>
            <a:spLocks/>
          </p:cNvSpPr>
          <p:nvPr/>
        </p:nvSpPr>
        <p:spPr bwMode="auto">
          <a:xfrm>
            <a:off x="1152525" y="6553200"/>
            <a:ext cx="1198563" cy="304800"/>
          </a:xfrm>
          <a:custGeom>
            <a:avLst/>
            <a:gdLst/>
            <a:ahLst/>
            <a:cxnLst>
              <a:cxn ang="0">
                <a:pos x="368" y="104"/>
              </a:cxn>
              <a:cxn ang="0">
                <a:pos x="184" y="0"/>
              </a:cxn>
              <a:cxn ang="0">
                <a:pos x="0" y="104"/>
              </a:cxn>
              <a:cxn ang="0">
                <a:pos x="368" y="104"/>
              </a:cxn>
            </a:cxnLst>
            <a:rect l="0" t="0" r="r" b="b"/>
            <a:pathLst>
              <a:path w="368" h="104">
                <a:moveTo>
                  <a:pt x="368" y="104"/>
                </a:moveTo>
                <a:cubicBezTo>
                  <a:pt x="330" y="42"/>
                  <a:pt x="262" y="0"/>
                  <a:pt x="184" y="0"/>
                </a:cubicBezTo>
                <a:cubicBezTo>
                  <a:pt x="106" y="0"/>
                  <a:pt x="38" y="42"/>
                  <a:pt x="0" y="104"/>
                </a:cubicBezTo>
                <a:lnTo>
                  <a:pt x="368" y="104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lnSpc>
                <a:spcPct val="90000"/>
              </a:lnSpc>
              <a:buFont typeface="Wingdings" pitchFamily="2" charset="2"/>
              <a:buNone/>
              <a:defRPr/>
            </a:pPr>
            <a:endParaRPr lang="fr-FR"/>
          </a:p>
        </p:txBody>
      </p:sp>
      <p:sp>
        <p:nvSpPr>
          <p:cNvPr id="225305" name="Freeform 25"/>
          <p:cNvSpPr>
            <a:spLocks/>
          </p:cNvSpPr>
          <p:nvPr/>
        </p:nvSpPr>
        <p:spPr bwMode="auto">
          <a:xfrm>
            <a:off x="0" y="4794250"/>
            <a:ext cx="1177925" cy="2019300"/>
          </a:xfrm>
          <a:custGeom>
            <a:avLst/>
            <a:gdLst/>
            <a:ahLst/>
            <a:cxnLst>
              <a:cxn ang="0">
                <a:pos x="742" y="1272"/>
              </a:cxn>
              <a:cxn ang="0">
                <a:pos x="684" y="1220"/>
              </a:cxn>
              <a:cxn ang="0">
                <a:pos x="576" y="1110"/>
              </a:cxn>
              <a:cxn ang="0">
                <a:pos x="454" y="970"/>
              </a:cxn>
              <a:cxn ang="0">
                <a:pos x="356" y="826"/>
              </a:cxn>
              <a:cxn ang="0">
                <a:pos x="266" y="674"/>
              </a:cxn>
              <a:cxn ang="0">
                <a:pos x="186" y="512"/>
              </a:cxn>
              <a:cxn ang="0">
                <a:pos x="112" y="330"/>
              </a:cxn>
              <a:cxn ang="0">
                <a:pos x="0" y="0"/>
              </a:cxn>
            </a:cxnLst>
            <a:rect l="0" t="0" r="r" b="b"/>
            <a:pathLst>
              <a:path w="742" h="1272">
                <a:moveTo>
                  <a:pt x="742" y="1272"/>
                </a:moveTo>
                <a:cubicBezTo>
                  <a:pt x="727" y="1259"/>
                  <a:pt x="712" y="1247"/>
                  <a:pt x="684" y="1220"/>
                </a:cubicBezTo>
                <a:cubicBezTo>
                  <a:pt x="656" y="1193"/>
                  <a:pt x="614" y="1152"/>
                  <a:pt x="576" y="1110"/>
                </a:cubicBezTo>
                <a:cubicBezTo>
                  <a:pt x="538" y="1068"/>
                  <a:pt x="491" y="1017"/>
                  <a:pt x="454" y="970"/>
                </a:cubicBezTo>
                <a:cubicBezTo>
                  <a:pt x="417" y="923"/>
                  <a:pt x="387" y="875"/>
                  <a:pt x="356" y="826"/>
                </a:cubicBezTo>
                <a:cubicBezTo>
                  <a:pt x="325" y="777"/>
                  <a:pt x="294" y="726"/>
                  <a:pt x="266" y="674"/>
                </a:cubicBezTo>
                <a:cubicBezTo>
                  <a:pt x="238" y="622"/>
                  <a:pt x="212" y="569"/>
                  <a:pt x="186" y="512"/>
                </a:cubicBezTo>
                <a:cubicBezTo>
                  <a:pt x="160" y="455"/>
                  <a:pt x="143" y="415"/>
                  <a:pt x="112" y="330"/>
                </a:cubicBezTo>
                <a:cubicBezTo>
                  <a:pt x="81" y="245"/>
                  <a:pt x="19" y="55"/>
                  <a:pt x="0" y="0"/>
                </a:cubicBezTo>
              </a:path>
            </a:pathLst>
          </a:custGeom>
          <a:noFill/>
          <a:ln w="12700" cmpd="sng">
            <a:solidFill>
              <a:srgbClr val="008E94">
                <a:alpha val="30000"/>
              </a:srgbClr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lnSpc>
                <a:spcPct val="90000"/>
              </a:lnSpc>
              <a:buFont typeface="Wingdings" pitchFamily="2" charset="2"/>
              <a:buNone/>
              <a:defRPr/>
            </a:pPr>
            <a:endParaRPr lang="fr-FR"/>
          </a:p>
        </p:txBody>
      </p:sp>
      <p:sp>
        <p:nvSpPr>
          <p:cNvPr id="225306" name="Freeform 26"/>
          <p:cNvSpPr>
            <a:spLocks/>
          </p:cNvSpPr>
          <p:nvPr/>
        </p:nvSpPr>
        <p:spPr bwMode="auto">
          <a:xfrm>
            <a:off x="5638800" y="-6350"/>
            <a:ext cx="3216275" cy="1200150"/>
          </a:xfrm>
          <a:custGeom>
            <a:avLst/>
            <a:gdLst/>
            <a:ahLst/>
            <a:cxnLst>
              <a:cxn ang="0">
                <a:pos x="2026" y="756"/>
              </a:cxn>
              <a:cxn ang="0">
                <a:pos x="1054" y="272"/>
              </a:cxn>
              <a:cxn ang="0">
                <a:pos x="0" y="0"/>
              </a:cxn>
            </a:cxnLst>
            <a:rect l="0" t="0" r="r" b="b"/>
            <a:pathLst>
              <a:path w="2026" h="756">
                <a:moveTo>
                  <a:pt x="2026" y="756"/>
                </a:moveTo>
                <a:cubicBezTo>
                  <a:pt x="1709" y="577"/>
                  <a:pt x="1392" y="398"/>
                  <a:pt x="1054" y="272"/>
                </a:cubicBezTo>
                <a:cubicBezTo>
                  <a:pt x="716" y="146"/>
                  <a:pt x="358" y="73"/>
                  <a:pt x="0" y="0"/>
                </a:cubicBezTo>
              </a:path>
            </a:pathLst>
          </a:custGeom>
          <a:noFill/>
          <a:ln w="12700" cmpd="sng">
            <a:solidFill>
              <a:srgbClr val="008E94">
                <a:alpha val="30000"/>
              </a:srgbClr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lnSpc>
                <a:spcPct val="90000"/>
              </a:lnSpc>
              <a:buFont typeface="Wingdings" pitchFamily="2" charset="2"/>
              <a:buNone/>
              <a:defRPr/>
            </a:pPr>
            <a:endParaRPr lang="fr-FR"/>
          </a:p>
        </p:txBody>
      </p:sp>
      <p:pic>
        <p:nvPicPr>
          <p:cNvPr id="50188" name="Picture 34" descr="Public Affairs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6535738" y="6559550"/>
            <a:ext cx="1900237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" name="Picture 11" descr="immaginiNews%255CSave-the-Children-Logo">
            <a:hlinkClick r:id="rId14"/>
          </p:cNvPr>
          <p:cNvPicPr>
            <a:picLocks noChangeAspect="1" noChangeArrowheads="1"/>
          </p:cNvPicPr>
          <p:nvPr userDrawn="1"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8396434" y="116632"/>
            <a:ext cx="640062" cy="480904"/>
          </a:xfrm>
          <a:prstGeom prst="rect">
            <a:avLst/>
          </a:prstGeom>
          <a:noFill/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13" r:id="rId1"/>
    <p:sldLayoutId id="2147483714" r:id="rId2"/>
    <p:sldLayoutId id="2147483715" r:id="rId3"/>
    <p:sldLayoutId id="2147483716" r:id="rId4"/>
    <p:sldLayoutId id="2147483717" r:id="rId5"/>
    <p:sldLayoutId id="2147483718" r:id="rId6"/>
    <p:sldLayoutId id="2147483719" r:id="rId7"/>
    <p:sldLayoutId id="2147483720" r:id="rId8"/>
    <p:sldLayoutId id="2147483721" r:id="rId9"/>
    <p:sldLayoutId id="2147483722" r:id="rId10"/>
    <p:sldLayoutId id="2147483723" r:id="rId11"/>
  </p:sldLayoutIdLst>
  <p:hf hd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000" b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000" b="1">
          <a:solidFill>
            <a:schemeClr val="tx1"/>
          </a:solidFill>
          <a:latin typeface="Calibri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000" b="1">
          <a:solidFill>
            <a:schemeClr val="tx1"/>
          </a:solidFill>
          <a:latin typeface="Calibri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000" b="1">
          <a:solidFill>
            <a:schemeClr val="tx1"/>
          </a:solidFill>
          <a:latin typeface="Calibri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000" b="1">
          <a:solidFill>
            <a:schemeClr val="tx1"/>
          </a:solidFill>
          <a:latin typeface="Calibri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2000" b="1">
          <a:solidFill>
            <a:schemeClr val="tx1"/>
          </a:solidFill>
          <a:latin typeface="Calibri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2000" b="1">
          <a:solidFill>
            <a:schemeClr val="tx1"/>
          </a:solidFill>
          <a:latin typeface="Calibri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2000" b="1">
          <a:solidFill>
            <a:schemeClr val="tx1"/>
          </a:solidFill>
          <a:latin typeface="Calibri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2000" b="1">
          <a:solidFill>
            <a:schemeClr val="tx1"/>
          </a:solidFill>
          <a:latin typeface="Calibri" pitchFamily="34" charset="0"/>
        </a:defRPr>
      </a:lvl9pPr>
    </p:titleStyle>
    <p:bodyStyle>
      <a:lvl1pPr marL="180975" indent="-180975" algn="l" rtl="0" eaLnBrk="0" fontAlgn="base" hangingPunct="0">
        <a:lnSpc>
          <a:spcPct val="90000"/>
        </a:lnSpc>
        <a:spcBef>
          <a:spcPct val="50000"/>
        </a:spcBef>
        <a:spcAft>
          <a:spcPct val="0"/>
        </a:spcAft>
        <a:buFont typeface="Wingdings" pitchFamily="2" charset="2"/>
        <a:buChar char="§"/>
        <a:defRPr>
          <a:solidFill>
            <a:schemeClr val="tx1"/>
          </a:solidFill>
          <a:latin typeface="+mn-lt"/>
          <a:ea typeface="+mn-ea"/>
          <a:cs typeface="+mn-cs"/>
        </a:defRPr>
      </a:lvl1pPr>
      <a:lvl2pPr marL="630238" indent="-268288" algn="l" rtl="0" eaLnBrk="0" fontAlgn="base" hangingPunct="0">
        <a:lnSpc>
          <a:spcPct val="90000"/>
        </a:lnSpc>
        <a:spcBef>
          <a:spcPct val="50000"/>
        </a:spcBef>
        <a:spcAft>
          <a:spcPct val="0"/>
        </a:spcAft>
        <a:buFont typeface="Wingdings" pitchFamily="2" charset="2"/>
        <a:buChar char="ð"/>
        <a:defRPr sz="1600">
          <a:solidFill>
            <a:schemeClr val="tx1"/>
          </a:solidFill>
          <a:latin typeface="+mn-lt"/>
        </a:defRPr>
      </a:lvl2pPr>
      <a:lvl3pPr marL="990600" indent="-180975" algn="l" rtl="0" eaLnBrk="0" fontAlgn="base" hangingPunct="0">
        <a:lnSpc>
          <a:spcPct val="90000"/>
        </a:lnSpc>
        <a:spcBef>
          <a:spcPct val="50000"/>
        </a:spcBef>
        <a:spcAft>
          <a:spcPct val="0"/>
        </a:spcAft>
        <a:buFont typeface="Calibri" pitchFamily="34" charset="0"/>
        <a:buChar char="̶"/>
        <a:defRPr sz="1400">
          <a:solidFill>
            <a:schemeClr val="tx1"/>
          </a:solidFill>
          <a:latin typeface="+mn-lt"/>
        </a:defRPr>
      </a:lvl3pPr>
      <a:lvl4pPr marL="1443038" indent="-185738" algn="l" rtl="0" eaLnBrk="0" fontAlgn="base" hangingPunct="0">
        <a:lnSpc>
          <a:spcPct val="90000"/>
        </a:lnSpc>
        <a:spcBef>
          <a:spcPct val="50000"/>
        </a:spcBef>
        <a:spcAft>
          <a:spcPct val="0"/>
        </a:spcAft>
        <a:buFont typeface="Wingdings" pitchFamily="2" charset="2"/>
        <a:buChar char="§"/>
        <a:defRPr sz="1200">
          <a:solidFill>
            <a:schemeClr val="tx1"/>
          </a:solidFill>
          <a:latin typeface="+mn-lt"/>
        </a:defRPr>
      </a:lvl4pPr>
      <a:lvl5pPr marL="1797050" indent="-174625" algn="l" rtl="0" eaLnBrk="0" fontAlgn="base" hangingPunct="0">
        <a:lnSpc>
          <a:spcPct val="90000"/>
        </a:lnSpc>
        <a:spcBef>
          <a:spcPct val="50000"/>
        </a:spcBef>
        <a:spcAft>
          <a:spcPct val="0"/>
        </a:spcAft>
        <a:buFont typeface="Wingdings" pitchFamily="2" charset="2"/>
        <a:buChar char="§"/>
        <a:defRPr sz="1000">
          <a:solidFill>
            <a:schemeClr val="tx1"/>
          </a:solidFill>
          <a:latin typeface="+mn-lt"/>
        </a:defRPr>
      </a:lvl5pPr>
      <a:lvl6pPr marL="2254250" indent="-174625" algn="l" rtl="0" fontAlgn="base">
        <a:lnSpc>
          <a:spcPct val="90000"/>
        </a:lnSpc>
        <a:spcBef>
          <a:spcPct val="50000"/>
        </a:spcBef>
        <a:spcAft>
          <a:spcPct val="0"/>
        </a:spcAft>
        <a:buFont typeface="Wingdings" pitchFamily="2" charset="2"/>
        <a:buChar char="§"/>
        <a:defRPr sz="1000">
          <a:solidFill>
            <a:schemeClr val="tx1"/>
          </a:solidFill>
          <a:latin typeface="+mn-lt"/>
        </a:defRPr>
      </a:lvl6pPr>
      <a:lvl7pPr marL="2711450" indent="-174625" algn="l" rtl="0" fontAlgn="base">
        <a:lnSpc>
          <a:spcPct val="90000"/>
        </a:lnSpc>
        <a:spcBef>
          <a:spcPct val="50000"/>
        </a:spcBef>
        <a:spcAft>
          <a:spcPct val="0"/>
        </a:spcAft>
        <a:buFont typeface="Wingdings" pitchFamily="2" charset="2"/>
        <a:buChar char="§"/>
        <a:defRPr sz="1000">
          <a:solidFill>
            <a:schemeClr val="tx1"/>
          </a:solidFill>
          <a:latin typeface="+mn-lt"/>
        </a:defRPr>
      </a:lvl7pPr>
      <a:lvl8pPr marL="3168650" indent="-174625" algn="l" rtl="0" fontAlgn="base">
        <a:lnSpc>
          <a:spcPct val="90000"/>
        </a:lnSpc>
        <a:spcBef>
          <a:spcPct val="50000"/>
        </a:spcBef>
        <a:spcAft>
          <a:spcPct val="0"/>
        </a:spcAft>
        <a:buFont typeface="Wingdings" pitchFamily="2" charset="2"/>
        <a:buChar char="§"/>
        <a:defRPr sz="1000">
          <a:solidFill>
            <a:schemeClr val="tx1"/>
          </a:solidFill>
          <a:latin typeface="+mn-lt"/>
        </a:defRPr>
      </a:lvl8pPr>
      <a:lvl9pPr marL="3625850" indent="-174625" algn="l" rtl="0" fontAlgn="base">
        <a:lnSpc>
          <a:spcPct val="90000"/>
        </a:lnSpc>
        <a:spcBef>
          <a:spcPct val="50000"/>
        </a:spcBef>
        <a:spcAft>
          <a:spcPct val="0"/>
        </a:spcAft>
        <a:buFont typeface="Wingdings" pitchFamily="2" charset="2"/>
        <a:buChar char="§"/>
        <a:defRPr sz="1000">
          <a:solidFill>
            <a:schemeClr val="tx1"/>
          </a:solidFill>
          <a:latin typeface="+mn-lt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827088" y="274638"/>
            <a:ext cx="7859712" cy="561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it-IT" smtClean="0"/>
              <a:t>Fare clic per modificare lo stile del titolo</a:t>
            </a:r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</a:p>
        </p:txBody>
      </p:sp>
      <p:sp>
        <p:nvSpPr>
          <p:cNvPr id="1032" name="Line 8"/>
          <p:cNvSpPr>
            <a:spLocks noChangeShapeType="1"/>
          </p:cNvSpPr>
          <p:nvPr/>
        </p:nvSpPr>
        <p:spPr bwMode="auto">
          <a:xfrm>
            <a:off x="0" y="836613"/>
            <a:ext cx="9144000" cy="0"/>
          </a:xfrm>
          <a:prstGeom prst="line">
            <a:avLst/>
          </a:prstGeom>
          <a:noFill/>
          <a:ln w="3175">
            <a:solidFill>
              <a:srgbClr val="C0C0C0"/>
            </a:solidFill>
            <a:round/>
            <a:headEnd/>
            <a:tailEnd/>
          </a:ln>
          <a:effectLst/>
        </p:spPr>
        <p:txBody>
          <a:bodyPr/>
          <a:lstStyle/>
          <a:p>
            <a:pPr algn="l">
              <a:defRPr/>
            </a:pPr>
            <a:endParaRPr lang="it-IT" sz="1800" b="0" i="0"/>
          </a:p>
        </p:txBody>
      </p:sp>
      <p:grpSp>
        <p:nvGrpSpPr>
          <p:cNvPr id="13320" name="Group 8"/>
          <p:cNvGrpSpPr>
            <a:grpSpLocks/>
          </p:cNvGrpSpPr>
          <p:nvPr userDrawn="1"/>
        </p:nvGrpSpPr>
        <p:grpSpPr bwMode="auto">
          <a:xfrm>
            <a:off x="0" y="-1588"/>
            <a:ext cx="1308100" cy="638176"/>
            <a:chOff x="0" y="0"/>
            <a:chExt cx="824" cy="402"/>
          </a:xfrm>
        </p:grpSpPr>
        <p:pic>
          <p:nvPicPr>
            <p:cNvPr id="13317" name="Picture 7" descr="Ipsos Public Affairs_not underlined"/>
            <p:cNvPicPr>
              <a:picLocks noChangeAspect="1" noChangeArrowheads="1"/>
            </p:cNvPicPr>
            <p:nvPr/>
          </p:nvPicPr>
          <p:blipFill>
            <a:blip r:embed="rId13" cstate="print"/>
            <a:srcRect/>
            <a:stretch>
              <a:fillRect/>
            </a:stretch>
          </p:blipFill>
          <p:spPr bwMode="auto">
            <a:xfrm>
              <a:off x="8" y="308"/>
              <a:ext cx="816" cy="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3319" name="Picture 10" descr="Logo fond transparent"/>
            <p:cNvPicPr>
              <a:picLocks noChangeAspect="1" noChangeArrowheads="1"/>
            </p:cNvPicPr>
            <p:nvPr/>
          </p:nvPicPr>
          <p:blipFill>
            <a:blip r:embed="rId14" cstate="print"/>
            <a:srcRect/>
            <a:stretch>
              <a:fillRect/>
            </a:stretch>
          </p:blipFill>
          <p:spPr bwMode="auto">
            <a:xfrm>
              <a:off x="0" y="0"/>
              <a:ext cx="340" cy="31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3321" name="Text Box 9"/>
          <p:cNvSpPr txBox="1">
            <a:spLocks noChangeArrowheads="1"/>
          </p:cNvSpPr>
          <p:nvPr userDrawn="1"/>
        </p:nvSpPr>
        <p:spPr bwMode="auto">
          <a:xfrm>
            <a:off x="8531225" y="6424613"/>
            <a:ext cx="36195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none">
            <a:spAutoFit/>
          </a:bodyPr>
          <a:lstStyle/>
          <a:p>
            <a:pPr algn="l"/>
            <a:fld id="{F808FA5F-0E8E-40B1-9151-D74E5075CA7E}" type="slidenum">
              <a:rPr lang="it-IT" b="0" i="0">
                <a:solidFill>
                  <a:schemeClr val="accent2"/>
                </a:solidFill>
              </a:rPr>
              <a:pPr algn="l"/>
              <a:t>‹N›</a:t>
            </a:fld>
            <a:endParaRPr lang="it-IT" b="0" i="0">
              <a:solidFill>
                <a:schemeClr val="accent2"/>
              </a:solidFill>
            </a:endParaRPr>
          </a:p>
        </p:txBody>
      </p:sp>
      <p:pic>
        <p:nvPicPr>
          <p:cNvPr id="13323" name="Picture 11" descr="immaginiNews%255CSave-the-Children-Logo">
            <a:hlinkClick r:id="rId15"/>
          </p:cNvPr>
          <p:cNvPicPr>
            <a:picLocks noChangeAspect="1" noChangeArrowheads="1"/>
          </p:cNvPicPr>
          <p:nvPr userDrawn="1"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8388424" y="39615"/>
            <a:ext cx="784078" cy="589108"/>
          </a:xfrm>
          <a:prstGeom prst="rect">
            <a:avLst/>
          </a:prstGeom>
          <a:noFill/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  <p:sldLayoutId id="2147483666" r:id="rId2"/>
    <p:sldLayoutId id="2147483665" r:id="rId3"/>
    <p:sldLayoutId id="2147483664" r:id="rId4"/>
    <p:sldLayoutId id="2147483663" r:id="rId5"/>
    <p:sldLayoutId id="2147483662" r:id="rId6"/>
    <p:sldLayoutId id="2147483661" r:id="rId7"/>
    <p:sldLayoutId id="2147483660" r:id="rId8"/>
    <p:sldLayoutId id="2147483659" r:id="rId9"/>
    <p:sldLayoutId id="2147483658" r:id="rId10"/>
    <p:sldLayoutId id="2147483657" r:id="rId11"/>
  </p:sldLayoutIdLst>
  <p:hf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000" b="1" i="1">
          <a:solidFill>
            <a:srgbClr val="006699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000" b="1" i="1">
          <a:solidFill>
            <a:srgbClr val="006699"/>
          </a:solidFill>
          <a:latin typeface="Shannon ATT" pitchFamily="2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000" b="1" i="1">
          <a:solidFill>
            <a:srgbClr val="006699"/>
          </a:solidFill>
          <a:latin typeface="Shannon ATT" pitchFamily="2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000" b="1" i="1">
          <a:solidFill>
            <a:srgbClr val="006699"/>
          </a:solidFill>
          <a:latin typeface="Shannon ATT" pitchFamily="2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000" b="1" i="1">
          <a:solidFill>
            <a:srgbClr val="006699"/>
          </a:solidFill>
          <a:latin typeface="Shannon ATT" pitchFamily="2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000" b="1" i="1">
          <a:solidFill>
            <a:srgbClr val="006699"/>
          </a:solidFill>
          <a:latin typeface="Shannon ATT" pitchFamily="2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000" b="1" i="1">
          <a:solidFill>
            <a:srgbClr val="006699"/>
          </a:solidFill>
          <a:latin typeface="Shannon ATT" pitchFamily="2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000" b="1" i="1">
          <a:solidFill>
            <a:srgbClr val="006699"/>
          </a:solidFill>
          <a:latin typeface="Shannon ATT" pitchFamily="2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000" b="1" i="1">
          <a:solidFill>
            <a:srgbClr val="006699"/>
          </a:solidFill>
          <a:latin typeface="Shannon ATT" pitchFamily="2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1600" b="1">
          <a:solidFill>
            <a:srgbClr val="0066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1600" b="1">
          <a:solidFill>
            <a:srgbClr val="0066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1600" b="1">
          <a:solidFill>
            <a:srgbClr val="0066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600" b="1">
          <a:solidFill>
            <a:srgbClr val="0066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1600" b="1">
          <a:solidFill>
            <a:srgbClr val="006699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1600" b="1">
          <a:solidFill>
            <a:srgbClr val="006699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1600" b="1">
          <a:solidFill>
            <a:srgbClr val="006699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1600" b="1">
          <a:solidFill>
            <a:srgbClr val="006699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1600" b="1">
          <a:solidFill>
            <a:srgbClr val="006699"/>
          </a:solidFill>
          <a:latin typeface="+mn-lt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6" name="Rectangle 8"/>
          <p:cNvSpPr>
            <a:spLocks noChangeArrowheads="1"/>
          </p:cNvSpPr>
          <p:nvPr/>
        </p:nvSpPr>
        <p:spPr bwMode="auto">
          <a:xfrm>
            <a:off x="0" y="0"/>
            <a:ext cx="1547813" cy="14128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>
              <a:defRPr/>
            </a:pPr>
            <a:endParaRPr lang="it-IT" sz="1800" b="0" i="0"/>
          </a:p>
        </p:txBody>
      </p:sp>
      <p:sp>
        <p:nvSpPr>
          <p:cNvPr id="12309" name="Line 21"/>
          <p:cNvSpPr>
            <a:spLocks noChangeShapeType="1"/>
          </p:cNvSpPr>
          <p:nvPr/>
        </p:nvSpPr>
        <p:spPr bwMode="auto">
          <a:xfrm>
            <a:off x="0" y="6540500"/>
            <a:ext cx="9144000" cy="0"/>
          </a:xfrm>
          <a:prstGeom prst="line">
            <a:avLst/>
          </a:prstGeom>
          <a:noFill/>
          <a:ln w="9525">
            <a:solidFill>
              <a:srgbClr val="C0C0C0"/>
            </a:solidFill>
            <a:round/>
            <a:headEnd/>
            <a:tailEnd/>
          </a:ln>
          <a:effectLst/>
        </p:spPr>
        <p:txBody>
          <a:bodyPr/>
          <a:lstStyle/>
          <a:p>
            <a:pPr algn="l">
              <a:defRPr/>
            </a:pPr>
            <a:endParaRPr lang="it-IT" sz="1800" b="0" i="0"/>
          </a:p>
        </p:txBody>
      </p:sp>
      <p:grpSp>
        <p:nvGrpSpPr>
          <p:cNvPr id="12" name="Group 4"/>
          <p:cNvGrpSpPr>
            <a:grpSpLocks noChangeAspect="1"/>
          </p:cNvGrpSpPr>
          <p:nvPr userDrawn="1"/>
        </p:nvGrpSpPr>
        <p:grpSpPr bwMode="auto">
          <a:xfrm>
            <a:off x="381000" y="381000"/>
            <a:ext cx="1079500" cy="968375"/>
            <a:chOff x="1352" y="681"/>
            <a:chExt cx="3519" cy="3153"/>
          </a:xfrm>
        </p:grpSpPr>
        <p:sp>
          <p:nvSpPr>
            <p:cNvPr id="13" name="Freeform 5"/>
            <p:cNvSpPr>
              <a:spLocks noChangeAspect="1"/>
            </p:cNvSpPr>
            <p:nvPr/>
          </p:nvSpPr>
          <p:spPr bwMode="auto">
            <a:xfrm>
              <a:off x="1352" y="681"/>
              <a:ext cx="3519" cy="3153"/>
            </a:xfrm>
            <a:custGeom>
              <a:avLst/>
              <a:gdLst>
                <a:gd name="T0" fmla="*/ 0 w 3862"/>
                <a:gd name="T1" fmla="*/ 3449 h 3449"/>
                <a:gd name="T2" fmla="*/ 0 w 3862"/>
                <a:gd name="T3" fmla="*/ 3449 h 3449"/>
                <a:gd name="T4" fmla="*/ 0 w 3862"/>
                <a:gd name="T5" fmla="*/ 0 h 3449"/>
                <a:gd name="T6" fmla="*/ 3696 w 3862"/>
                <a:gd name="T7" fmla="*/ 0 h 3449"/>
                <a:gd name="T8" fmla="*/ 3327 w 3862"/>
                <a:gd name="T9" fmla="*/ 3449 h 3449"/>
                <a:gd name="T10" fmla="*/ 0 w 3862"/>
                <a:gd name="T11" fmla="*/ 3449 h 344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862"/>
                <a:gd name="T19" fmla="*/ 0 h 3449"/>
                <a:gd name="T20" fmla="*/ 3862 w 3862"/>
                <a:gd name="T21" fmla="*/ 3449 h 3449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862" h="3449">
                  <a:moveTo>
                    <a:pt x="0" y="3449"/>
                  </a:moveTo>
                  <a:lnTo>
                    <a:pt x="0" y="3449"/>
                  </a:lnTo>
                  <a:lnTo>
                    <a:pt x="0" y="0"/>
                  </a:lnTo>
                  <a:lnTo>
                    <a:pt x="3696" y="0"/>
                  </a:lnTo>
                  <a:cubicBezTo>
                    <a:pt x="3862" y="1150"/>
                    <a:pt x="3797" y="2241"/>
                    <a:pt x="3327" y="3449"/>
                  </a:cubicBezTo>
                  <a:lnTo>
                    <a:pt x="0" y="3449"/>
                  </a:lnTo>
                  <a:close/>
                </a:path>
              </a:pathLst>
            </a:custGeom>
            <a:solidFill>
              <a:srgbClr val="009D9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14" name="Freeform 6"/>
            <p:cNvSpPr>
              <a:spLocks noChangeAspect="1"/>
            </p:cNvSpPr>
            <p:nvPr/>
          </p:nvSpPr>
          <p:spPr bwMode="auto">
            <a:xfrm>
              <a:off x="2708" y="1843"/>
              <a:ext cx="75" cy="54"/>
            </a:xfrm>
            <a:custGeom>
              <a:avLst/>
              <a:gdLst>
                <a:gd name="T0" fmla="*/ 16 w 81"/>
                <a:gd name="T1" fmla="*/ 40 h 66"/>
                <a:gd name="T2" fmla="*/ 16 w 81"/>
                <a:gd name="T3" fmla="*/ 40 h 66"/>
                <a:gd name="T4" fmla="*/ 0 w 81"/>
                <a:gd name="T5" fmla="*/ 54 h 66"/>
                <a:gd name="T6" fmla="*/ 79 w 81"/>
                <a:gd name="T7" fmla="*/ 22 h 66"/>
                <a:gd name="T8" fmla="*/ 81 w 81"/>
                <a:gd name="T9" fmla="*/ 0 h 66"/>
                <a:gd name="T10" fmla="*/ 16 w 81"/>
                <a:gd name="T11" fmla="*/ 40 h 6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81"/>
                <a:gd name="T19" fmla="*/ 0 h 66"/>
                <a:gd name="T20" fmla="*/ 81 w 81"/>
                <a:gd name="T21" fmla="*/ 66 h 6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81" h="66">
                  <a:moveTo>
                    <a:pt x="16" y="40"/>
                  </a:moveTo>
                  <a:lnTo>
                    <a:pt x="16" y="40"/>
                  </a:lnTo>
                  <a:lnTo>
                    <a:pt x="0" y="54"/>
                  </a:lnTo>
                  <a:cubicBezTo>
                    <a:pt x="35" y="66"/>
                    <a:pt x="72" y="42"/>
                    <a:pt x="79" y="22"/>
                  </a:cubicBezTo>
                  <a:lnTo>
                    <a:pt x="81" y="0"/>
                  </a:lnTo>
                  <a:cubicBezTo>
                    <a:pt x="54" y="6"/>
                    <a:pt x="27" y="19"/>
                    <a:pt x="16" y="40"/>
                  </a:cubicBezTo>
                  <a:close/>
                </a:path>
              </a:pathLst>
            </a:custGeom>
            <a:solidFill>
              <a:srgbClr val="2F469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15" name="Freeform 7"/>
            <p:cNvSpPr>
              <a:spLocks noChangeAspect="1"/>
            </p:cNvSpPr>
            <p:nvPr/>
          </p:nvSpPr>
          <p:spPr bwMode="auto">
            <a:xfrm>
              <a:off x="2869" y="1972"/>
              <a:ext cx="65" cy="54"/>
            </a:xfrm>
            <a:custGeom>
              <a:avLst/>
              <a:gdLst>
                <a:gd name="T0" fmla="*/ 27 w 81"/>
                <a:gd name="T1" fmla="*/ 1 h 63"/>
                <a:gd name="T2" fmla="*/ 27 w 81"/>
                <a:gd name="T3" fmla="*/ 1 h 63"/>
                <a:gd name="T4" fmla="*/ 0 w 81"/>
                <a:gd name="T5" fmla="*/ 0 h 63"/>
                <a:gd name="T6" fmla="*/ 33 w 81"/>
                <a:gd name="T7" fmla="*/ 58 h 63"/>
                <a:gd name="T8" fmla="*/ 53 w 81"/>
                <a:gd name="T9" fmla="*/ 63 h 63"/>
                <a:gd name="T10" fmla="*/ 27 w 81"/>
                <a:gd name="T11" fmla="*/ 1 h 6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81"/>
                <a:gd name="T19" fmla="*/ 0 h 63"/>
                <a:gd name="T20" fmla="*/ 81 w 81"/>
                <a:gd name="T21" fmla="*/ 63 h 6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81" h="63">
                  <a:moveTo>
                    <a:pt x="27" y="1"/>
                  </a:moveTo>
                  <a:lnTo>
                    <a:pt x="27" y="1"/>
                  </a:lnTo>
                  <a:lnTo>
                    <a:pt x="0" y="0"/>
                  </a:lnTo>
                  <a:cubicBezTo>
                    <a:pt x="0" y="24"/>
                    <a:pt x="8" y="43"/>
                    <a:pt x="33" y="58"/>
                  </a:cubicBezTo>
                  <a:lnTo>
                    <a:pt x="53" y="63"/>
                  </a:lnTo>
                  <a:cubicBezTo>
                    <a:pt x="81" y="39"/>
                    <a:pt x="44" y="15"/>
                    <a:pt x="27" y="1"/>
                  </a:cubicBezTo>
                  <a:close/>
                </a:path>
              </a:pathLst>
            </a:custGeom>
            <a:solidFill>
              <a:srgbClr val="2F469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16" name="Freeform 8"/>
            <p:cNvSpPr>
              <a:spLocks noChangeAspect="1"/>
            </p:cNvSpPr>
            <p:nvPr/>
          </p:nvSpPr>
          <p:spPr bwMode="auto">
            <a:xfrm>
              <a:off x="2622" y="1413"/>
              <a:ext cx="86" cy="75"/>
            </a:xfrm>
            <a:custGeom>
              <a:avLst/>
              <a:gdLst>
                <a:gd name="T0" fmla="*/ 20 w 96"/>
                <a:gd name="T1" fmla="*/ 50 h 79"/>
                <a:gd name="T2" fmla="*/ 20 w 96"/>
                <a:gd name="T3" fmla="*/ 50 h 79"/>
                <a:gd name="T4" fmla="*/ 0 w 96"/>
                <a:gd name="T5" fmla="*/ 64 h 79"/>
                <a:gd name="T6" fmla="*/ 89 w 96"/>
                <a:gd name="T7" fmla="*/ 27 h 79"/>
                <a:gd name="T8" fmla="*/ 96 w 96"/>
                <a:gd name="T9" fmla="*/ 0 h 79"/>
                <a:gd name="T10" fmla="*/ 20 w 96"/>
                <a:gd name="T11" fmla="*/ 50 h 7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96"/>
                <a:gd name="T19" fmla="*/ 0 h 79"/>
                <a:gd name="T20" fmla="*/ 96 w 96"/>
                <a:gd name="T21" fmla="*/ 79 h 79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96" h="79">
                  <a:moveTo>
                    <a:pt x="20" y="50"/>
                  </a:moveTo>
                  <a:lnTo>
                    <a:pt x="20" y="50"/>
                  </a:lnTo>
                  <a:lnTo>
                    <a:pt x="0" y="64"/>
                  </a:lnTo>
                  <a:cubicBezTo>
                    <a:pt x="41" y="79"/>
                    <a:pt x="75" y="57"/>
                    <a:pt x="89" y="27"/>
                  </a:cubicBezTo>
                  <a:lnTo>
                    <a:pt x="96" y="0"/>
                  </a:lnTo>
                  <a:cubicBezTo>
                    <a:pt x="63" y="8"/>
                    <a:pt x="38" y="8"/>
                    <a:pt x="20" y="50"/>
                  </a:cubicBezTo>
                  <a:close/>
                </a:path>
              </a:pathLst>
            </a:custGeom>
            <a:solidFill>
              <a:srgbClr val="2F469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17" name="Freeform 9"/>
            <p:cNvSpPr>
              <a:spLocks noChangeAspect="1"/>
            </p:cNvSpPr>
            <p:nvPr/>
          </p:nvSpPr>
          <p:spPr bwMode="auto">
            <a:xfrm>
              <a:off x="2568" y="1563"/>
              <a:ext cx="75" cy="76"/>
            </a:xfrm>
            <a:custGeom>
              <a:avLst/>
              <a:gdLst>
                <a:gd name="T0" fmla="*/ 77 w 77"/>
                <a:gd name="T1" fmla="*/ 22 h 77"/>
                <a:gd name="T2" fmla="*/ 77 w 77"/>
                <a:gd name="T3" fmla="*/ 22 h 77"/>
                <a:gd name="T4" fmla="*/ 71 w 77"/>
                <a:gd name="T5" fmla="*/ 0 h 77"/>
                <a:gd name="T6" fmla="*/ 0 w 77"/>
                <a:gd name="T7" fmla="*/ 44 h 77"/>
                <a:gd name="T8" fmla="*/ 0 w 77"/>
                <a:gd name="T9" fmla="*/ 62 h 77"/>
                <a:gd name="T10" fmla="*/ 77 w 77"/>
                <a:gd name="T11" fmla="*/ 22 h 7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77"/>
                <a:gd name="T19" fmla="*/ 0 h 77"/>
                <a:gd name="T20" fmla="*/ 77 w 77"/>
                <a:gd name="T21" fmla="*/ 77 h 7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77" h="77">
                  <a:moveTo>
                    <a:pt x="77" y="22"/>
                  </a:moveTo>
                  <a:lnTo>
                    <a:pt x="77" y="22"/>
                  </a:lnTo>
                  <a:lnTo>
                    <a:pt x="71" y="0"/>
                  </a:lnTo>
                  <a:cubicBezTo>
                    <a:pt x="38" y="7"/>
                    <a:pt x="14" y="19"/>
                    <a:pt x="0" y="44"/>
                  </a:cubicBezTo>
                  <a:lnTo>
                    <a:pt x="0" y="62"/>
                  </a:lnTo>
                  <a:cubicBezTo>
                    <a:pt x="42" y="77"/>
                    <a:pt x="64" y="40"/>
                    <a:pt x="77" y="22"/>
                  </a:cubicBezTo>
                  <a:close/>
                </a:path>
              </a:pathLst>
            </a:custGeom>
            <a:solidFill>
              <a:srgbClr val="2F469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18" name="Freeform 10"/>
            <p:cNvSpPr>
              <a:spLocks noChangeAspect="1"/>
            </p:cNvSpPr>
            <p:nvPr/>
          </p:nvSpPr>
          <p:spPr bwMode="auto">
            <a:xfrm>
              <a:off x="2547" y="1725"/>
              <a:ext cx="86" cy="64"/>
            </a:xfrm>
            <a:custGeom>
              <a:avLst/>
              <a:gdLst>
                <a:gd name="T0" fmla="*/ 0 w 90"/>
                <a:gd name="T1" fmla="*/ 52 h 74"/>
                <a:gd name="T2" fmla="*/ 0 w 90"/>
                <a:gd name="T3" fmla="*/ 52 h 74"/>
                <a:gd name="T4" fmla="*/ 14 w 90"/>
                <a:gd name="T5" fmla="*/ 60 h 74"/>
                <a:gd name="T6" fmla="*/ 73 w 90"/>
                <a:gd name="T7" fmla="*/ 23 h 74"/>
                <a:gd name="T8" fmla="*/ 90 w 90"/>
                <a:gd name="T9" fmla="*/ 8 h 74"/>
                <a:gd name="T10" fmla="*/ 0 w 90"/>
                <a:gd name="T11" fmla="*/ 52 h 7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90"/>
                <a:gd name="T19" fmla="*/ 0 h 74"/>
                <a:gd name="T20" fmla="*/ 90 w 90"/>
                <a:gd name="T21" fmla="*/ 74 h 74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90" h="74">
                  <a:moveTo>
                    <a:pt x="0" y="52"/>
                  </a:moveTo>
                  <a:lnTo>
                    <a:pt x="0" y="52"/>
                  </a:lnTo>
                  <a:lnTo>
                    <a:pt x="14" y="60"/>
                  </a:lnTo>
                  <a:cubicBezTo>
                    <a:pt x="59" y="74"/>
                    <a:pt x="62" y="38"/>
                    <a:pt x="73" y="23"/>
                  </a:cubicBezTo>
                  <a:lnTo>
                    <a:pt x="90" y="8"/>
                  </a:lnTo>
                  <a:cubicBezTo>
                    <a:pt x="48" y="0"/>
                    <a:pt x="11" y="31"/>
                    <a:pt x="0" y="52"/>
                  </a:cubicBezTo>
                  <a:close/>
                </a:path>
              </a:pathLst>
            </a:custGeom>
            <a:solidFill>
              <a:srgbClr val="2F469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19" name="Freeform 11"/>
            <p:cNvSpPr>
              <a:spLocks noChangeAspect="1"/>
            </p:cNvSpPr>
            <p:nvPr/>
          </p:nvSpPr>
          <p:spPr bwMode="auto">
            <a:xfrm>
              <a:off x="2773" y="1176"/>
              <a:ext cx="86" cy="75"/>
            </a:xfrm>
            <a:custGeom>
              <a:avLst/>
              <a:gdLst>
                <a:gd name="T0" fmla="*/ 16 w 88"/>
                <a:gd name="T1" fmla="*/ 4 h 72"/>
                <a:gd name="T2" fmla="*/ 16 w 88"/>
                <a:gd name="T3" fmla="*/ 4 h 72"/>
                <a:gd name="T4" fmla="*/ 0 w 88"/>
                <a:gd name="T5" fmla="*/ 12 h 72"/>
                <a:gd name="T6" fmla="*/ 86 w 88"/>
                <a:gd name="T7" fmla="*/ 49 h 72"/>
                <a:gd name="T8" fmla="*/ 88 w 88"/>
                <a:gd name="T9" fmla="*/ 22 h 72"/>
                <a:gd name="T10" fmla="*/ 16 w 88"/>
                <a:gd name="T11" fmla="*/ 4 h 7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88"/>
                <a:gd name="T19" fmla="*/ 0 h 72"/>
                <a:gd name="T20" fmla="*/ 88 w 88"/>
                <a:gd name="T21" fmla="*/ 72 h 7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88" h="72">
                  <a:moveTo>
                    <a:pt x="16" y="4"/>
                  </a:moveTo>
                  <a:lnTo>
                    <a:pt x="16" y="4"/>
                  </a:lnTo>
                  <a:lnTo>
                    <a:pt x="0" y="12"/>
                  </a:lnTo>
                  <a:cubicBezTo>
                    <a:pt x="4" y="40"/>
                    <a:pt x="70" y="72"/>
                    <a:pt x="86" y="49"/>
                  </a:cubicBezTo>
                  <a:lnTo>
                    <a:pt x="88" y="22"/>
                  </a:lnTo>
                  <a:cubicBezTo>
                    <a:pt x="67" y="8"/>
                    <a:pt x="45" y="0"/>
                    <a:pt x="16" y="4"/>
                  </a:cubicBezTo>
                  <a:close/>
                </a:path>
              </a:pathLst>
            </a:custGeom>
            <a:solidFill>
              <a:srgbClr val="2F469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20" name="Freeform 12"/>
            <p:cNvSpPr>
              <a:spLocks noChangeAspect="1"/>
            </p:cNvSpPr>
            <p:nvPr/>
          </p:nvSpPr>
          <p:spPr bwMode="auto">
            <a:xfrm>
              <a:off x="2955" y="1111"/>
              <a:ext cx="76" cy="87"/>
            </a:xfrm>
            <a:custGeom>
              <a:avLst/>
              <a:gdLst>
                <a:gd name="T0" fmla="*/ 46 w 86"/>
                <a:gd name="T1" fmla="*/ 7 h 92"/>
                <a:gd name="T2" fmla="*/ 46 w 86"/>
                <a:gd name="T3" fmla="*/ 7 h 92"/>
                <a:gd name="T4" fmla="*/ 21 w 86"/>
                <a:gd name="T5" fmla="*/ 0 h 92"/>
                <a:gd name="T6" fmla="*/ 14 w 86"/>
                <a:gd name="T7" fmla="*/ 66 h 92"/>
                <a:gd name="T8" fmla="*/ 27 w 86"/>
                <a:gd name="T9" fmla="*/ 92 h 92"/>
                <a:gd name="T10" fmla="*/ 46 w 86"/>
                <a:gd name="T11" fmla="*/ 7 h 9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86"/>
                <a:gd name="T19" fmla="*/ 0 h 92"/>
                <a:gd name="T20" fmla="*/ 86 w 86"/>
                <a:gd name="T21" fmla="*/ 92 h 9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86" h="92">
                  <a:moveTo>
                    <a:pt x="46" y="7"/>
                  </a:moveTo>
                  <a:lnTo>
                    <a:pt x="46" y="7"/>
                  </a:lnTo>
                  <a:lnTo>
                    <a:pt x="21" y="0"/>
                  </a:lnTo>
                  <a:cubicBezTo>
                    <a:pt x="7" y="19"/>
                    <a:pt x="0" y="33"/>
                    <a:pt x="14" y="66"/>
                  </a:cubicBezTo>
                  <a:lnTo>
                    <a:pt x="27" y="92"/>
                  </a:lnTo>
                  <a:cubicBezTo>
                    <a:pt x="57" y="63"/>
                    <a:pt x="86" y="36"/>
                    <a:pt x="46" y="7"/>
                  </a:cubicBezTo>
                  <a:close/>
                </a:path>
              </a:pathLst>
            </a:custGeom>
            <a:solidFill>
              <a:srgbClr val="2F469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21" name="Freeform 13"/>
            <p:cNvSpPr>
              <a:spLocks noChangeAspect="1" noEditPoints="1"/>
            </p:cNvSpPr>
            <p:nvPr/>
          </p:nvSpPr>
          <p:spPr bwMode="auto">
            <a:xfrm>
              <a:off x="3149" y="929"/>
              <a:ext cx="667" cy="1678"/>
            </a:xfrm>
            <a:custGeom>
              <a:avLst/>
              <a:gdLst>
                <a:gd name="T0" fmla="*/ 451 w 724"/>
                <a:gd name="T1" fmla="*/ 808 h 1845"/>
                <a:gd name="T2" fmla="*/ 451 w 724"/>
                <a:gd name="T3" fmla="*/ 808 h 1845"/>
                <a:gd name="T4" fmla="*/ 326 w 724"/>
                <a:gd name="T5" fmla="*/ 776 h 1845"/>
                <a:gd name="T6" fmla="*/ 477 w 724"/>
                <a:gd name="T7" fmla="*/ 746 h 1845"/>
                <a:gd name="T8" fmla="*/ 493 w 724"/>
                <a:gd name="T9" fmla="*/ 773 h 1845"/>
                <a:gd name="T10" fmla="*/ 451 w 724"/>
                <a:gd name="T11" fmla="*/ 808 h 1845"/>
                <a:gd name="T12" fmla="*/ 451 w 724"/>
                <a:gd name="T13" fmla="*/ 808 h 1845"/>
                <a:gd name="T14" fmla="*/ 639 w 724"/>
                <a:gd name="T15" fmla="*/ 841 h 1845"/>
                <a:gd name="T16" fmla="*/ 639 w 724"/>
                <a:gd name="T17" fmla="*/ 841 h 1845"/>
                <a:gd name="T18" fmla="*/ 601 w 724"/>
                <a:gd name="T19" fmla="*/ 701 h 1845"/>
                <a:gd name="T20" fmla="*/ 634 w 724"/>
                <a:gd name="T21" fmla="*/ 646 h 1845"/>
                <a:gd name="T22" fmla="*/ 627 w 724"/>
                <a:gd name="T23" fmla="*/ 477 h 1845"/>
                <a:gd name="T24" fmla="*/ 641 w 724"/>
                <a:gd name="T25" fmla="*/ 463 h 1845"/>
                <a:gd name="T26" fmla="*/ 627 w 724"/>
                <a:gd name="T27" fmla="*/ 414 h 1845"/>
                <a:gd name="T28" fmla="*/ 615 w 724"/>
                <a:gd name="T29" fmla="*/ 342 h 1845"/>
                <a:gd name="T30" fmla="*/ 590 w 724"/>
                <a:gd name="T31" fmla="*/ 286 h 1845"/>
                <a:gd name="T32" fmla="*/ 602 w 724"/>
                <a:gd name="T33" fmla="*/ 260 h 1845"/>
                <a:gd name="T34" fmla="*/ 560 w 724"/>
                <a:gd name="T35" fmla="*/ 236 h 1845"/>
                <a:gd name="T36" fmla="*/ 523 w 724"/>
                <a:gd name="T37" fmla="*/ 213 h 1845"/>
                <a:gd name="T38" fmla="*/ 514 w 724"/>
                <a:gd name="T39" fmla="*/ 180 h 1845"/>
                <a:gd name="T40" fmla="*/ 483 w 724"/>
                <a:gd name="T41" fmla="*/ 195 h 1845"/>
                <a:gd name="T42" fmla="*/ 476 w 724"/>
                <a:gd name="T43" fmla="*/ 154 h 1845"/>
                <a:gd name="T44" fmla="*/ 434 w 724"/>
                <a:gd name="T45" fmla="*/ 171 h 1845"/>
                <a:gd name="T46" fmla="*/ 411 w 724"/>
                <a:gd name="T47" fmla="*/ 119 h 1845"/>
                <a:gd name="T48" fmla="*/ 389 w 724"/>
                <a:gd name="T49" fmla="*/ 124 h 1845"/>
                <a:gd name="T50" fmla="*/ 356 w 724"/>
                <a:gd name="T51" fmla="*/ 150 h 1845"/>
                <a:gd name="T52" fmla="*/ 356 w 724"/>
                <a:gd name="T53" fmla="*/ 101 h 1845"/>
                <a:gd name="T54" fmla="*/ 341 w 724"/>
                <a:gd name="T55" fmla="*/ 93 h 1845"/>
                <a:gd name="T56" fmla="*/ 314 w 724"/>
                <a:gd name="T57" fmla="*/ 81 h 1845"/>
                <a:gd name="T58" fmla="*/ 276 w 724"/>
                <a:gd name="T59" fmla="*/ 97 h 1845"/>
                <a:gd name="T60" fmla="*/ 292 w 724"/>
                <a:gd name="T61" fmla="*/ 51 h 1845"/>
                <a:gd name="T62" fmla="*/ 244 w 724"/>
                <a:gd name="T63" fmla="*/ 106 h 1845"/>
                <a:gd name="T64" fmla="*/ 216 w 724"/>
                <a:gd name="T65" fmla="*/ 112 h 1845"/>
                <a:gd name="T66" fmla="*/ 266 w 724"/>
                <a:gd name="T67" fmla="*/ 43 h 1845"/>
                <a:gd name="T68" fmla="*/ 214 w 724"/>
                <a:gd name="T69" fmla="*/ 91 h 1845"/>
                <a:gd name="T70" fmla="*/ 173 w 724"/>
                <a:gd name="T71" fmla="*/ 98 h 1845"/>
                <a:gd name="T72" fmla="*/ 186 w 724"/>
                <a:gd name="T73" fmla="*/ 38 h 1845"/>
                <a:gd name="T74" fmla="*/ 173 w 724"/>
                <a:gd name="T75" fmla="*/ 69 h 1845"/>
                <a:gd name="T76" fmla="*/ 166 w 724"/>
                <a:gd name="T77" fmla="*/ 36 h 1845"/>
                <a:gd name="T78" fmla="*/ 142 w 724"/>
                <a:gd name="T79" fmla="*/ 114 h 1845"/>
                <a:gd name="T80" fmla="*/ 126 w 724"/>
                <a:gd name="T81" fmla="*/ 39 h 1845"/>
                <a:gd name="T82" fmla="*/ 80 w 724"/>
                <a:gd name="T83" fmla="*/ 112 h 1845"/>
                <a:gd name="T84" fmla="*/ 56 w 724"/>
                <a:gd name="T85" fmla="*/ 117 h 1845"/>
                <a:gd name="T86" fmla="*/ 37 w 724"/>
                <a:gd name="T87" fmla="*/ 43 h 1845"/>
                <a:gd name="T88" fmla="*/ 5 w 724"/>
                <a:gd name="T89" fmla="*/ 1808 h 1845"/>
                <a:gd name="T90" fmla="*/ 0 w 724"/>
                <a:gd name="T91" fmla="*/ 1840 h 1845"/>
                <a:gd name="T92" fmla="*/ 162 w 724"/>
                <a:gd name="T93" fmla="*/ 1823 h 1845"/>
                <a:gd name="T94" fmla="*/ 529 w 724"/>
                <a:gd name="T95" fmla="*/ 1842 h 1845"/>
                <a:gd name="T96" fmla="*/ 614 w 724"/>
                <a:gd name="T97" fmla="*/ 1829 h 1845"/>
                <a:gd name="T98" fmla="*/ 421 w 724"/>
                <a:gd name="T99" fmla="*/ 1778 h 1845"/>
                <a:gd name="T100" fmla="*/ 272 w 724"/>
                <a:gd name="T101" fmla="*/ 1664 h 1845"/>
                <a:gd name="T102" fmla="*/ 237 w 724"/>
                <a:gd name="T103" fmla="*/ 1566 h 1845"/>
                <a:gd name="T104" fmla="*/ 239 w 724"/>
                <a:gd name="T105" fmla="*/ 1432 h 1845"/>
                <a:gd name="T106" fmla="*/ 315 w 724"/>
                <a:gd name="T107" fmla="*/ 1404 h 1845"/>
                <a:gd name="T108" fmla="*/ 586 w 724"/>
                <a:gd name="T109" fmla="*/ 1387 h 1845"/>
                <a:gd name="T110" fmla="*/ 605 w 724"/>
                <a:gd name="T111" fmla="*/ 1286 h 1845"/>
                <a:gd name="T112" fmla="*/ 609 w 724"/>
                <a:gd name="T113" fmla="*/ 1223 h 1845"/>
                <a:gd name="T114" fmla="*/ 630 w 724"/>
                <a:gd name="T115" fmla="*/ 1174 h 1845"/>
                <a:gd name="T116" fmla="*/ 590 w 724"/>
                <a:gd name="T117" fmla="*/ 1133 h 1845"/>
                <a:gd name="T118" fmla="*/ 650 w 724"/>
                <a:gd name="T119" fmla="*/ 1082 h 1845"/>
                <a:gd name="T120" fmla="*/ 621 w 724"/>
                <a:gd name="T121" fmla="*/ 1018 h 1845"/>
                <a:gd name="T122" fmla="*/ 704 w 724"/>
                <a:gd name="T123" fmla="*/ 959 h 1845"/>
                <a:gd name="T124" fmla="*/ 639 w 724"/>
                <a:gd name="T125" fmla="*/ 841 h 1845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724"/>
                <a:gd name="T190" fmla="*/ 0 h 1845"/>
                <a:gd name="T191" fmla="*/ 724 w 724"/>
                <a:gd name="T192" fmla="*/ 1845 h 1845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724" h="1845">
                  <a:moveTo>
                    <a:pt x="451" y="808"/>
                  </a:moveTo>
                  <a:lnTo>
                    <a:pt x="451" y="808"/>
                  </a:lnTo>
                  <a:cubicBezTo>
                    <a:pt x="397" y="820"/>
                    <a:pt x="315" y="783"/>
                    <a:pt x="326" y="776"/>
                  </a:cubicBezTo>
                  <a:cubicBezTo>
                    <a:pt x="353" y="757"/>
                    <a:pt x="416" y="725"/>
                    <a:pt x="477" y="746"/>
                  </a:cubicBezTo>
                  <a:cubicBezTo>
                    <a:pt x="488" y="750"/>
                    <a:pt x="492" y="760"/>
                    <a:pt x="493" y="773"/>
                  </a:cubicBezTo>
                  <a:cubicBezTo>
                    <a:pt x="496" y="804"/>
                    <a:pt x="471" y="805"/>
                    <a:pt x="451" y="808"/>
                  </a:cubicBezTo>
                  <a:close/>
                  <a:moveTo>
                    <a:pt x="639" y="841"/>
                  </a:moveTo>
                  <a:lnTo>
                    <a:pt x="639" y="841"/>
                  </a:lnTo>
                  <a:cubicBezTo>
                    <a:pt x="610" y="803"/>
                    <a:pt x="557" y="751"/>
                    <a:pt x="601" y="701"/>
                  </a:cubicBezTo>
                  <a:cubicBezTo>
                    <a:pt x="624" y="684"/>
                    <a:pt x="631" y="670"/>
                    <a:pt x="634" y="646"/>
                  </a:cubicBezTo>
                  <a:cubicBezTo>
                    <a:pt x="644" y="560"/>
                    <a:pt x="639" y="524"/>
                    <a:pt x="627" y="477"/>
                  </a:cubicBezTo>
                  <a:cubicBezTo>
                    <a:pt x="629" y="473"/>
                    <a:pt x="638" y="478"/>
                    <a:pt x="641" y="463"/>
                  </a:cubicBezTo>
                  <a:cubicBezTo>
                    <a:pt x="650" y="422"/>
                    <a:pt x="627" y="414"/>
                    <a:pt x="627" y="414"/>
                  </a:cubicBezTo>
                  <a:cubicBezTo>
                    <a:pt x="645" y="399"/>
                    <a:pt x="643" y="342"/>
                    <a:pt x="615" y="342"/>
                  </a:cubicBezTo>
                  <a:cubicBezTo>
                    <a:pt x="631" y="317"/>
                    <a:pt x="617" y="277"/>
                    <a:pt x="590" y="286"/>
                  </a:cubicBezTo>
                  <a:cubicBezTo>
                    <a:pt x="590" y="286"/>
                    <a:pt x="604" y="278"/>
                    <a:pt x="602" y="260"/>
                  </a:cubicBezTo>
                  <a:cubicBezTo>
                    <a:pt x="599" y="224"/>
                    <a:pt x="547" y="259"/>
                    <a:pt x="560" y="236"/>
                  </a:cubicBezTo>
                  <a:cubicBezTo>
                    <a:pt x="567" y="223"/>
                    <a:pt x="538" y="180"/>
                    <a:pt x="523" y="213"/>
                  </a:cubicBezTo>
                  <a:cubicBezTo>
                    <a:pt x="515" y="207"/>
                    <a:pt x="529" y="187"/>
                    <a:pt x="514" y="180"/>
                  </a:cubicBezTo>
                  <a:cubicBezTo>
                    <a:pt x="504" y="181"/>
                    <a:pt x="495" y="188"/>
                    <a:pt x="483" y="195"/>
                  </a:cubicBezTo>
                  <a:cubicBezTo>
                    <a:pt x="479" y="181"/>
                    <a:pt x="494" y="174"/>
                    <a:pt x="476" y="154"/>
                  </a:cubicBezTo>
                  <a:cubicBezTo>
                    <a:pt x="452" y="138"/>
                    <a:pt x="451" y="162"/>
                    <a:pt x="434" y="171"/>
                  </a:cubicBezTo>
                  <a:cubicBezTo>
                    <a:pt x="404" y="164"/>
                    <a:pt x="476" y="146"/>
                    <a:pt x="411" y="119"/>
                  </a:cubicBezTo>
                  <a:cubicBezTo>
                    <a:pt x="395" y="159"/>
                    <a:pt x="396" y="130"/>
                    <a:pt x="389" y="124"/>
                  </a:cubicBezTo>
                  <a:cubicBezTo>
                    <a:pt x="384" y="121"/>
                    <a:pt x="375" y="131"/>
                    <a:pt x="356" y="150"/>
                  </a:cubicBezTo>
                  <a:cubicBezTo>
                    <a:pt x="366" y="124"/>
                    <a:pt x="388" y="92"/>
                    <a:pt x="356" y="101"/>
                  </a:cubicBezTo>
                  <a:cubicBezTo>
                    <a:pt x="320" y="117"/>
                    <a:pt x="341" y="96"/>
                    <a:pt x="341" y="93"/>
                  </a:cubicBezTo>
                  <a:cubicBezTo>
                    <a:pt x="372" y="79"/>
                    <a:pt x="312" y="45"/>
                    <a:pt x="314" y="81"/>
                  </a:cubicBezTo>
                  <a:cubicBezTo>
                    <a:pt x="313" y="105"/>
                    <a:pt x="261" y="126"/>
                    <a:pt x="276" y="97"/>
                  </a:cubicBezTo>
                  <a:cubicBezTo>
                    <a:pt x="286" y="60"/>
                    <a:pt x="331" y="116"/>
                    <a:pt x="292" y="51"/>
                  </a:cubicBezTo>
                  <a:cubicBezTo>
                    <a:pt x="268" y="78"/>
                    <a:pt x="248" y="96"/>
                    <a:pt x="244" y="106"/>
                  </a:cubicBezTo>
                  <a:cubicBezTo>
                    <a:pt x="225" y="181"/>
                    <a:pt x="236" y="113"/>
                    <a:pt x="216" y="112"/>
                  </a:cubicBezTo>
                  <a:cubicBezTo>
                    <a:pt x="242" y="94"/>
                    <a:pt x="276" y="63"/>
                    <a:pt x="266" y="43"/>
                  </a:cubicBezTo>
                  <a:cubicBezTo>
                    <a:pt x="237" y="41"/>
                    <a:pt x="172" y="87"/>
                    <a:pt x="214" y="91"/>
                  </a:cubicBezTo>
                  <a:cubicBezTo>
                    <a:pt x="211" y="106"/>
                    <a:pt x="187" y="123"/>
                    <a:pt x="173" y="98"/>
                  </a:cubicBezTo>
                  <a:cubicBezTo>
                    <a:pt x="196" y="92"/>
                    <a:pt x="235" y="15"/>
                    <a:pt x="186" y="38"/>
                  </a:cubicBezTo>
                  <a:cubicBezTo>
                    <a:pt x="181" y="42"/>
                    <a:pt x="181" y="56"/>
                    <a:pt x="173" y="69"/>
                  </a:cubicBezTo>
                  <a:cubicBezTo>
                    <a:pt x="161" y="58"/>
                    <a:pt x="170" y="42"/>
                    <a:pt x="166" y="36"/>
                  </a:cubicBezTo>
                  <a:cubicBezTo>
                    <a:pt x="127" y="0"/>
                    <a:pt x="141" y="93"/>
                    <a:pt x="142" y="114"/>
                  </a:cubicBezTo>
                  <a:cubicBezTo>
                    <a:pt x="92" y="82"/>
                    <a:pt x="139" y="91"/>
                    <a:pt x="126" y="39"/>
                  </a:cubicBezTo>
                  <a:cubicBezTo>
                    <a:pt x="84" y="47"/>
                    <a:pt x="73" y="64"/>
                    <a:pt x="80" y="112"/>
                  </a:cubicBezTo>
                  <a:cubicBezTo>
                    <a:pt x="74" y="123"/>
                    <a:pt x="63" y="149"/>
                    <a:pt x="56" y="117"/>
                  </a:cubicBezTo>
                  <a:cubicBezTo>
                    <a:pt x="79" y="87"/>
                    <a:pt x="77" y="44"/>
                    <a:pt x="37" y="43"/>
                  </a:cubicBezTo>
                  <a:cubicBezTo>
                    <a:pt x="101" y="631"/>
                    <a:pt x="97" y="1225"/>
                    <a:pt x="5" y="1808"/>
                  </a:cubicBezTo>
                  <a:lnTo>
                    <a:pt x="0" y="1840"/>
                  </a:lnTo>
                  <a:cubicBezTo>
                    <a:pt x="46" y="1839"/>
                    <a:pt x="113" y="1825"/>
                    <a:pt x="162" y="1823"/>
                  </a:cubicBezTo>
                  <a:cubicBezTo>
                    <a:pt x="301" y="1827"/>
                    <a:pt x="298" y="1845"/>
                    <a:pt x="529" y="1842"/>
                  </a:cubicBezTo>
                  <a:cubicBezTo>
                    <a:pt x="582" y="1837"/>
                    <a:pt x="597" y="1829"/>
                    <a:pt x="614" y="1829"/>
                  </a:cubicBezTo>
                  <a:cubicBezTo>
                    <a:pt x="597" y="1758"/>
                    <a:pt x="481" y="1798"/>
                    <a:pt x="421" y="1778"/>
                  </a:cubicBezTo>
                  <a:cubicBezTo>
                    <a:pt x="321" y="1768"/>
                    <a:pt x="304" y="1708"/>
                    <a:pt x="272" y="1664"/>
                  </a:cubicBezTo>
                  <a:cubicBezTo>
                    <a:pt x="258" y="1639"/>
                    <a:pt x="237" y="1608"/>
                    <a:pt x="237" y="1566"/>
                  </a:cubicBezTo>
                  <a:cubicBezTo>
                    <a:pt x="230" y="1513"/>
                    <a:pt x="240" y="1484"/>
                    <a:pt x="239" y="1432"/>
                  </a:cubicBezTo>
                  <a:cubicBezTo>
                    <a:pt x="243" y="1393"/>
                    <a:pt x="287" y="1401"/>
                    <a:pt x="315" y="1404"/>
                  </a:cubicBezTo>
                  <a:cubicBezTo>
                    <a:pt x="402" y="1413"/>
                    <a:pt x="547" y="1399"/>
                    <a:pt x="586" y="1387"/>
                  </a:cubicBezTo>
                  <a:cubicBezTo>
                    <a:pt x="641" y="1371"/>
                    <a:pt x="642" y="1337"/>
                    <a:pt x="605" y="1286"/>
                  </a:cubicBezTo>
                  <a:cubicBezTo>
                    <a:pt x="597" y="1261"/>
                    <a:pt x="598" y="1245"/>
                    <a:pt x="609" y="1223"/>
                  </a:cubicBezTo>
                  <a:cubicBezTo>
                    <a:pt x="625" y="1206"/>
                    <a:pt x="644" y="1195"/>
                    <a:pt x="630" y="1174"/>
                  </a:cubicBezTo>
                  <a:cubicBezTo>
                    <a:pt x="630" y="1174"/>
                    <a:pt x="504" y="1147"/>
                    <a:pt x="590" y="1133"/>
                  </a:cubicBezTo>
                  <a:cubicBezTo>
                    <a:pt x="679" y="1118"/>
                    <a:pt x="650" y="1082"/>
                    <a:pt x="650" y="1082"/>
                  </a:cubicBezTo>
                  <a:cubicBezTo>
                    <a:pt x="650" y="1082"/>
                    <a:pt x="635" y="1045"/>
                    <a:pt x="621" y="1018"/>
                  </a:cubicBezTo>
                  <a:cubicBezTo>
                    <a:pt x="611" y="998"/>
                    <a:pt x="695" y="991"/>
                    <a:pt x="704" y="959"/>
                  </a:cubicBezTo>
                  <a:cubicBezTo>
                    <a:pt x="724" y="932"/>
                    <a:pt x="661" y="871"/>
                    <a:pt x="639" y="841"/>
                  </a:cubicBezTo>
                  <a:close/>
                </a:path>
              </a:pathLst>
            </a:custGeom>
            <a:solidFill>
              <a:srgbClr val="2F469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22" name="Freeform 14"/>
            <p:cNvSpPr>
              <a:spLocks noChangeAspect="1"/>
            </p:cNvSpPr>
            <p:nvPr/>
          </p:nvSpPr>
          <p:spPr bwMode="auto">
            <a:xfrm>
              <a:off x="1352" y="681"/>
              <a:ext cx="1829" cy="3153"/>
            </a:xfrm>
            <a:custGeom>
              <a:avLst/>
              <a:gdLst>
                <a:gd name="T0" fmla="*/ 1974 w 2011"/>
                <a:gd name="T1" fmla="*/ 2106 h 3449"/>
                <a:gd name="T2" fmla="*/ 0 w 2011"/>
                <a:gd name="T3" fmla="*/ 3449 h 3449"/>
                <a:gd name="T4" fmla="*/ 1972 w 2011"/>
                <a:gd name="T5" fmla="*/ 0 h 3449"/>
                <a:gd name="T6" fmla="*/ 1980 w 2011"/>
                <a:gd name="T7" fmla="*/ 347 h 3449"/>
                <a:gd name="T8" fmla="*/ 1982 w 2011"/>
                <a:gd name="T9" fmla="*/ 392 h 3449"/>
                <a:gd name="T10" fmla="*/ 1923 w 2011"/>
                <a:gd name="T11" fmla="*/ 324 h 3449"/>
                <a:gd name="T12" fmla="*/ 1878 w 2011"/>
                <a:gd name="T13" fmla="*/ 384 h 3449"/>
                <a:gd name="T14" fmla="*/ 1858 w 2011"/>
                <a:gd name="T15" fmla="*/ 411 h 3449"/>
                <a:gd name="T16" fmla="*/ 1823 w 2011"/>
                <a:gd name="T17" fmla="*/ 348 h 3449"/>
                <a:gd name="T18" fmla="*/ 1766 w 2011"/>
                <a:gd name="T19" fmla="*/ 359 h 3449"/>
                <a:gd name="T20" fmla="*/ 1702 w 2011"/>
                <a:gd name="T21" fmla="*/ 494 h 3449"/>
                <a:gd name="T22" fmla="*/ 1680 w 2011"/>
                <a:gd name="T23" fmla="*/ 420 h 3449"/>
                <a:gd name="T24" fmla="*/ 1605 w 2011"/>
                <a:gd name="T25" fmla="*/ 427 h 3449"/>
                <a:gd name="T26" fmla="*/ 1609 w 2011"/>
                <a:gd name="T27" fmla="*/ 499 h 3449"/>
                <a:gd name="T28" fmla="*/ 1520 w 2011"/>
                <a:gd name="T29" fmla="*/ 498 h 3449"/>
                <a:gd name="T30" fmla="*/ 1513 w 2011"/>
                <a:gd name="T31" fmla="*/ 560 h 3449"/>
                <a:gd name="T32" fmla="*/ 1407 w 2011"/>
                <a:gd name="T33" fmla="*/ 521 h 3449"/>
                <a:gd name="T34" fmla="*/ 1521 w 2011"/>
                <a:gd name="T35" fmla="*/ 578 h 3449"/>
                <a:gd name="T36" fmla="*/ 1453 w 2011"/>
                <a:gd name="T37" fmla="*/ 612 h 3449"/>
                <a:gd name="T38" fmla="*/ 1441 w 2011"/>
                <a:gd name="T39" fmla="*/ 603 h 3449"/>
                <a:gd name="T40" fmla="*/ 1404 w 2011"/>
                <a:gd name="T41" fmla="*/ 640 h 3449"/>
                <a:gd name="T42" fmla="*/ 1448 w 2011"/>
                <a:gd name="T43" fmla="*/ 632 h 3449"/>
                <a:gd name="T44" fmla="*/ 1433 w 2011"/>
                <a:gd name="T45" fmla="*/ 703 h 3449"/>
                <a:gd name="T46" fmla="*/ 1392 w 2011"/>
                <a:gd name="T47" fmla="*/ 719 h 3449"/>
                <a:gd name="T48" fmla="*/ 1410 w 2011"/>
                <a:gd name="T49" fmla="*/ 785 h 3449"/>
                <a:gd name="T50" fmla="*/ 1321 w 2011"/>
                <a:gd name="T51" fmla="*/ 761 h 3449"/>
                <a:gd name="T52" fmla="*/ 1255 w 2011"/>
                <a:gd name="T53" fmla="*/ 760 h 3449"/>
                <a:gd name="T54" fmla="*/ 1205 w 2011"/>
                <a:gd name="T55" fmla="*/ 829 h 3449"/>
                <a:gd name="T56" fmla="*/ 1350 w 2011"/>
                <a:gd name="T57" fmla="*/ 845 h 3449"/>
                <a:gd name="T58" fmla="*/ 1308 w 2011"/>
                <a:gd name="T59" fmla="*/ 881 h 3449"/>
                <a:gd name="T60" fmla="*/ 1308 w 2011"/>
                <a:gd name="T61" fmla="*/ 953 h 3449"/>
                <a:gd name="T62" fmla="*/ 1358 w 2011"/>
                <a:gd name="T63" fmla="*/ 951 h 3449"/>
                <a:gd name="T64" fmla="*/ 1319 w 2011"/>
                <a:gd name="T65" fmla="*/ 1061 h 3449"/>
                <a:gd name="T66" fmla="*/ 1324 w 2011"/>
                <a:gd name="T67" fmla="*/ 1115 h 3449"/>
                <a:gd name="T68" fmla="*/ 1283 w 2011"/>
                <a:gd name="T69" fmla="*/ 1185 h 3449"/>
                <a:gd name="T70" fmla="*/ 1257 w 2011"/>
                <a:gd name="T71" fmla="*/ 1226 h 3449"/>
                <a:gd name="T72" fmla="*/ 1285 w 2011"/>
                <a:gd name="T73" fmla="*/ 1267 h 3449"/>
                <a:gd name="T74" fmla="*/ 1314 w 2011"/>
                <a:gd name="T75" fmla="*/ 1311 h 3449"/>
                <a:gd name="T76" fmla="*/ 1363 w 2011"/>
                <a:gd name="T77" fmla="*/ 1376 h 3449"/>
                <a:gd name="T78" fmla="*/ 1438 w 2011"/>
                <a:gd name="T79" fmla="*/ 1413 h 3449"/>
                <a:gd name="T80" fmla="*/ 1494 w 2011"/>
                <a:gd name="T81" fmla="*/ 1379 h 3449"/>
                <a:gd name="T82" fmla="*/ 1513 w 2011"/>
                <a:gd name="T83" fmla="*/ 1471 h 3449"/>
                <a:gd name="T84" fmla="*/ 1605 w 2011"/>
                <a:gd name="T85" fmla="*/ 1474 h 3449"/>
                <a:gd name="T86" fmla="*/ 1584 w 2011"/>
                <a:gd name="T87" fmla="*/ 1525 h 3449"/>
                <a:gd name="T88" fmla="*/ 1618 w 2011"/>
                <a:gd name="T89" fmla="*/ 1559 h 3449"/>
                <a:gd name="T90" fmla="*/ 1644 w 2011"/>
                <a:gd name="T91" fmla="*/ 1602 h 3449"/>
                <a:gd name="T92" fmla="*/ 1700 w 2011"/>
                <a:gd name="T93" fmla="*/ 1594 h 3449"/>
                <a:gd name="T94" fmla="*/ 1729 w 2011"/>
                <a:gd name="T95" fmla="*/ 1535 h 3449"/>
                <a:gd name="T96" fmla="*/ 1794 w 2011"/>
                <a:gd name="T97" fmla="*/ 1574 h 3449"/>
                <a:gd name="T98" fmla="*/ 1808 w 2011"/>
                <a:gd name="T99" fmla="*/ 1711 h 3449"/>
                <a:gd name="T100" fmla="*/ 1870 w 2011"/>
                <a:gd name="T101" fmla="*/ 1688 h 3449"/>
                <a:gd name="T102" fmla="*/ 1839 w 2011"/>
                <a:gd name="T103" fmla="*/ 1844 h 3449"/>
                <a:gd name="T104" fmla="*/ 1446 w 2011"/>
                <a:gd name="T105" fmla="*/ 2092 h 3449"/>
                <a:gd name="T106" fmla="*/ 1654 w 2011"/>
                <a:gd name="T107" fmla="*/ 2103 h 3449"/>
                <a:gd name="T108" fmla="*/ 1974 w 2011"/>
                <a:gd name="T109" fmla="*/ 2105 h 3449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2011"/>
                <a:gd name="T166" fmla="*/ 0 h 3449"/>
                <a:gd name="T167" fmla="*/ 2011 w 2011"/>
                <a:gd name="T168" fmla="*/ 3449 h 3449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2011" h="3449">
                  <a:moveTo>
                    <a:pt x="1974" y="2106"/>
                  </a:moveTo>
                  <a:lnTo>
                    <a:pt x="1974" y="2106"/>
                  </a:lnTo>
                  <a:cubicBezTo>
                    <a:pt x="1903" y="2543"/>
                    <a:pt x="1782" y="2987"/>
                    <a:pt x="1602" y="3449"/>
                  </a:cubicBezTo>
                  <a:lnTo>
                    <a:pt x="0" y="3449"/>
                  </a:lnTo>
                  <a:lnTo>
                    <a:pt x="0" y="0"/>
                  </a:lnTo>
                  <a:lnTo>
                    <a:pt x="1972" y="0"/>
                  </a:lnTo>
                  <a:cubicBezTo>
                    <a:pt x="1988" y="113"/>
                    <a:pt x="1999" y="197"/>
                    <a:pt x="2011" y="309"/>
                  </a:cubicBezTo>
                  <a:cubicBezTo>
                    <a:pt x="2011" y="309"/>
                    <a:pt x="1977" y="320"/>
                    <a:pt x="1980" y="347"/>
                  </a:cubicBezTo>
                  <a:cubicBezTo>
                    <a:pt x="1984" y="378"/>
                    <a:pt x="1997" y="385"/>
                    <a:pt x="1997" y="385"/>
                  </a:cubicBezTo>
                  <a:lnTo>
                    <a:pt x="1982" y="392"/>
                  </a:lnTo>
                  <a:cubicBezTo>
                    <a:pt x="1982" y="392"/>
                    <a:pt x="1966" y="368"/>
                    <a:pt x="1966" y="369"/>
                  </a:cubicBezTo>
                  <a:cubicBezTo>
                    <a:pt x="1966" y="346"/>
                    <a:pt x="1976" y="311"/>
                    <a:pt x="1923" y="324"/>
                  </a:cubicBezTo>
                  <a:cubicBezTo>
                    <a:pt x="1904" y="365"/>
                    <a:pt x="1952" y="373"/>
                    <a:pt x="1939" y="401"/>
                  </a:cubicBezTo>
                  <a:cubicBezTo>
                    <a:pt x="1883" y="404"/>
                    <a:pt x="1923" y="359"/>
                    <a:pt x="1878" y="384"/>
                  </a:cubicBezTo>
                  <a:cubicBezTo>
                    <a:pt x="1881" y="371"/>
                    <a:pt x="1871" y="336"/>
                    <a:pt x="1857" y="339"/>
                  </a:cubicBezTo>
                  <a:cubicBezTo>
                    <a:pt x="1851" y="358"/>
                    <a:pt x="1836" y="391"/>
                    <a:pt x="1858" y="411"/>
                  </a:cubicBezTo>
                  <a:cubicBezTo>
                    <a:pt x="1851" y="416"/>
                    <a:pt x="1830" y="413"/>
                    <a:pt x="1825" y="406"/>
                  </a:cubicBezTo>
                  <a:cubicBezTo>
                    <a:pt x="1819" y="396"/>
                    <a:pt x="1840" y="379"/>
                    <a:pt x="1823" y="348"/>
                  </a:cubicBezTo>
                  <a:cubicBezTo>
                    <a:pt x="1771" y="371"/>
                    <a:pt x="1819" y="421"/>
                    <a:pt x="1776" y="440"/>
                  </a:cubicBezTo>
                  <a:cubicBezTo>
                    <a:pt x="1729" y="434"/>
                    <a:pt x="1803" y="394"/>
                    <a:pt x="1766" y="359"/>
                  </a:cubicBezTo>
                  <a:cubicBezTo>
                    <a:pt x="1723" y="369"/>
                    <a:pt x="1707" y="413"/>
                    <a:pt x="1724" y="439"/>
                  </a:cubicBezTo>
                  <a:cubicBezTo>
                    <a:pt x="1723" y="462"/>
                    <a:pt x="1705" y="474"/>
                    <a:pt x="1702" y="494"/>
                  </a:cubicBezTo>
                  <a:cubicBezTo>
                    <a:pt x="1681" y="491"/>
                    <a:pt x="1672" y="483"/>
                    <a:pt x="1670" y="475"/>
                  </a:cubicBezTo>
                  <a:cubicBezTo>
                    <a:pt x="1667" y="460"/>
                    <a:pt x="1708" y="453"/>
                    <a:pt x="1680" y="420"/>
                  </a:cubicBezTo>
                  <a:cubicBezTo>
                    <a:pt x="1635" y="427"/>
                    <a:pt x="1665" y="500"/>
                    <a:pt x="1629" y="461"/>
                  </a:cubicBezTo>
                  <a:cubicBezTo>
                    <a:pt x="1626" y="444"/>
                    <a:pt x="1614" y="429"/>
                    <a:pt x="1605" y="427"/>
                  </a:cubicBezTo>
                  <a:cubicBezTo>
                    <a:pt x="1588" y="439"/>
                    <a:pt x="1580" y="459"/>
                    <a:pt x="1591" y="476"/>
                  </a:cubicBezTo>
                  <a:lnTo>
                    <a:pt x="1609" y="499"/>
                  </a:lnTo>
                  <a:cubicBezTo>
                    <a:pt x="1607" y="499"/>
                    <a:pt x="1617" y="513"/>
                    <a:pt x="1615" y="512"/>
                  </a:cubicBezTo>
                  <a:cubicBezTo>
                    <a:pt x="1585" y="488"/>
                    <a:pt x="1545" y="471"/>
                    <a:pt x="1520" y="498"/>
                  </a:cubicBezTo>
                  <a:cubicBezTo>
                    <a:pt x="1523" y="523"/>
                    <a:pt x="1545" y="525"/>
                    <a:pt x="1579" y="533"/>
                  </a:cubicBezTo>
                  <a:cubicBezTo>
                    <a:pt x="1536" y="537"/>
                    <a:pt x="1527" y="552"/>
                    <a:pt x="1513" y="560"/>
                  </a:cubicBezTo>
                  <a:cubicBezTo>
                    <a:pt x="1508" y="532"/>
                    <a:pt x="1475" y="527"/>
                    <a:pt x="1444" y="523"/>
                  </a:cubicBezTo>
                  <a:cubicBezTo>
                    <a:pt x="1426" y="527"/>
                    <a:pt x="1415" y="515"/>
                    <a:pt x="1407" y="521"/>
                  </a:cubicBezTo>
                  <a:cubicBezTo>
                    <a:pt x="1420" y="553"/>
                    <a:pt x="1451" y="578"/>
                    <a:pt x="1490" y="586"/>
                  </a:cubicBezTo>
                  <a:cubicBezTo>
                    <a:pt x="1507" y="584"/>
                    <a:pt x="1509" y="584"/>
                    <a:pt x="1521" y="578"/>
                  </a:cubicBezTo>
                  <a:cubicBezTo>
                    <a:pt x="1544" y="588"/>
                    <a:pt x="1542" y="592"/>
                    <a:pt x="1548" y="608"/>
                  </a:cubicBezTo>
                  <a:cubicBezTo>
                    <a:pt x="1514" y="623"/>
                    <a:pt x="1487" y="604"/>
                    <a:pt x="1453" y="612"/>
                  </a:cubicBezTo>
                  <a:cubicBezTo>
                    <a:pt x="1453" y="614"/>
                    <a:pt x="1445" y="614"/>
                    <a:pt x="1444" y="611"/>
                  </a:cubicBezTo>
                  <a:cubicBezTo>
                    <a:pt x="1445" y="611"/>
                    <a:pt x="1440" y="603"/>
                    <a:pt x="1441" y="603"/>
                  </a:cubicBezTo>
                  <a:cubicBezTo>
                    <a:pt x="1426" y="575"/>
                    <a:pt x="1387" y="586"/>
                    <a:pt x="1366" y="592"/>
                  </a:cubicBezTo>
                  <a:cubicBezTo>
                    <a:pt x="1363" y="614"/>
                    <a:pt x="1386" y="632"/>
                    <a:pt x="1404" y="640"/>
                  </a:cubicBezTo>
                  <a:cubicBezTo>
                    <a:pt x="1429" y="649"/>
                    <a:pt x="1438" y="641"/>
                    <a:pt x="1438" y="641"/>
                  </a:cubicBezTo>
                  <a:lnTo>
                    <a:pt x="1448" y="632"/>
                  </a:lnTo>
                  <a:cubicBezTo>
                    <a:pt x="1459" y="672"/>
                    <a:pt x="1473" y="674"/>
                    <a:pt x="1494" y="690"/>
                  </a:cubicBezTo>
                  <a:cubicBezTo>
                    <a:pt x="1471" y="698"/>
                    <a:pt x="1462" y="705"/>
                    <a:pt x="1433" y="703"/>
                  </a:cubicBezTo>
                  <a:cubicBezTo>
                    <a:pt x="1400" y="652"/>
                    <a:pt x="1301" y="630"/>
                    <a:pt x="1305" y="654"/>
                  </a:cubicBezTo>
                  <a:cubicBezTo>
                    <a:pt x="1319" y="706"/>
                    <a:pt x="1392" y="719"/>
                    <a:pt x="1392" y="719"/>
                  </a:cubicBezTo>
                  <a:cubicBezTo>
                    <a:pt x="1392" y="719"/>
                    <a:pt x="1354" y="733"/>
                    <a:pt x="1360" y="746"/>
                  </a:cubicBezTo>
                  <a:cubicBezTo>
                    <a:pt x="1367" y="758"/>
                    <a:pt x="1417" y="766"/>
                    <a:pt x="1410" y="785"/>
                  </a:cubicBezTo>
                  <a:cubicBezTo>
                    <a:pt x="1358" y="762"/>
                    <a:pt x="1348" y="771"/>
                    <a:pt x="1383" y="817"/>
                  </a:cubicBezTo>
                  <a:cubicBezTo>
                    <a:pt x="1339" y="819"/>
                    <a:pt x="1349" y="772"/>
                    <a:pt x="1321" y="761"/>
                  </a:cubicBezTo>
                  <a:cubicBezTo>
                    <a:pt x="1301" y="775"/>
                    <a:pt x="1313" y="806"/>
                    <a:pt x="1313" y="806"/>
                  </a:cubicBezTo>
                  <a:cubicBezTo>
                    <a:pt x="1303" y="798"/>
                    <a:pt x="1277" y="754"/>
                    <a:pt x="1255" y="760"/>
                  </a:cubicBezTo>
                  <a:cubicBezTo>
                    <a:pt x="1248" y="765"/>
                    <a:pt x="1248" y="789"/>
                    <a:pt x="1265" y="805"/>
                  </a:cubicBezTo>
                  <a:cubicBezTo>
                    <a:pt x="1244" y="809"/>
                    <a:pt x="1210" y="806"/>
                    <a:pt x="1205" y="829"/>
                  </a:cubicBezTo>
                  <a:cubicBezTo>
                    <a:pt x="1239" y="855"/>
                    <a:pt x="1276" y="855"/>
                    <a:pt x="1329" y="849"/>
                  </a:cubicBezTo>
                  <a:cubicBezTo>
                    <a:pt x="1329" y="849"/>
                    <a:pt x="1339" y="848"/>
                    <a:pt x="1350" y="845"/>
                  </a:cubicBezTo>
                  <a:cubicBezTo>
                    <a:pt x="1360" y="842"/>
                    <a:pt x="1375" y="856"/>
                    <a:pt x="1375" y="856"/>
                  </a:cubicBezTo>
                  <a:cubicBezTo>
                    <a:pt x="1349" y="862"/>
                    <a:pt x="1360" y="870"/>
                    <a:pt x="1308" y="881"/>
                  </a:cubicBezTo>
                  <a:cubicBezTo>
                    <a:pt x="1274" y="897"/>
                    <a:pt x="1247" y="918"/>
                    <a:pt x="1247" y="953"/>
                  </a:cubicBezTo>
                  <a:cubicBezTo>
                    <a:pt x="1268" y="963"/>
                    <a:pt x="1294" y="973"/>
                    <a:pt x="1308" y="953"/>
                  </a:cubicBezTo>
                  <a:cubicBezTo>
                    <a:pt x="1331" y="920"/>
                    <a:pt x="1324" y="946"/>
                    <a:pt x="1340" y="945"/>
                  </a:cubicBezTo>
                  <a:lnTo>
                    <a:pt x="1358" y="951"/>
                  </a:lnTo>
                  <a:cubicBezTo>
                    <a:pt x="1344" y="986"/>
                    <a:pt x="1264" y="985"/>
                    <a:pt x="1279" y="1011"/>
                  </a:cubicBezTo>
                  <a:cubicBezTo>
                    <a:pt x="1295" y="1035"/>
                    <a:pt x="1319" y="1061"/>
                    <a:pt x="1319" y="1061"/>
                  </a:cubicBezTo>
                  <a:cubicBezTo>
                    <a:pt x="1319" y="1061"/>
                    <a:pt x="1263" y="1032"/>
                    <a:pt x="1247" y="1053"/>
                  </a:cubicBezTo>
                  <a:cubicBezTo>
                    <a:pt x="1232" y="1071"/>
                    <a:pt x="1265" y="1102"/>
                    <a:pt x="1324" y="1115"/>
                  </a:cubicBezTo>
                  <a:cubicBezTo>
                    <a:pt x="1304" y="1128"/>
                    <a:pt x="1233" y="1115"/>
                    <a:pt x="1276" y="1160"/>
                  </a:cubicBezTo>
                  <a:cubicBezTo>
                    <a:pt x="1225" y="1181"/>
                    <a:pt x="1242" y="1196"/>
                    <a:pt x="1283" y="1185"/>
                  </a:cubicBezTo>
                  <a:lnTo>
                    <a:pt x="1303" y="1188"/>
                  </a:lnTo>
                  <a:cubicBezTo>
                    <a:pt x="1291" y="1196"/>
                    <a:pt x="1254" y="1213"/>
                    <a:pt x="1257" y="1226"/>
                  </a:cubicBezTo>
                  <a:cubicBezTo>
                    <a:pt x="1259" y="1243"/>
                    <a:pt x="1300" y="1222"/>
                    <a:pt x="1307" y="1235"/>
                  </a:cubicBezTo>
                  <a:cubicBezTo>
                    <a:pt x="1310" y="1254"/>
                    <a:pt x="1287" y="1262"/>
                    <a:pt x="1285" y="1267"/>
                  </a:cubicBezTo>
                  <a:cubicBezTo>
                    <a:pt x="1314" y="1286"/>
                    <a:pt x="1331" y="1241"/>
                    <a:pt x="1358" y="1267"/>
                  </a:cubicBezTo>
                  <a:cubicBezTo>
                    <a:pt x="1348" y="1286"/>
                    <a:pt x="1305" y="1282"/>
                    <a:pt x="1314" y="1311"/>
                  </a:cubicBezTo>
                  <a:cubicBezTo>
                    <a:pt x="1330" y="1323"/>
                    <a:pt x="1357" y="1318"/>
                    <a:pt x="1373" y="1329"/>
                  </a:cubicBezTo>
                  <a:cubicBezTo>
                    <a:pt x="1373" y="1329"/>
                    <a:pt x="1351" y="1371"/>
                    <a:pt x="1363" y="1376"/>
                  </a:cubicBezTo>
                  <a:cubicBezTo>
                    <a:pt x="1386" y="1388"/>
                    <a:pt x="1408" y="1351"/>
                    <a:pt x="1416" y="1349"/>
                  </a:cubicBezTo>
                  <a:cubicBezTo>
                    <a:pt x="1410" y="1396"/>
                    <a:pt x="1450" y="1380"/>
                    <a:pt x="1438" y="1413"/>
                  </a:cubicBezTo>
                  <a:cubicBezTo>
                    <a:pt x="1438" y="1430"/>
                    <a:pt x="1436" y="1454"/>
                    <a:pt x="1454" y="1463"/>
                  </a:cubicBezTo>
                  <a:cubicBezTo>
                    <a:pt x="1491" y="1452"/>
                    <a:pt x="1495" y="1423"/>
                    <a:pt x="1494" y="1379"/>
                  </a:cubicBezTo>
                  <a:cubicBezTo>
                    <a:pt x="1494" y="1364"/>
                    <a:pt x="1537" y="1389"/>
                    <a:pt x="1537" y="1389"/>
                  </a:cubicBezTo>
                  <a:cubicBezTo>
                    <a:pt x="1563" y="1410"/>
                    <a:pt x="1492" y="1426"/>
                    <a:pt x="1513" y="1471"/>
                  </a:cubicBezTo>
                  <a:cubicBezTo>
                    <a:pt x="1573" y="1479"/>
                    <a:pt x="1573" y="1428"/>
                    <a:pt x="1621" y="1419"/>
                  </a:cubicBezTo>
                  <a:cubicBezTo>
                    <a:pt x="1643" y="1433"/>
                    <a:pt x="1612" y="1457"/>
                    <a:pt x="1605" y="1474"/>
                  </a:cubicBezTo>
                  <a:cubicBezTo>
                    <a:pt x="1575" y="1491"/>
                    <a:pt x="1538" y="1471"/>
                    <a:pt x="1509" y="1530"/>
                  </a:cubicBezTo>
                  <a:cubicBezTo>
                    <a:pt x="1551" y="1546"/>
                    <a:pt x="1570" y="1533"/>
                    <a:pt x="1584" y="1525"/>
                  </a:cubicBezTo>
                  <a:cubicBezTo>
                    <a:pt x="1597" y="1516"/>
                    <a:pt x="1596" y="1511"/>
                    <a:pt x="1606" y="1507"/>
                  </a:cubicBezTo>
                  <a:cubicBezTo>
                    <a:pt x="1607" y="1523"/>
                    <a:pt x="1603" y="1553"/>
                    <a:pt x="1618" y="1559"/>
                  </a:cubicBezTo>
                  <a:cubicBezTo>
                    <a:pt x="1632" y="1558"/>
                    <a:pt x="1633" y="1553"/>
                    <a:pt x="1645" y="1546"/>
                  </a:cubicBezTo>
                  <a:cubicBezTo>
                    <a:pt x="1657" y="1558"/>
                    <a:pt x="1626" y="1589"/>
                    <a:pt x="1644" y="1602"/>
                  </a:cubicBezTo>
                  <a:cubicBezTo>
                    <a:pt x="1661" y="1599"/>
                    <a:pt x="1667" y="1583"/>
                    <a:pt x="1667" y="1583"/>
                  </a:cubicBezTo>
                  <a:cubicBezTo>
                    <a:pt x="1677" y="1597"/>
                    <a:pt x="1689" y="1597"/>
                    <a:pt x="1700" y="1594"/>
                  </a:cubicBezTo>
                  <a:cubicBezTo>
                    <a:pt x="1706" y="1579"/>
                    <a:pt x="1707" y="1545"/>
                    <a:pt x="1688" y="1533"/>
                  </a:cubicBezTo>
                  <a:cubicBezTo>
                    <a:pt x="1697" y="1522"/>
                    <a:pt x="1720" y="1543"/>
                    <a:pt x="1729" y="1535"/>
                  </a:cubicBezTo>
                  <a:cubicBezTo>
                    <a:pt x="1748" y="1557"/>
                    <a:pt x="1707" y="1600"/>
                    <a:pt x="1737" y="1618"/>
                  </a:cubicBezTo>
                  <a:cubicBezTo>
                    <a:pt x="1766" y="1615"/>
                    <a:pt x="1765" y="1586"/>
                    <a:pt x="1794" y="1574"/>
                  </a:cubicBezTo>
                  <a:cubicBezTo>
                    <a:pt x="1789" y="1604"/>
                    <a:pt x="1824" y="1626"/>
                    <a:pt x="1779" y="1648"/>
                  </a:cubicBezTo>
                  <a:cubicBezTo>
                    <a:pt x="1779" y="1677"/>
                    <a:pt x="1834" y="1669"/>
                    <a:pt x="1808" y="1711"/>
                  </a:cubicBezTo>
                  <a:cubicBezTo>
                    <a:pt x="1818" y="1728"/>
                    <a:pt x="1831" y="1721"/>
                    <a:pt x="1843" y="1718"/>
                  </a:cubicBezTo>
                  <a:lnTo>
                    <a:pt x="1870" y="1688"/>
                  </a:lnTo>
                  <a:cubicBezTo>
                    <a:pt x="1862" y="1712"/>
                    <a:pt x="1860" y="1750"/>
                    <a:pt x="1867" y="1777"/>
                  </a:cubicBezTo>
                  <a:cubicBezTo>
                    <a:pt x="1858" y="1800"/>
                    <a:pt x="1879" y="1825"/>
                    <a:pt x="1839" y="1844"/>
                  </a:cubicBezTo>
                  <a:cubicBezTo>
                    <a:pt x="1828" y="1900"/>
                    <a:pt x="1827" y="1956"/>
                    <a:pt x="1763" y="1992"/>
                  </a:cubicBezTo>
                  <a:cubicBezTo>
                    <a:pt x="1726" y="2060"/>
                    <a:pt x="1497" y="2024"/>
                    <a:pt x="1446" y="2092"/>
                  </a:cubicBezTo>
                  <a:cubicBezTo>
                    <a:pt x="1459" y="2104"/>
                    <a:pt x="1576" y="2100"/>
                    <a:pt x="1591" y="2096"/>
                  </a:cubicBezTo>
                  <a:cubicBezTo>
                    <a:pt x="1613" y="2085"/>
                    <a:pt x="1631" y="2104"/>
                    <a:pt x="1654" y="2103"/>
                  </a:cubicBezTo>
                  <a:cubicBezTo>
                    <a:pt x="1705" y="2103"/>
                    <a:pt x="1767" y="2086"/>
                    <a:pt x="1809" y="2103"/>
                  </a:cubicBezTo>
                  <a:cubicBezTo>
                    <a:pt x="1869" y="2103"/>
                    <a:pt x="1920" y="2105"/>
                    <a:pt x="1974" y="2105"/>
                  </a:cubicBezTo>
                  <a:lnTo>
                    <a:pt x="1974" y="2106"/>
                  </a:lnTo>
                  <a:close/>
                </a:path>
              </a:pathLst>
            </a:custGeom>
            <a:solidFill>
              <a:srgbClr val="2F469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23" name="Freeform 15"/>
            <p:cNvSpPr>
              <a:spLocks noChangeAspect="1" noEditPoints="1"/>
            </p:cNvSpPr>
            <p:nvPr/>
          </p:nvSpPr>
          <p:spPr bwMode="auto">
            <a:xfrm>
              <a:off x="3235" y="2758"/>
              <a:ext cx="581" cy="570"/>
            </a:xfrm>
            <a:custGeom>
              <a:avLst/>
              <a:gdLst>
                <a:gd name="T0" fmla="*/ 321 w 639"/>
                <a:gd name="T1" fmla="*/ 621 h 621"/>
                <a:gd name="T2" fmla="*/ 321 w 639"/>
                <a:gd name="T3" fmla="*/ 621 h 621"/>
                <a:gd name="T4" fmla="*/ 639 w 639"/>
                <a:gd name="T5" fmla="*/ 307 h 621"/>
                <a:gd name="T6" fmla="*/ 321 w 639"/>
                <a:gd name="T7" fmla="*/ 0 h 621"/>
                <a:gd name="T8" fmla="*/ 0 w 639"/>
                <a:gd name="T9" fmla="*/ 307 h 621"/>
                <a:gd name="T10" fmla="*/ 321 w 639"/>
                <a:gd name="T11" fmla="*/ 621 h 621"/>
                <a:gd name="T12" fmla="*/ 321 w 639"/>
                <a:gd name="T13" fmla="*/ 621 h 621"/>
                <a:gd name="T14" fmla="*/ 162 w 639"/>
                <a:gd name="T15" fmla="*/ 307 h 621"/>
                <a:gd name="T16" fmla="*/ 162 w 639"/>
                <a:gd name="T17" fmla="*/ 307 h 621"/>
                <a:gd name="T18" fmla="*/ 321 w 639"/>
                <a:gd name="T19" fmla="*/ 125 h 621"/>
                <a:gd name="T20" fmla="*/ 477 w 639"/>
                <a:gd name="T21" fmla="*/ 307 h 621"/>
                <a:gd name="T22" fmla="*/ 321 w 639"/>
                <a:gd name="T23" fmla="*/ 495 h 621"/>
                <a:gd name="T24" fmla="*/ 162 w 639"/>
                <a:gd name="T25" fmla="*/ 307 h 621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639"/>
                <a:gd name="T40" fmla="*/ 0 h 621"/>
                <a:gd name="T41" fmla="*/ 639 w 639"/>
                <a:gd name="T42" fmla="*/ 621 h 621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639" h="621">
                  <a:moveTo>
                    <a:pt x="321" y="621"/>
                  </a:moveTo>
                  <a:lnTo>
                    <a:pt x="321" y="621"/>
                  </a:lnTo>
                  <a:cubicBezTo>
                    <a:pt x="512" y="621"/>
                    <a:pt x="639" y="480"/>
                    <a:pt x="639" y="307"/>
                  </a:cubicBezTo>
                  <a:cubicBezTo>
                    <a:pt x="639" y="124"/>
                    <a:pt x="511" y="0"/>
                    <a:pt x="321" y="0"/>
                  </a:cubicBezTo>
                  <a:cubicBezTo>
                    <a:pt x="130" y="0"/>
                    <a:pt x="0" y="121"/>
                    <a:pt x="0" y="307"/>
                  </a:cubicBezTo>
                  <a:cubicBezTo>
                    <a:pt x="0" y="489"/>
                    <a:pt x="132" y="621"/>
                    <a:pt x="321" y="621"/>
                  </a:cubicBezTo>
                  <a:close/>
                  <a:moveTo>
                    <a:pt x="162" y="307"/>
                  </a:moveTo>
                  <a:lnTo>
                    <a:pt x="162" y="307"/>
                  </a:lnTo>
                  <a:cubicBezTo>
                    <a:pt x="162" y="198"/>
                    <a:pt x="214" y="125"/>
                    <a:pt x="321" y="125"/>
                  </a:cubicBezTo>
                  <a:cubicBezTo>
                    <a:pt x="425" y="125"/>
                    <a:pt x="477" y="192"/>
                    <a:pt x="477" y="307"/>
                  </a:cubicBezTo>
                  <a:cubicBezTo>
                    <a:pt x="477" y="413"/>
                    <a:pt x="426" y="495"/>
                    <a:pt x="321" y="495"/>
                  </a:cubicBezTo>
                  <a:cubicBezTo>
                    <a:pt x="220" y="495"/>
                    <a:pt x="162" y="415"/>
                    <a:pt x="162" y="307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24" name="Freeform 16"/>
            <p:cNvSpPr>
              <a:spLocks noChangeAspect="1"/>
            </p:cNvSpPr>
            <p:nvPr/>
          </p:nvSpPr>
          <p:spPr bwMode="auto">
            <a:xfrm>
              <a:off x="3892" y="2758"/>
              <a:ext cx="409" cy="570"/>
            </a:xfrm>
            <a:custGeom>
              <a:avLst/>
              <a:gdLst>
                <a:gd name="T0" fmla="*/ 377 w 441"/>
                <a:gd name="T1" fmla="*/ 128 h 621"/>
                <a:gd name="T2" fmla="*/ 377 w 441"/>
                <a:gd name="T3" fmla="*/ 128 h 621"/>
                <a:gd name="T4" fmla="*/ 270 w 441"/>
                <a:gd name="T5" fmla="*/ 114 h 621"/>
                <a:gd name="T6" fmla="*/ 163 w 441"/>
                <a:gd name="T7" fmla="*/ 160 h 621"/>
                <a:gd name="T8" fmla="*/ 290 w 441"/>
                <a:gd name="T9" fmla="*/ 260 h 621"/>
                <a:gd name="T10" fmla="*/ 441 w 441"/>
                <a:gd name="T11" fmla="*/ 443 h 621"/>
                <a:gd name="T12" fmla="*/ 187 w 441"/>
                <a:gd name="T13" fmla="*/ 621 h 621"/>
                <a:gd name="T14" fmla="*/ 11 w 441"/>
                <a:gd name="T15" fmla="*/ 594 h 621"/>
                <a:gd name="T16" fmla="*/ 11 w 441"/>
                <a:gd name="T17" fmla="*/ 469 h 621"/>
                <a:gd name="T18" fmla="*/ 193 w 441"/>
                <a:gd name="T19" fmla="*/ 506 h 621"/>
                <a:gd name="T20" fmla="*/ 279 w 441"/>
                <a:gd name="T21" fmla="*/ 448 h 621"/>
                <a:gd name="T22" fmla="*/ 153 w 441"/>
                <a:gd name="T23" fmla="*/ 349 h 621"/>
                <a:gd name="T24" fmla="*/ 0 w 441"/>
                <a:gd name="T25" fmla="*/ 160 h 621"/>
                <a:gd name="T26" fmla="*/ 243 w 441"/>
                <a:gd name="T27" fmla="*/ 0 h 621"/>
                <a:gd name="T28" fmla="*/ 377 w 441"/>
                <a:gd name="T29" fmla="*/ 10 h 621"/>
                <a:gd name="T30" fmla="*/ 377 w 441"/>
                <a:gd name="T31" fmla="*/ 128 h 621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441"/>
                <a:gd name="T49" fmla="*/ 0 h 621"/>
                <a:gd name="T50" fmla="*/ 441 w 441"/>
                <a:gd name="T51" fmla="*/ 621 h 621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441" h="621">
                  <a:moveTo>
                    <a:pt x="377" y="128"/>
                  </a:moveTo>
                  <a:lnTo>
                    <a:pt x="377" y="128"/>
                  </a:lnTo>
                  <a:cubicBezTo>
                    <a:pt x="341" y="122"/>
                    <a:pt x="306" y="114"/>
                    <a:pt x="270" y="114"/>
                  </a:cubicBezTo>
                  <a:cubicBezTo>
                    <a:pt x="207" y="114"/>
                    <a:pt x="163" y="129"/>
                    <a:pt x="163" y="160"/>
                  </a:cubicBezTo>
                  <a:cubicBezTo>
                    <a:pt x="163" y="195"/>
                    <a:pt x="223" y="224"/>
                    <a:pt x="290" y="260"/>
                  </a:cubicBezTo>
                  <a:cubicBezTo>
                    <a:pt x="353" y="294"/>
                    <a:pt x="441" y="340"/>
                    <a:pt x="441" y="443"/>
                  </a:cubicBezTo>
                  <a:cubicBezTo>
                    <a:pt x="441" y="557"/>
                    <a:pt x="340" y="621"/>
                    <a:pt x="187" y="621"/>
                  </a:cubicBezTo>
                  <a:cubicBezTo>
                    <a:pt x="117" y="621"/>
                    <a:pt x="69" y="607"/>
                    <a:pt x="11" y="594"/>
                  </a:cubicBezTo>
                  <a:lnTo>
                    <a:pt x="11" y="469"/>
                  </a:lnTo>
                  <a:cubicBezTo>
                    <a:pt x="56" y="482"/>
                    <a:pt x="128" y="506"/>
                    <a:pt x="193" y="506"/>
                  </a:cubicBezTo>
                  <a:cubicBezTo>
                    <a:pt x="236" y="506"/>
                    <a:pt x="279" y="487"/>
                    <a:pt x="279" y="448"/>
                  </a:cubicBezTo>
                  <a:cubicBezTo>
                    <a:pt x="279" y="412"/>
                    <a:pt x="227" y="391"/>
                    <a:pt x="153" y="349"/>
                  </a:cubicBezTo>
                  <a:cubicBezTo>
                    <a:pt x="86" y="316"/>
                    <a:pt x="0" y="247"/>
                    <a:pt x="0" y="160"/>
                  </a:cubicBezTo>
                  <a:cubicBezTo>
                    <a:pt x="0" y="57"/>
                    <a:pt x="104" y="0"/>
                    <a:pt x="243" y="0"/>
                  </a:cubicBezTo>
                  <a:cubicBezTo>
                    <a:pt x="288" y="0"/>
                    <a:pt x="333" y="4"/>
                    <a:pt x="377" y="10"/>
                  </a:cubicBezTo>
                  <a:lnTo>
                    <a:pt x="377" y="128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25" name="Freeform 17"/>
            <p:cNvSpPr>
              <a:spLocks noChangeAspect="1"/>
            </p:cNvSpPr>
            <p:nvPr/>
          </p:nvSpPr>
          <p:spPr bwMode="auto">
            <a:xfrm>
              <a:off x="1772" y="2564"/>
              <a:ext cx="215" cy="743"/>
            </a:xfrm>
            <a:custGeom>
              <a:avLst/>
              <a:gdLst>
                <a:gd name="T0" fmla="*/ 18 w 229"/>
                <a:gd name="T1" fmla="*/ 817 h 817"/>
                <a:gd name="T2" fmla="*/ 18 w 229"/>
                <a:gd name="T3" fmla="*/ 817 h 817"/>
                <a:gd name="T4" fmla="*/ 24 w 229"/>
                <a:gd name="T5" fmla="*/ 606 h 817"/>
                <a:gd name="T6" fmla="*/ 24 w 229"/>
                <a:gd name="T7" fmla="*/ 287 h 817"/>
                <a:gd name="T8" fmla="*/ 0 w 229"/>
                <a:gd name="T9" fmla="*/ 0 h 817"/>
                <a:gd name="T10" fmla="*/ 211 w 229"/>
                <a:gd name="T11" fmla="*/ 0 h 817"/>
                <a:gd name="T12" fmla="*/ 205 w 229"/>
                <a:gd name="T13" fmla="*/ 232 h 817"/>
                <a:gd name="T14" fmla="*/ 205 w 229"/>
                <a:gd name="T15" fmla="*/ 530 h 817"/>
                <a:gd name="T16" fmla="*/ 229 w 229"/>
                <a:gd name="T17" fmla="*/ 817 h 817"/>
                <a:gd name="T18" fmla="*/ 18 w 229"/>
                <a:gd name="T19" fmla="*/ 817 h 81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29"/>
                <a:gd name="T31" fmla="*/ 0 h 817"/>
                <a:gd name="T32" fmla="*/ 229 w 229"/>
                <a:gd name="T33" fmla="*/ 817 h 817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29" h="817">
                  <a:moveTo>
                    <a:pt x="18" y="817"/>
                  </a:moveTo>
                  <a:lnTo>
                    <a:pt x="18" y="817"/>
                  </a:lnTo>
                  <a:cubicBezTo>
                    <a:pt x="22" y="750"/>
                    <a:pt x="24" y="699"/>
                    <a:pt x="24" y="606"/>
                  </a:cubicBezTo>
                  <a:lnTo>
                    <a:pt x="24" y="287"/>
                  </a:lnTo>
                  <a:cubicBezTo>
                    <a:pt x="24" y="172"/>
                    <a:pt x="17" y="85"/>
                    <a:pt x="0" y="0"/>
                  </a:cubicBezTo>
                  <a:lnTo>
                    <a:pt x="211" y="0"/>
                  </a:lnTo>
                  <a:cubicBezTo>
                    <a:pt x="211" y="59"/>
                    <a:pt x="205" y="140"/>
                    <a:pt x="205" y="232"/>
                  </a:cubicBezTo>
                  <a:lnTo>
                    <a:pt x="205" y="530"/>
                  </a:lnTo>
                  <a:cubicBezTo>
                    <a:pt x="205" y="614"/>
                    <a:pt x="218" y="739"/>
                    <a:pt x="229" y="817"/>
                  </a:cubicBezTo>
                  <a:lnTo>
                    <a:pt x="18" y="817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26" name="Freeform 18"/>
            <p:cNvSpPr>
              <a:spLocks noChangeAspect="1" noEditPoints="1"/>
            </p:cNvSpPr>
            <p:nvPr/>
          </p:nvSpPr>
          <p:spPr bwMode="auto">
            <a:xfrm>
              <a:off x="2095" y="2758"/>
              <a:ext cx="602" cy="785"/>
            </a:xfrm>
            <a:custGeom>
              <a:avLst/>
              <a:gdLst>
                <a:gd name="T0" fmla="*/ 210 w 662"/>
                <a:gd name="T1" fmla="*/ 851 h 863"/>
                <a:gd name="T2" fmla="*/ 210 w 662"/>
                <a:gd name="T3" fmla="*/ 851 h 863"/>
                <a:gd name="T4" fmla="*/ 198 w 662"/>
                <a:gd name="T5" fmla="*/ 632 h 863"/>
                <a:gd name="T6" fmla="*/ 198 w 662"/>
                <a:gd name="T7" fmla="*/ 564 h 863"/>
                <a:gd name="T8" fmla="*/ 385 w 662"/>
                <a:gd name="T9" fmla="*/ 621 h 863"/>
                <a:gd name="T10" fmla="*/ 662 w 662"/>
                <a:gd name="T11" fmla="*/ 322 h 863"/>
                <a:gd name="T12" fmla="*/ 378 w 662"/>
                <a:gd name="T13" fmla="*/ 0 h 863"/>
                <a:gd name="T14" fmla="*/ 174 w 662"/>
                <a:gd name="T15" fmla="*/ 98 h 863"/>
                <a:gd name="T16" fmla="*/ 153 w 662"/>
                <a:gd name="T17" fmla="*/ 15 h 863"/>
                <a:gd name="T18" fmla="*/ 0 w 662"/>
                <a:gd name="T19" fmla="*/ 26 h 863"/>
                <a:gd name="T20" fmla="*/ 36 w 662"/>
                <a:gd name="T21" fmla="*/ 323 h 863"/>
                <a:gd name="T22" fmla="*/ 36 w 662"/>
                <a:gd name="T23" fmla="*/ 564 h 863"/>
                <a:gd name="T24" fmla="*/ 12 w 662"/>
                <a:gd name="T25" fmla="*/ 863 h 863"/>
                <a:gd name="T26" fmla="*/ 210 w 662"/>
                <a:gd name="T27" fmla="*/ 851 h 863"/>
                <a:gd name="T28" fmla="*/ 210 w 662"/>
                <a:gd name="T29" fmla="*/ 851 h 863"/>
                <a:gd name="T30" fmla="*/ 186 w 662"/>
                <a:gd name="T31" fmla="*/ 323 h 863"/>
                <a:gd name="T32" fmla="*/ 186 w 662"/>
                <a:gd name="T33" fmla="*/ 323 h 863"/>
                <a:gd name="T34" fmla="*/ 338 w 662"/>
                <a:gd name="T35" fmla="*/ 125 h 863"/>
                <a:gd name="T36" fmla="*/ 500 w 662"/>
                <a:gd name="T37" fmla="*/ 323 h 863"/>
                <a:gd name="T38" fmla="*/ 345 w 662"/>
                <a:gd name="T39" fmla="*/ 495 h 863"/>
                <a:gd name="T40" fmla="*/ 186 w 662"/>
                <a:gd name="T41" fmla="*/ 323 h 863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662"/>
                <a:gd name="T64" fmla="*/ 0 h 863"/>
                <a:gd name="T65" fmla="*/ 662 w 662"/>
                <a:gd name="T66" fmla="*/ 863 h 863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662" h="863">
                  <a:moveTo>
                    <a:pt x="210" y="851"/>
                  </a:moveTo>
                  <a:lnTo>
                    <a:pt x="210" y="851"/>
                  </a:lnTo>
                  <a:cubicBezTo>
                    <a:pt x="198" y="763"/>
                    <a:pt x="198" y="664"/>
                    <a:pt x="198" y="632"/>
                  </a:cubicBezTo>
                  <a:lnTo>
                    <a:pt x="198" y="564"/>
                  </a:lnTo>
                  <a:cubicBezTo>
                    <a:pt x="242" y="589"/>
                    <a:pt x="288" y="621"/>
                    <a:pt x="385" y="621"/>
                  </a:cubicBezTo>
                  <a:cubicBezTo>
                    <a:pt x="550" y="621"/>
                    <a:pt x="662" y="495"/>
                    <a:pt x="662" y="322"/>
                  </a:cubicBezTo>
                  <a:cubicBezTo>
                    <a:pt x="662" y="134"/>
                    <a:pt x="546" y="0"/>
                    <a:pt x="378" y="0"/>
                  </a:cubicBezTo>
                  <a:cubicBezTo>
                    <a:pt x="261" y="0"/>
                    <a:pt x="213" y="56"/>
                    <a:pt x="174" y="98"/>
                  </a:cubicBezTo>
                  <a:cubicBezTo>
                    <a:pt x="166" y="67"/>
                    <a:pt x="162" y="41"/>
                    <a:pt x="153" y="15"/>
                  </a:cubicBezTo>
                  <a:lnTo>
                    <a:pt x="0" y="26"/>
                  </a:lnTo>
                  <a:cubicBezTo>
                    <a:pt x="19" y="127"/>
                    <a:pt x="36" y="220"/>
                    <a:pt x="36" y="323"/>
                  </a:cubicBezTo>
                  <a:lnTo>
                    <a:pt x="36" y="564"/>
                  </a:lnTo>
                  <a:cubicBezTo>
                    <a:pt x="36" y="648"/>
                    <a:pt x="18" y="808"/>
                    <a:pt x="12" y="863"/>
                  </a:cubicBezTo>
                  <a:lnTo>
                    <a:pt x="210" y="851"/>
                  </a:lnTo>
                  <a:close/>
                  <a:moveTo>
                    <a:pt x="186" y="323"/>
                  </a:moveTo>
                  <a:lnTo>
                    <a:pt x="186" y="323"/>
                  </a:lnTo>
                  <a:cubicBezTo>
                    <a:pt x="186" y="206"/>
                    <a:pt x="236" y="125"/>
                    <a:pt x="338" y="125"/>
                  </a:cubicBezTo>
                  <a:cubicBezTo>
                    <a:pt x="433" y="125"/>
                    <a:pt x="500" y="207"/>
                    <a:pt x="500" y="323"/>
                  </a:cubicBezTo>
                  <a:cubicBezTo>
                    <a:pt x="500" y="426"/>
                    <a:pt x="448" y="495"/>
                    <a:pt x="345" y="495"/>
                  </a:cubicBezTo>
                  <a:cubicBezTo>
                    <a:pt x="244" y="495"/>
                    <a:pt x="186" y="437"/>
                    <a:pt x="186" y="323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27" name="Freeform 19"/>
            <p:cNvSpPr>
              <a:spLocks noChangeAspect="1"/>
            </p:cNvSpPr>
            <p:nvPr/>
          </p:nvSpPr>
          <p:spPr bwMode="auto">
            <a:xfrm>
              <a:off x="2773" y="2758"/>
              <a:ext cx="398" cy="570"/>
            </a:xfrm>
            <a:custGeom>
              <a:avLst/>
              <a:gdLst>
                <a:gd name="T0" fmla="*/ 364 w 440"/>
                <a:gd name="T1" fmla="*/ 126 h 621"/>
                <a:gd name="T2" fmla="*/ 364 w 440"/>
                <a:gd name="T3" fmla="*/ 126 h 621"/>
                <a:gd name="T4" fmla="*/ 270 w 440"/>
                <a:gd name="T5" fmla="*/ 114 h 621"/>
                <a:gd name="T6" fmla="*/ 162 w 440"/>
                <a:gd name="T7" fmla="*/ 160 h 621"/>
                <a:gd name="T8" fmla="*/ 289 w 440"/>
                <a:gd name="T9" fmla="*/ 260 h 621"/>
                <a:gd name="T10" fmla="*/ 440 w 440"/>
                <a:gd name="T11" fmla="*/ 443 h 621"/>
                <a:gd name="T12" fmla="*/ 186 w 440"/>
                <a:gd name="T13" fmla="*/ 621 h 621"/>
                <a:gd name="T14" fmla="*/ 11 w 440"/>
                <a:gd name="T15" fmla="*/ 594 h 621"/>
                <a:gd name="T16" fmla="*/ 11 w 440"/>
                <a:gd name="T17" fmla="*/ 469 h 621"/>
                <a:gd name="T18" fmla="*/ 192 w 440"/>
                <a:gd name="T19" fmla="*/ 506 h 621"/>
                <a:gd name="T20" fmla="*/ 278 w 440"/>
                <a:gd name="T21" fmla="*/ 448 h 621"/>
                <a:gd name="T22" fmla="*/ 152 w 440"/>
                <a:gd name="T23" fmla="*/ 349 h 621"/>
                <a:gd name="T24" fmla="*/ 0 w 440"/>
                <a:gd name="T25" fmla="*/ 160 h 621"/>
                <a:gd name="T26" fmla="*/ 242 w 440"/>
                <a:gd name="T27" fmla="*/ 0 h 621"/>
                <a:gd name="T28" fmla="*/ 387 w 440"/>
                <a:gd name="T29" fmla="*/ 12 h 621"/>
                <a:gd name="T30" fmla="*/ 364 w 440"/>
                <a:gd name="T31" fmla="*/ 126 h 621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440"/>
                <a:gd name="T49" fmla="*/ 0 h 621"/>
                <a:gd name="T50" fmla="*/ 440 w 440"/>
                <a:gd name="T51" fmla="*/ 621 h 621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440" h="621">
                  <a:moveTo>
                    <a:pt x="364" y="126"/>
                  </a:moveTo>
                  <a:lnTo>
                    <a:pt x="364" y="126"/>
                  </a:lnTo>
                  <a:cubicBezTo>
                    <a:pt x="328" y="120"/>
                    <a:pt x="306" y="114"/>
                    <a:pt x="270" y="114"/>
                  </a:cubicBezTo>
                  <a:cubicBezTo>
                    <a:pt x="206" y="114"/>
                    <a:pt x="162" y="129"/>
                    <a:pt x="162" y="160"/>
                  </a:cubicBezTo>
                  <a:cubicBezTo>
                    <a:pt x="162" y="195"/>
                    <a:pt x="222" y="224"/>
                    <a:pt x="289" y="260"/>
                  </a:cubicBezTo>
                  <a:cubicBezTo>
                    <a:pt x="353" y="294"/>
                    <a:pt x="440" y="340"/>
                    <a:pt x="440" y="443"/>
                  </a:cubicBezTo>
                  <a:cubicBezTo>
                    <a:pt x="440" y="557"/>
                    <a:pt x="339" y="621"/>
                    <a:pt x="186" y="621"/>
                  </a:cubicBezTo>
                  <a:cubicBezTo>
                    <a:pt x="116" y="621"/>
                    <a:pt x="68" y="607"/>
                    <a:pt x="11" y="594"/>
                  </a:cubicBezTo>
                  <a:lnTo>
                    <a:pt x="11" y="469"/>
                  </a:lnTo>
                  <a:cubicBezTo>
                    <a:pt x="55" y="482"/>
                    <a:pt x="127" y="506"/>
                    <a:pt x="192" y="506"/>
                  </a:cubicBezTo>
                  <a:cubicBezTo>
                    <a:pt x="235" y="506"/>
                    <a:pt x="278" y="487"/>
                    <a:pt x="278" y="448"/>
                  </a:cubicBezTo>
                  <a:cubicBezTo>
                    <a:pt x="278" y="412"/>
                    <a:pt x="227" y="391"/>
                    <a:pt x="152" y="349"/>
                  </a:cubicBezTo>
                  <a:cubicBezTo>
                    <a:pt x="85" y="316"/>
                    <a:pt x="0" y="247"/>
                    <a:pt x="0" y="160"/>
                  </a:cubicBezTo>
                  <a:cubicBezTo>
                    <a:pt x="0" y="57"/>
                    <a:pt x="103" y="0"/>
                    <a:pt x="242" y="0"/>
                  </a:cubicBezTo>
                  <a:cubicBezTo>
                    <a:pt x="288" y="0"/>
                    <a:pt x="342" y="6"/>
                    <a:pt x="387" y="12"/>
                  </a:cubicBezTo>
                  <a:lnTo>
                    <a:pt x="364" y="126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</p:grpSp>
      <p:pic>
        <p:nvPicPr>
          <p:cNvPr id="28" name="Picture 63" descr="Ipsos Public Affairs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4281488" y="377825"/>
            <a:ext cx="4725987" cy="53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  <p:sldLayoutId id="2147483669" r:id="rId2"/>
    <p:sldLayoutId id="2147483670" r:id="rId3"/>
    <p:sldLayoutId id="2147483671" r:id="rId4"/>
    <p:sldLayoutId id="2147483672" r:id="rId5"/>
    <p:sldLayoutId id="2147483673" r:id="rId6"/>
    <p:sldLayoutId id="2147483674" r:id="rId7"/>
    <p:sldLayoutId id="2147483675" r:id="rId8"/>
    <p:sldLayoutId id="2147483676" r:id="rId9"/>
    <p:sldLayoutId id="2147483677" r:id="rId10"/>
    <p:sldLayoutId id="2147483678" r:id="rId11"/>
  </p:sldLayoutIdLst>
  <p:hf hdr="0" dt="0"/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865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827088" y="274638"/>
            <a:ext cx="7859712" cy="561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it-IT" smtClean="0"/>
              <a:t>Fare clic per modificare lo stile del titolo</a:t>
            </a:r>
          </a:p>
        </p:txBody>
      </p:sp>
      <p:sp>
        <p:nvSpPr>
          <p:cNvPr id="83865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</a:p>
        </p:txBody>
      </p:sp>
      <p:sp>
        <p:nvSpPr>
          <p:cNvPr id="1032" name="Line 8"/>
          <p:cNvSpPr>
            <a:spLocks noChangeShapeType="1"/>
          </p:cNvSpPr>
          <p:nvPr/>
        </p:nvSpPr>
        <p:spPr bwMode="auto">
          <a:xfrm>
            <a:off x="0" y="836613"/>
            <a:ext cx="9144000" cy="0"/>
          </a:xfrm>
          <a:prstGeom prst="line">
            <a:avLst/>
          </a:prstGeom>
          <a:noFill/>
          <a:ln w="3175">
            <a:solidFill>
              <a:srgbClr val="C0C0C0"/>
            </a:solidFill>
            <a:round/>
            <a:headEnd/>
            <a:tailEnd/>
          </a:ln>
          <a:effectLst/>
        </p:spPr>
        <p:txBody>
          <a:bodyPr/>
          <a:lstStyle/>
          <a:p>
            <a:pPr algn="l">
              <a:defRPr/>
            </a:pPr>
            <a:endParaRPr lang="it-IT" sz="1800" b="0" i="0"/>
          </a:p>
        </p:txBody>
      </p:sp>
      <p:grpSp>
        <p:nvGrpSpPr>
          <p:cNvPr id="838661" name="Group 1029"/>
          <p:cNvGrpSpPr>
            <a:grpSpLocks/>
          </p:cNvGrpSpPr>
          <p:nvPr userDrawn="1"/>
        </p:nvGrpSpPr>
        <p:grpSpPr bwMode="auto">
          <a:xfrm>
            <a:off x="0" y="-1588"/>
            <a:ext cx="1308100" cy="638176"/>
            <a:chOff x="0" y="0"/>
            <a:chExt cx="824" cy="402"/>
          </a:xfrm>
        </p:grpSpPr>
        <p:pic>
          <p:nvPicPr>
            <p:cNvPr id="838662" name="Picture 7" descr="Ipsos Public Affairs_not underlined"/>
            <p:cNvPicPr>
              <a:picLocks noChangeAspect="1" noChangeArrowheads="1"/>
            </p:cNvPicPr>
            <p:nvPr/>
          </p:nvPicPr>
          <p:blipFill>
            <a:blip r:embed="rId13" cstate="print"/>
            <a:srcRect/>
            <a:stretch>
              <a:fillRect/>
            </a:stretch>
          </p:blipFill>
          <p:spPr bwMode="auto">
            <a:xfrm>
              <a:off x="8" y="308"/>
              <a:ext cx="816" cy="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838663" name="Picture 10" descr="Logo fond transparent"/>
            <p:cNvPicPr>
              <a:picLocks noChangeAspect="1" noChangeArrowheads="1"/>
            </p:cNvPicPr>
            <p:nvPr/>
          </p:nvPicPr>
          <p:blipFill>
            <a:blip r:embed="rId14" cstate="print"/>
            <a:srcRect/>
            <a:stretch>
              <a:fillRect/>
            </a:stretch>
          </p:blipFill>
          <p:spPr bwMode="auto">
            <a:xfrm>
              <a:off x="0" y="0"/>
              <a:ext cx="340" cy="31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838664" name="Text Box 1032"/>
          <p:cNvSpPr txBox="1">
            <a:spLocks noChangeArrowheads="1"/>
          </p:cNvSpPr>
          <p:nvPr userDrawn="1"/>
        </p:nvSpPr>
        <p:spPr bwMode="auto">
          <a:xfrm>
            <a:off x="8531225" y="6424613"/>
            <a:ext cx="36195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none">
            <a:spAutoFit/>
          </a:bodyPr>
          <a:lstStyle/>
          <a:p>
            <a:pPr algn="l"/>
            <a:fld id="{F6288112-B193-4D52-A4FF-9F8995269F51}" type="slidenum">
              <a:rPr lang="it-IT" b="0" i="0">
                <a:solidFill>
                  <a:schemeClr val="accent2"/>
                </a:solidFill>
              </a:rPr>
              <a:pPr algn="l"/>
              <a:t>‹N›</a:t>
            </a:fld>
            <a:endParaRPr lang="it-IT" b="0" i="0">
              <a:solidFill>
                <a:schemeClr val="accent2"/>
              </a:solidFill>
            </a:endParaRPr>
          </a:p>
        </p:txBody>
      </p:sp>
      <p:pic>
        <p:nvPicPr>
          <p:cNvPr id="838666" name="Picture 1034" descr="immaginiNews%255CSave-the-Children-Logo">
            <a:hlinkClick r:id="rId15"/>
          </p:cNvPr>
          <p:cNvPicPr>
            <a:picLocks noChangeAspect="1" noChangeArrowheads="1"/>
          </p:cNvPicPr>
          <p:nvPr userDrawn="1"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8483600" y="111125"/>
            <a:ext cx="593725" cy="446088"/>
          </a:xfrm>
          <a:prstGeom prst="rect">
            <a:avLst/>
          </a:prstGeom>
          <a:noFill/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</p:sldLayoutIdLst>
  <p:hf hdr="0" dt="0"/>
  <p:txStyles>
    <p:titleStyle>
      <a:lvl1pPr algn="ctr" rtl="0" fontAlgn="base">
        <a:spcBef>
          <a:spcPct val="0"/>
        </a:spcBef>
        <a:spcAft>
          <a:spcPct val="0"/>
        </a:spcAft>
        <a:defRPr sz="3000" b="1" i="1">
          <a:solidFill>
            <a:srgbClr val="006699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3000" b="1" i="1">
          <a:solidFill>
            <a:srgbClr val="006699"/>
          </a:solidFill>
          <a:latin typeface="Shannon ATT" charset="0"/>
        </a:defRPr>
      </a:lvl2pPr>
      <a:lvl3pPr algn="ctr" rtl="0" fontAlgn="base">
        <a:spcBef>
          <a:spcPct val="0"/>
        </a:spcBef>
        <a:spcAft>
          <a:spcPct val="0"/>
        </a:spcAft>
        <a:defRPr sz="3000" b="1" i="1">
          <a:solidFill>
            <a:srgbClr val="006699"/>
          </a:solidFill>
          <a:latin typeface="Shannon ATT" charset="0"/>
        </a:defRPr>
      </a:lvl3pPr>
      <a:lvl4pPr algn="ctr" rtl="0" fontAlgn="base">
        <a:spcBef>
          <a:spcPct val="0"/>
        </a:spcBef>
        <a:spcAft>
          <a:spcPct val="0"/>
        </a:spcAft>
        <a:defRPr sz="3000" b="1" i="1">
          <a:solidFill>
            <a:srgbClr val="006699"/>
          </a:solidFill>
          <a:latin typeface="Shannon ATT" charset="0"/>
        </a:defRPr>
      </a:lvl4pPr>
      <a:lvl5pPr algn="ctr" rtl="0" fontAlgn="base">
        <a:spcBef>
          <a:spcPct val="0"/>
        </a:spcBef>
        <a:spcAft>
          <a:spcPct val="0"/>
        </a:spcAft>
        <a:defRPr sz="3000" b="1" i="1">
          <a:solidFill>
            <a:srgbClr val="006699"/>
          </a:solidFill>
          <a:latin typeface="Shannon ATT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000" b="1" i="1">
          <a:solidFill>
            <a:srgbClr val="006699"/>
          </a:solidFill>
          <a:latin typeface="Shannon ATT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000" b="1" i="1">
          <a:solidFill>
            <a:srgbClr val="006699"/>
          </a:solidFill>
          <a:latin typeface="Shannon ATT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000" b="1" i="1">
          <a:solidFill>
            <a:srgbClr val="006699"/>
          </a:solidFill>
          <a:latin typeface="Shannon ATT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000" b="1" i="1">
          <a:solidFill>
            <a:srgbClr val="006699"/>
          </a:solidFill>
          <a:latin typeface="Shannon ATT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1600" b="1">
          <a:solidFill>
            <a:srgbClr val="006699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1600" b="1">
          <a:solidFill>
            <a:srgbClr val="006699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1600" b="1">
          <a:solidFill>
            <a:srgbClr val="006699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1600" b="1">
          <a:solidFill>
            <a:srgbClr val="006699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1600" b="1">
          <a:solidFill>
            <a:srgbClr val="006699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1600" b="1">
          <a:solidFill>
            <a:srgbClr val="006699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1600" b="1">
          <a:solidFill>
            <a:srgbClr val="006699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1600" b="1">
          <a:solidFill>
            <a:srgbClr val="006699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1600" b="1">
          <a:solidFill>
            <a:srgbClr val="006699"/>
          </a:solidFill>
          <a:latin typeface="+mn-lt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3410" name="AutoShape 1026"/>
          <p:cNvSpPr>
            <a:spLocks noChangeArrowheads="1"/>
          </p:cNvSpPr>
          <p:nvPr userDrawn="1"/>
        </p:nvSpPr>
        <p:spPr bwMode="gray">
          <a:xfrm>
            <a:off x="0" y="0"/>
            <a:ext cx="9144000" cy="6858000"/>
          </a:xfrm>
          <a:prstGeom prst="rtTriangle">
            <a:avLst/>
          </a:prstGeom>
          <a:solidFill>
            <a:srgbClr val="339966"/>
          </a:solidFill>
          <a:ln w="9525" algn="ctr">
            <a:solidFill>
              <a:schemeClr val="accent1"/>
            </a:solidFill>
            <a:miter lim="800000"/>
            <a:headEnd/>
            <a:tailEnd/>
          </a:ln>
          <a:effectLst/>
        </p:spPr>
        <p:txBody>
          <a:bodyPr wrap="none" lIns="90000" tIns="46800" rIns="90000" bIns="46800" anchor="ctr">
            <a:spAutoFit/>
          </a:bodyPr>
          <a:lstStyle/>
          <a:p>
            <a:endParaRPr lang="it-IT"/>
          </a:p>
        </p:txBody>
      </p:sp>
      <p:sp>
        <p:nvSpPr>
          <p:cNvPr id="913413" name="Text Box 1029"/>
          <p:cNvSpPr txBox="1">
            <a:spLocks noChangeArrowheads="1"/>
          </p:cNvSpPr>
          <p:nvPr userDrawn="1"/>
        </p:nvSpPr>
        <p:spPr bwMode="gray">
          <a:xfrm>
            <a:off x="-79375" y="3068638"/>
            <a:ext cx="3276600" cy="118903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lIns="90000" tIns="46800" rIns="90000" bIns="46800">
            <a:spAutoFit/>
          </a:bodyPr>
          <a:lstStyle/>
          <a:p>
            <a:pPr>
              <a:spcBef>
                <a:spcPct val="50000"/>
              </a:spcBef>
            </a:pPr>
            <a:r>
              <a:rPr lang="it-IT" sz="7200" b="0" i="0">
                <a:solidFill>
                  <a:schemeClr val="bg1"/>
                </a:solidFill>
                <a:latin typeface="Berlin Sans FB" pitchFamily="34" charset="0"/>
              </a:rPr>
              <a:t>S</a:t>
            </a:r>
            <a:r>
              <a:rPr lang="it-IT" sz="2000" b="0" i="0">
                <a:solidFill>
                  <a:schemeClr val="bg1"/>
                </a:solidFill>
                <a:latin typeface="Berlin Sans FB" pitchFamily="34" charset="0"/>
              </a:rPr>
              <a:t>afer</a:t>
            </a:r>
          </a:p>
        </p:txBody>
      </p:sp>
      <p:grpSp>
        <p:nvGrpSpPr>
          <p:cNvPr id="913415" name="Group 60"/>
          <p:cNvGrpSpPr>
            <a:grpSpLocks/>
          </p:cNvGrpSpPr>
          <p:nvPr userDrawn="1"/>
        </p:nvGrpSpPr>
        <p:grpSpPr bwMode="auto">
          <a:xfrm>
            <a:off x="152400" y="74613"/>
            <a:ext cx="533400" cy="534987"/>
            <a:chOff x="1020" y="346"/>
            <a:chExt cx="4114" cy="3756"/>
          </a:xfrm>
        </p:grpSpPr>
        <p:sp>
          <p:nvSpPr>
            <p:cNvPr id="273469" name="Freeform 61"/>
            <p:cNvSpPr>
              <a:spLocks/>
            </p:cNvSpPr>
            <p:nvPr userDrawn="1"/>
          </p:nvSpPr>
          <p:spPr bwMode="auto">
            <a:xfrm>
              <a:off x="1020" y="346"/>
              <a:ext cx="4114" cy="3756"/>
            </a:xfrm>
            <a:custGeom>
              <a:avLst/>
              <a:gdLst/>
              <a:ahLst/>
              <a:cxnLst>
                <a:cxn ang="0">
                  <a:pos x="0" y="3756"/>
                </a:cxn>
                <a:cxn ang="0">
                  <a:pos x="0" y="0"/>
                </a:cxn>
                <a:cxn ang="0">
                  <a:pos x="4022" y="0"/>
                </a:cxn>
                <a:cxn ang="0">
                  <a:pos x="4022" y="0"/>
                </a:cxn>
                <a:cxn ang="0">
                  <a:pos x="4040" y="118"/>
                </a:cxn>
                <a:cxn ang="0">
                  <a:pos x="4054" y="234"/>
                </a:cxn>
                <a:cxn ang="0">
                  <a:pos x="4068" y="350"/>
                </a:cxn>
                <a:cxn ang="0">
                  <a:pos x="4078" y="468"/>
                </a:cxn>
                <a:cxn ang="0">
                  <a:pos x="4088" y="584"/>
                </a:cxn>
                <a:cxn ang="0">
                  <a:pos x="4096" y="700"/>
                </a:cxn>
                <a:cxn ang="0">
                  <a:pos x="4104" y="814"/>
                </a:cxn>
                <a:cxn ang="0">
                  <a:pos x="4108" y="930"/>
                </a:cxn>
                <a:cxn ang="0">
                  <a:pos x="4112" y="1046"/>
                </a:cxn>
                <a:cxn ang="0">
                  <a:pos x="4114" y="1162"/>
                </a:cxn>
                <a:cxn ang="0">
                  <a:pos x="4112" y="1276"/>
                </a:cxn>
                <a:cxn ang="0">
                  <a:pos x="4110" y="1392"/>
                </a:cxn>
                <a:cxn ang="0">
                  <a:pos x="4106" y="1508"/>
                </a:cxn>
                <a:cxn ang="0">
                  <a:pos x="4100" y="1622"/>
                </a:cxn>
                <a:cxn ang="0">
                  <a:pos x="4092" y="1738"/>
                </a:cxn>
                <a:cxn ang="0">
                  <a:pos x="4082" y="1854"/>
                </a:cxn>
                <a:cxn ang="0">
                  <a:pos x="4070" y="1970"/>
                </a:cxn>
                <a:cxn ang="0">
                  <a:pos x="4056" y="2086"/>
                </a:cxn>
                <a:cxn ang="0">
                  <a:pos x="4040" y="2202"/>
                </a:cxn>
                <a:cxn ang="0">
                  <a:pos x="4020" y="2320"/>
                </a:cxn>
                <a:cxn ang="0">
                  <a:pos x="4000" y="2436"/>
                </a:cxn>
                <a:cxn ang="0">
                  <a:pos x="3978" y="2554"/>
                </a:cxn>
                <a:cxn ang="0">
                  <a:pos x="3952" y="2672"/>
                </a:cxn>
                <a:cxn ang="0">
                  <a:pos x="3926" y="2790"/>
                </a:cxn>
                <a:cxn ang="0">
                  <a:pos x="3896" y="2908"/>
                </a:cxn>
                <a:cxn ang="0">
                  <a:pos x="3864" y="3028"/>
                </a:cxn>
                <a:cxn ang="0">
                  <a:pos x="3830" y="3148"/>
                </a:cxn>
                <a:cxn ang="0">
                  <a:pos x="3792" y="3268"/>
                </a:cxn>
                <a:cxn ang="0">
                  <a:pos x="3754" y="3388"/>
                </a:cxn>
                <a:cxn ang="0">
                  <a:pos x="3712" y="3510"/>
                </a:cxn>
                <a:cxn ang="0">
                  <a:pos x="3668" y="3632"/>
                </a:cxn>
                <a:cxn ang="0">
                  <a:pos x="3620" y="3756"/>
                </a:cxn>
                <a:cxn ang="0">
                  <a:pos x="0" y="3756"/>
                </a:cxn>
              </a:cxnLst>
              <a:rect l="0" t="0" r="r" b="b"/>
              <a:pathLst>
                <a:path w="4114" h="3756">
                  <a:moveTo>
                    <a:pt x="0" y="3756"/>
                  </a:moveTo>
                  <a:lnTo>
                    <a:pt x="0" y="0"/>
                  </a:lnTo>
                  <a:lnTo>
                    <a:pt x="4022" y="0"/>
                  </a:lnTo>
                  <a:lnTo>
                    <a:pt x="4022" y="0"/>
                  </a:lnTo>
                  <a:lnTo>
                    <a:pt x="4040" y="118"/>
                  </a:lnTo>
                  <a:lnTo>
                    <a:pt x="4054" y="234"/>
                  </a:lnTo>
                  <a:lnTo>
                    <a:pt x="4068" y="350"/>
                  </a:lnTo>
                  <a:lnTo>
                    <a:pt x="4078" y="468"/>
                  </a:lnTo>
                  <a:lnTo>
                    <a:pt x="4088" y="584"/>
                  </a:lnTo>
                  <a:lnTo>
                    <a:pt x="4096" y="700"/>
                  </a:lnTo>
                  <a:lnTo>
                    <a:pt x="4104" y="814"/>
                  </a:lnTo>
                  <a:lnTo>
                    <a:pt x="4108" y="930"/>
                  </a:lnTo>
                  <a:lnTo>
                    <a:pt x="4112" y="1046"/>
                  </a:lnTo>
                  <a:lnTo>
                    <a:pt x="4114" y="1162"/>
                  </a:lnTo>
                  <a:lnTo>
                    <a:pt x="4112" y="1276"/>
                  </a:lnTo>
                  <a:lnTo>
                    <a:pt x="4110" y="1392"/>
                  </a:lnTo>
                  <a:lnTo>
                    <a:pt x="4106" y="1508"/>
                  </a:lnTo>
                  <a:lnTo>
                    <a:pt x="4100" y="1622"/>
                  </a:lnTo>
                  <a:lnTo>
                    <a:pt x="4092" y="1738"/>
                  </a:lnTo>
                  <a:lnTo>
                    <a:pt x="4082" y="1854"/>
                  </a:lnTo>
                  <a:lnTo>
                    <a:pt x="4070" y="1970"/>
                  </a:lnTo>
                  <a:lnTo>
                    <a:pt x="4056" y="2086"/>
                  </a:lnTo>
                  <a:lnTo>
                    <a:pt x="4040" y="2202"/>
                  </a:lnTo>
                  <a:lnTo>
                    <a:pt x="4020" y="2320"/>
                  </a:lnTo>
                  <a:lnTo>
                    <a:pt x="4000" y="2436"/>
                  </a:lnTo>
                  <a:lnTo>
                    <a:pt x="3978" y="2554"/>
                  </a:lnTo>
                  <a:lnTo>
                    <a:pt x="3952" y="2672"/>
                  </a:lnTo>
                  <a:lnTo>
                    <a:pt x="3926" y="2790"/>
                  </a:lnTo>
                  <a:lnTo>
                    <a:pt x="3896" y="2908"/>
                  </a:lnTo>
                  <a:lnTo>
                    <a:pt x="3864" y="3028"/>
                  </a:lnTo>
                  <a:lnTo>
                    <a:pt x="3830" y="3148"/>
                  </a:lnTo>
                  <a:lnTo>
                    <a:pt x="3792" y="3268"/>
                  </a:lnTo>
                  <a:lnTo>
                    <a:pt x="3754" y="3388"/>
                  </a:lnTo>
                  <a:lnTo>
                    <a:pt x="3712" y="3510"/>
                  </a:lnTo>
                  <a:lnTo>
                    <a:pt x="3668" y="3632"/>
                  </a:lnTo>
                  <a:lnTo>
                    <a:pt x="3620" y="3756"/>
                  </a:lnTo>
                  <a:lnTo>
                    <a:pt x="0" y="3756"/>
                  </a:lnTo>
                  <a:close/>
                </a:path>
              </a:pathLst>
            </a:custGeom>
            <a:solidFill>
              <a:srgbClr val="009D9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l">
                <a:defRPr/>
              </a:pPr>
              <a:endParaRPr lang="en-US" sz="1800" b="0" i="0" dirty="0"/>
            </a:p>
          </p:txBody>
        </p:sp>
        <p:sp>
          <p:nvSpPr>
            <p:cNvPr id="273470" name="Freeform 62"/>
            <p:cNvSpPr>
              <a:spLocks/>
            </p:cNvSpPr>
            <p:nvPr userDrawn="1"/>
          </p:nvSpPr>
          <p:spPr bwMode="auto">
            <a:xfrm>
              <a:off x="2636" y="1717"/>
              <a:ext cx="86" cy="67"/>
            </a:xfrm>
            <a:custGeom>
              <a:avLst/>
              <a:gdLst/>
              <a:ahLst/>
              <a:cxnLst>
                <a:cxn ang="0">
                  <a:pos x="18" y="44"/>
                </a:cxn>
                <a:cxn ang="0">
                  <a:pos x="0" y="58"/>
                </a:cxn>
                <a:cxn ang="0">
                  <a:pos x="0" y="58"/>
                </a:cxn>
                <a:cxn ang="0">
                  <a:pos x="14" y="60"/>
                </a:cxn>
                <a:cxn ang="0">
                  <a:pos x="28" y="62"/>
                </a:cxn>
                <a:cxn ang="0">
                  <a:pos x="42" y="58"/>
                </a:cxn>
                <a:cxn ang="0">
                  <a:pos x="54" y="54"/>
                </a:cxn>
                <a:cxn ang="0">
                  <a:pos x="66" y="48"/>
                </a:cxn>
                <a:cxn ang="0">
                  <a:pos x="76" y="40"/>
                </a:cxn>
                <a:cxn ang="0">
                  <a:pos x="82" y="32"/>
                </a:cxn>
                <a:cxn ang="0">
                  <a:pos x="88" y="24"/>
                </a:cxn>
                <a:cxn ang="0">
                  <a:pos x="88" y="0"/>
                </a:cxn>
                <a:cxn ang="0">
                  <a:pos x="88" y="0"/>
                </a:cxn>
                <a:cxn ang="0">
                  <a:pos x="66" y="6"/>
                </a:cxn>
                <a:cxn ang="0">
                  <a:pos x="46" y="16"/>
                </a:cxn>
                <a:cxn ang="0">
                  <a:pos x="38" y="22"/>
                </a:cxn>
                <a:cxn ang="0">
                  <a:pos x="30" y="28"/>
                </a:cxn>
                <a:cxn ang="0">
                  <a:pos x="24" y="36"/>
                </a:cxn>
                <a:cxn ang="0">
                  <a:pos x="18" y="44"/>
                </a:cxn>
                <a:cxn ang="0">
                  <a:pos x="18" y="44"/>
                </a:cxn>
              </a:cxnLst>
              <a:rect l="0" t="0" r="r" b="b"/>
              <a:pathLst>
                <a:path w="88" h="62">
                  <a:moveTo>
                    <a:pt x="18" y="44"/>
                  </a:moveTo>
                  <a:lnTo>
                    <a:pt x="0" y="58"/>
                  </a:lnTo>
                  <a:lnTo>
                    <a:pt x="0" y="58"/>
                  </a:lnTo>
                  <a:lnTo>
                    <a:pt x="14" y="60"/>
                  </a:lnTo>
                  <a:lnTo>
                    <a:pt x="28" y="62"/>
                  </a:lnTo>
                  <a:lnTo>
                    <a:pt x="42" y="58"/>
                  </a:lnTo>
                  <a:lnTo>
                    <a:pt x="54" y="54"/>
                  </a:lnTo>
                  <a:lnTo>
                    <a:pt x="66" y="48"/>
                  </a:lnTo>
                  <a:lnTo>
                    <a:pt x="76" y="40"/>
                  </a:lnTo>
                  <a:lnTo>
                    <a:pt x="82" y="32"/>
                  </a:lnTo>
                  <a:lnTo>
                    <a:pt x="88" y="24"/>
                  </a:lnTo>
                  <a:lnTo>
                    <a:pt x="88" y="0"/>
                  </a:lnTo>
                  <a:lnTo>
                    <a:pt x="88" y="0"/>
                  </a:lnTo>
                  <a:lnTo>
                    <a:pt x="66" y="6"/>
                  </a:lnTo>
                  <a:lnTo>
                    <a:pt x="46" y="16"/>
                  </a:lnTo>
                  <a:lnTo>
                    <a:pt x="38" y="22"/>
                  </a:lnTo>
                  <a:lnTo>
                    <a:pt x="30" y="28"/>
                  </a:lnTo>
                  <a:lnTo>
                    <a:pt x="24" y="36"/>
                  </a:lnTo>
                  <a:lnTo>
                    <a:pt x="18" y="44"/>
                  </a:lnTo>
                  <a:lnTo>
                    <a:pt x="18" y="44"/>
                  </a:lnTo>
                  <a:close/>
                </a:path>
              </a:pathLst>
            </a:custGeom>
            <a:solidFill>
              <a:srgbClr val="2F459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l">
                <a:defRPr/>
              </a:pPr>
              <a:endParaRPr lang="en-US" sz="1800" b="0" i="0" dirty="0"/>
            </a:p>
          </p:txBody>
        </p:sp>
        <p:sp>
          <p:nvSpPr>
            <p:cNvPr id="273471" name="Freeform 63"/>
            <p:cNvSpPr>
              <a:spLocks/>
            </p:cNvSpPr>
            <p:nvPr userDrawn="1"/>
          </p:nvSpPr>
          <p:spPr bwMode="auto">
            <a:xfrm>
              <a:off x="2832" y="1873"/>
              <a:ext cx="61" cy="78"/>
            </a:xfrm>
            <a:custGeom>
              <a:avLst/>
              <a:gdLst/>
              <a:ahLst/>
              <a:cxnLst>
                <a:cxn ang="0">
                  <a:pos x="28" y="2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2" y="18"/>
                </a:cxn>
                <a:cxn ang="0">
                  <a:pos x="4" y="28"/>
                </a:cxn>
                <a:cxn ang="0">
                  <a:pos x="6" y="36"/>
                </a:cxn>
                <a:cxn ang="0">
                  <a:pos x="12" y="44"/>
                </a:cxn>
                <a:cxn ang="0">
                  <a:pos x="18" y="50"/>
                </a:cxn>
                <a:cxn ang="0">
                  <a:pos x="26" y="58"/>
                </a:cxn>
                <a:cxn ang="0">
                  <a:pos x="36" y="64"/>
                </a:cxn>
                <a:cxn ang="0">
                  <a:pos x="58" y="68"/>
                </a:cxn>
                <a:cxn ang="0">
                  <a:pos x="58" y="68"/>
                </a:cxn>
                <a:cxn ang="0">
                  <a:pos x="66" y="60"/>
                </a:cxn>
                <a:cxn ang="0">
                  <a:pos x="68" y="54"/>
                </a:cxn>
                <a:cxn ang="0">
                  <a:pos x="68" y="50"/>
                </a:cxn>
                <a:cxn ang="0">
                  <a:pos x="66" y="40"/>
                </a:cxn>
                <a:cxn ang="0">
                  <a:pos x="62" y="32"/>
                </a:cxn>
                <a:cxn ang="0">
                  <a:pos x="54" y="22"/>
                </a:cxn>
                <a:cxn ang="0">
                  <a:pos x="46" y="14"/>
                </a:cxn>
                <a:cxn ang="0">
                  <a:pos x="28" y="2"/>
                </a:cxn>
                <a:cxn ang="0">
                  <a:pos x="28" y="2"/>
                </a:cxn>
              </a:cxnLst>
              <a:rect l="0" t="0" r="r" b="b"/>
              <a:pathLst>
                <a:path w="68" h="68">
                  <a:moveTo>
                    <a:pt x="28" y="2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2" y="18"/>
                  </a:lnTo>
                  <a:lnTo>
                    <a:pt x="4" y="28"/>
                  </a:lnTo>
                  <a:lnTo>
                    <a:pt x="6" y="36"/>
                  </a:lnTo>
                  <a:lnTo>
                    <a:pt x="12" y="44"/>
                  </a:lnTo>
                  <a:lnTo>
                    <a:pt x="18" y="50"/>
                  </a:lnTo>
                  <a:lnTo>
                    <a:pt x="26" y="58"/>
                  </a:lnTo>
                  <a:lnTo>
                    <a:pt x="36" y="64"/>
                  </a:lnTo>
                  <a:lnTo>
                    <a:pt x="58" y="68"/>
                  </a:lnTo>
                  <a:lnTo>
                    <a:pt x="58" y="68"/>
                  </a:lnTo>
                  <a:lnTo>
                    <a:pt x="66" y="60"/>
                  </a:lnTo>
                  <a:lnTo>
                    <a:pt x="68" y="54"/>
                  </a:lnTo>
                  <a:lnTo>
                    <a:pt x="68" y="50"/>
                  </a:lnTo>
                  <a:lnTo>
                    <a:pt x="66" y="40"/>
                  </a:lnTo>
                  <a:lnTo>
                    <a:pt x="62" y="32"/>
                  </a:lnTo>
                  <a:lnTo>
                    <a:pt x="54" y="22"/>
                  </a:lnTo>
                  <a:lnTo>
                    <a:pt x="46" y="14"/>
                  </a:lnTo>
                  <a:lnTo>
                    <a:pt x="28" y="2"/>
                  </a:lnTo>
                  <a:lnTo>
                    <a:pt x="28" y="2"/>
                  </a:lnTo>
                  <a:close/>
                </a:path>
              </a:pathLst>
            </a:custGeom>
            <a:solidFill>
              <a:srgbClr val="2F459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l">
                <a:defRPr/>
              </a:pPr>
              <a:endParaRPr lang="en-US" sz="1800" b="0" i="0" dirty="0"/>
            </a:p>
          </p:txBody>
        </p:sp>
        <p:sp>
          <p:nvSpPr>
            <p:cNvPr id="273472" name="Freeform 64"/>
            <p:cNvSpPr>
              <a:spLocks/>
            </p:cNvSpPr>
            <p:nvPr userDrawn="1"/>
          </p:nvSpPr>
          <p:spPr bwMode="auto">
            <a:xfrm>
              <a:off x="2538" y="1215"/>
              <a:ext cx="98" cy="78"/>
            </a:xfrm>
            <a:custGeom>
              <a:avLst/>
              <a:gdLst/>
              <a:ahLst/>
              <a:cxnLst>
                <a:cxn ang="0">
                  <a:pos x="22" y="54"/>
                </a:cxn>
                <a:cxn ang="0">
                  <a:pos x="0" y="70"/>
                </a:cxn>
                <a:cxn ang="0">
                  <a:pos x="0" y="70"/>
                </a:cxn>
                <a:cxn ang="0">
                  <a:pos x="16" y="74"/>
                </a:cxn>
                <a:cxn ang="0">
                  <a:pos x="32" y="76"/>
                </a:cxn>
                <a:cxn ang="0">
                  <a:pos x="46" y="74"/>
                </a:cxn>
                <a:cxn ang="0">
                  <a:pos x="60" y="68"/>
                </a:cxn>
                <a:cxn ang="0">
                  <a:pos x="72" y="62"/>
                </a:cxn>
                <a:cxn ang="0">
                  <a:pos x="82" y="52"/>
                </a:cxn>
                <a:cxn ang="0">
                  <a:pos x="90" y="42"/>
                </a:cxn>
                <a:cxn ang="0">
                  <a:pos x="98" y="30"/>
                </a:cxn>
                <a:cxn ang="0">
                  <a:pos x="106" y="0"/>
                </a:cxn>
                <a:cxn ang="0">
                  <a:pos x="106" y="0"/>
                </a:cxn>
                <a:cxn ang="0">
                  <a:pos x="80" y="6"/>
                </a:cxn>
                <a:cxn ang="0">
                  <a:pos x="68" y="10"/>
                </a:cxn>
                <a:cxn ang="0">
                  <a:pos x="58" y="14"/>
                </a:cxn>
                <a:cxn ang="0">
                  <a:pos x="48" y="20"/>
                </a:cxn>
                <a:cxn ang="0">
                  <a:pos x="38" y="28"/>
                </a:cxn>
                <a:cxn ang="0">
                  <a:pos x="30" y="40"/>
                </a:cxn>
                <a:cxn ang="0">
                  <a:pos x="22" y="54"/>
                </a:cxn>
                <a:cxn ang="0">
                  <a:pos x="22" y="54"/>
                </a:cxn>
              </a:cxnLst>
              <a:rect l="0" t="0" r="r" b="b"/>
              <a:pathLst>
                <a:path w="106" h="76">
                  <a:moveTo>
                    <a:pt x="22" y="54"/>
                  </a:moveTo>
                  <a:lnTo>
                    <a:pt x="0" y="70"/>
                  </a:lnTo>
                  <a:lnTo>
                    <a:pt x="0" y="70"/>
                  </a:lnTo>
                  <a:lnTo>
                    <a:pt x="16" y="74"/>
                  </a:lnTo>
                  <a:lnTo>
                    <a:pt x="32" y="76"/>
                  </a:lnTo>
                  <a:lnTo>
                    <a:pt x="46" y="74"/>
                  </a:lnTo>
                  <a:lnTo>
                    <a:pt x="60" y="68"/>
                  </a:lnTo>
                  <a:lnTo>
                    <a:pt x="72" y="62"/>
                  </a:lnTo>
                  <a:lnTo>
                    <a:pt x="82" y="52"/>
                  </a:lnTo>
                  <a:lnTo>
                    <a:pt x="90" y="42"/>
                  </a:lnTo>
                  <a:lnTo>
                    <a:pt x="98" y="30"/>
                  </a:lnTo>
                  <a:lnTo>
                    <a:pt x="106" y="0"/>
                  </a:lnTo>
                  <a:lnTo>
                    <a:pt x="106" y="0"/>
                  </a:lnTo>
                  <a:lnTo>
                    <a:pt x="80" y="6"/>
                  </a:lnTo>
                  <a:lnTo>
                    <a:pt x="68" y="10"/>
                  </a:lnTo>
                  <a:lnTo>
                    <a:pt x="58" y="14"/>
                  </a:lnTo>
                  <a:lnTo>
                    <a:pt x="48" y="20"/>
                  </a:lnTo>
                  <a:lnTo>
                    <a:pt x="38" y="28"/>
                  </a:lnTo>
                  <a:lnTo>
                    <a:pt x="30" y="40"/>
                  </a:lnTo>
                  <a:lnTo>
                    <a:pt x="22" y="54"/>
                  </a:lnTo>
                  <a:lnTo>
                    <a:pt x="22" y="54"/>
                  </a:lnTo>
                  <a:close/>
                </a:path>
              </a:pathLst>
            </a:custGeom>
            <a:solidFill>
              <a:srgbClr val="2F459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l">
                <a:defRPr/>
              </a:pPr>
              <a:endParaRPr lang="en-US" sz="1800" b="0" i="0" dirty="0"/>
            </a:p>
          </p:txBody>
        </p:sp>
        <p:sp>
          <p:nvSpPr>
            <p:cNvPr id="273473" name="Freeform 65"/>
            <p:cNvSpPr>
              <a:spLocks/>
            </p:cNvSpPr>
            <p:nvPr userDrawn="1"/>
          </p:nvSpPr>
          <p:spPr bwMode="auto">
            <a:xfrm>
              <a:off x="2477" y="1394"/>
              <a:ext cx="86" cy="67"/>
            </a:xfrm>
            <a:custGeom>
              <a:avLst/>
              <a:gdLst/>
              <a:ahLst/>
              <a:cxnLst>
                <a:cxn ang="0">
                  <a:pos x="82" y="24"/>
                </a:cxn>
                <a:cxn ang="0">
                  <a:pos x="76" y="0"/>
                </a:cxn>
                <a:cxn ang="0">
                  <a:pos x="76" y="0"/>
                </a:cxn>
                <a:cxn ang="0">
                  <a:pos x="50" y="8"/>
                </a:cxn>
                <a:cxn ang="0">
                  <a:pos x="30" y="18"/>
                </a:cxn>
                <a:cxn ang="0">
                  <a:pos x="20" y="24"/>
                </a:cxn>
                <a:cxn ang="0">
                  <a:pos x="12" y="30"/>
                </a:cxn>
                <a:cxn ang="0">
                  <a:pos x="6" y="40"/>
                </a:cxn>
                <a:cxn ang="0">
                  <a:pos x="0" y="48"/>
                </a:cxn>
                <a:cxn ang="0">
                  <a:pos x="0" y="68"/>
                </a:cxn>
                <a:cxn ang="0">
                  <a:pos x="0" y="68"/>
                </a:cxn>
                <a:cxn ang="0">
                  <a:pos x="16" y="72"/>
                </a:cxn>
                <a:cxn ang="0">
                  <a:pos x="30" y="70"/>
                </a:cxn>
                <a:cxn ang="0">
                  <a:pos x="42" y="66"/>
                </a:cxn>
                <a:cxn ang="0">
                  <a:pos x="52" y="60"/>
                </a:cxn>
                <a:cxn ang="0">
                  <a:pos x="62" y="52"/>
                </a:cxn>
                <a:cxn ang="0">
                  <a:pos x="70" y="42"/>
                </a:cxn>
                <a:cxn ang="0">
                  <a:pos x="82" y="24"/>
                </a:cxn>
                <a:cxn ang="0">
                  <a:pos x="82" y="24"/>
                </a:cxn>
              </a:cxnLst>
              <a:rect l="0" t="0" r="r" b="b"/>
              <a:pathLst>
                <a:path w="82" h="72">
                  <a:moveTo>
                    <a:pt x="82" y="24"/>
                  </a:moveTo>
                  <a:lnTo>
                    <a:pt x="76" y="0"/>
                  </a:lnTo>
                  <a:lnTo>
                    <a:pt x="76" y="0"/>
                  </a:lnTo>
                  <a:lnTo>
                    <a:pt x="50" y="8"/>
                  </a:lnTo>
                  <a:lnTo>
                    <a:pt x="30" y="18"/>
                  </a:lnTo>
                  <a:lnTo>
                    <a:pt x="20" y="24"/>
                  </a:lnTo>
                  <a:lnTo>
                    <a:pt x="12" y="30"/>
                  </a:lnTo>
                  <a:lnTo>
                    <a:pt x="6" y="40"/>
                  </a:lnTo>
                  <a:lnTo>
                    <a:pt x="0" y="48"/>
                  </a:lnTo>
                  <a:lnTo>
                    <a:pt x="0" y="68"/>
                  </a:lnTo>
                  <a:lnTo>
                    <a:pt x="0" y="68"/>
                  </a:lnTo>
                  <a:lnTo>
                    <a:pt x="16" y="72"/>
                  </a:lnTo>
                  <a:lnTo>
                    <a:pt x="30" y="70"/>
                  </a:lnTo>
                  <a:lnTo>
                    <a:pt x="42" y="66"/>
                  </a:lnTo>
                  <a:lnTo>
                    <a:pt x="52" y="60"/>
                  </a:lnTo>
                  <a:lnTo>
                    <a:pt x="62" y="52"/>
                  </a:lnTo>
                  <a:lnTo>
                    <a:pt x="70" y="42"/>
                  </a:lnTo>
                  <a:lnTo>
                    <a:pt x="82" y="24"/>
                  </a:lnTo>
                  <a:lnTo>
                    <a:pt x="82" y="24"/>
                  </a:lnTo>
                  <a:close/>
                </a:path>
              </a:pathLst>
            </a:custGeom>
            <a:solidFill>
              <a:srgbClr val="2F459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l">
                <a:defRPr/>
              </a:pPr>
              <a:endParaRPr lang="en-US" sz="1800" b="0" i="0" dirty="0"/>
            </a:p>
          </p:txBody>
        </p:sp>
        <p:sp>
          <p:nvSpPr>
            <p:cNvPr id="273474" name="Freeform 66"/>
            <p:cNvSpPr>
              <a:spLocks/>
            </p:cNvSpPr>
            <p:nvPr userDrawn="1"/>
          </p:nvSpPr>
          <p:spPr bwMode="auto">
            <a:xfrm>
              <a:off x="2453" y="1594"/>
              <a:ext cx="98" cy="56"/>
            </a:xfrm>
            <a:custGeom>
              <a:avLst/>
              <a:gdLst/>
              <a:ahLst/>
              <a:cxnLst>
                <a:cxn ang="0">
                  <a:pos x="0" y="50"/>
                </a:cxn>
                <a:cxn ang="0">
                  <a:pos x="14" y="58"/>
                </a:cxn>
                <a:cxn ang="0">
                  <a:pos x="14" y="58"/>
                </a:cxn>
                <a:cxn ang="0">
                  <a:pos x="30" y="62"/>
                </a:cxn>
                <a:cxn ang="0">
                  <a:pos x="44" y="60"/>
                </a:cxn>
                <a:cxn ang="0">
                  <a:pos x="54" y="56"/>
                </a:cxn>
                <a:cxn ang="0">
                  <a:pos x="60" y="50"/>
                </a:cxn>
                <a:cxn ang="0">
                  <a:pos x="66" y="42"/>
                </a:cxn>
                <a:cxn ang="0">
                  <a:pos x="70" y="34"/>
                </a:cxn>
                <a:cxn ang="0">
                  <a:pos x="78" y="18"/>
                </a:cxn>
                <a:cxn ang="0">
                  <a:pos x="98" y="2"/>
                </a:cxn>
                <a:cxn ang="0">
                  <a:pos x="98" y="2"/>
                </a:cxn>
                <a:cxn ang="0">
                  <a:pos x="80" y="0"/>
                </a:cxn>
                <a:cxn ang="0">
                  <a:pos x="64" y="2"/>
                </a:cxn>
                <a:cxn ang="0">
                  <a:pos x="50" y="6"/>
                </a:cxn>
                <a:cxn ang="0">
                  <a:pos x="36" y="14"/>
                </a:cxn>
                <a:cxn ang="0">
                  <a:pos x="24" y="22"/>
                </a:cxn>
                <a:cxn ang="0">
                  <a:pos x="14" y="30"/>
                </a:cxn>
                <a:cxn ang="0">
                  <a:pos x="6" y="40"/>
                </a:cxn>
                <a:cxn ang="0">
                  <a:pos x="0" y="50"/>
                </a:cxn>
                <a:cxn ang="0">
                  <a:pos x="0" y="50"/>
                </a:cxn>
              </a:cxnLst>
              <a:rect l="0" t="0" r="r" b="b"/>
              <a:pathLst>
                <a:path w="98" h="62">
                  <a:moveTo>
                    <a:pt x="0" y="50"/>
                  </a:moveTo>
                  <a:lnTo>
                    <a:pt x="14" y="58"/>
                  </a:lnTo>
                  <a:lnTo>
                    <a:pt x="14" y="58"/>
                  </a:lnTo>
                  <a:lnTo>
                    <a:pt x="30" y="62"/>
                  </a:lnTo>
                  <a:lnTo>
                    <a:pt x="44" y="60"/>
                  </a:lnTo>
                  <a:lnTo>
                    <a:pt x="54" y="56"/>
                  </a:lnTo>
                  <a:lnTo>
                    <a:pt x="60" y="50"/>
                  </a:lnTo>
                  <a:lnTo>
                    <a:pt x="66" y="42"/>
                  </a:lnTo>
                  <a:lnTo>
                    <a:pt x="70" y="34"/>
                  </a:lnTo>
                  <a:lnTo>
                    <a:pt x="78" y="18"/>
                  </a:lnTo>
                  <a:lnTo>
                    <a:pt x="98" y="2"/>
                  </a:lnTo>
                  <a:lnTo>
                    <a:pt x="98" y="2"/>
                  </a:lnTo>
                  <a:lnTo>
                    <a:pt x="80" y="0"/>
                  </a:lnTo>
                  <a:lnTo>
                    <a:pt x="64" y="2"/>
                  </a:lnTo>
                  <a:lnTo>
                    <a:pt x="50" y="6"/>
                  </a:lnTo>
                  <a:lnTo>
                    <a:pt x="36" y="14"/>
                  </a:lnTo>
                  <a:lnTo>
                    <a:pt x="24" y="22"/>
                  </a:lnTo>
                  <a:lnTo>
                    <a:pt x="14" y="30"/>
                  </a:lnTo>
                  <a:lnTo>
                    <a:pt x="6" y="40"/>
                  </a:lnTo>
                  <a:lnTo>
                    <a:pt x="0" y="50"/>
                  </a:lnTo>
                  <a:lnTo>
                    <a:pt x="0" y="50"/>
                  </a:lnTo>
                  <a:close/>
                </a:path>
              </a:pathLst>
            </a:custGeom>
            <a:solidFill>
              <a:srgbClr val="2F459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l">
                <a:defRPr/>
              </a:pPr>
              <a:endParaRPr lang="en-US" sz="1800" b="0" i="0" dirty="0"/>
            </a:p>
          </p:txBody>
        </p:sp>
        <p:sp>
          <p:nvSpPr>
            <p:cNvPr id="273475" name="Freeform 67"/>
            <p:cNvSpPr>
              <a:spLocks/>
            </p:cNvSpPr>
            <p:nvPr userDrawn="1"/>
          </p:nvSpPr>
          <p:spPr bwMode="auto">
            <a:xfrm>
              <a:off x="2722" y="937"/>
              <a:ext cx="98" cy="56"/>
            </a:xfrm>
            <a:custGeom>
              <a:avLst/>
              <a:gdLst/>
              <a:ahLst/>
              <a:cxnLst>
                <a:cxn ang="0">
                  <a:pos x="18" y="0"/>
                </a:cxn>
                <a:cxn ang="0">
                  <a:pos x="0" y="8"/>
                </a:cxn>
                <a:cxn ang="0">
                  <a:pos x="0" y="8"/>
                </a:cxn>
                <a:cxn ang="0">
                  <a:pos x="2" y="14"/>
                </a:cxn>
                <a:cxn ang="0">
                  <a:pos x="4" y="20"/>
                </a:cxn>
                <a:cxn ang="0">
                  <a:pos x="14" y="32"/>
                </a:cxn>
                <a:cxn ang="0">
                  <a:pos x="26" y="42"/>
                </a:cxn>
                <a:cxn ang="0">
                  <a:pos x="42" y="50"/>
                </a:cxn>
                <a:cxn ang="0">
                  <a:pos x="58" y="56"/>
                </a:cxn>
                <a:cxn ang="0">
                  <a:pos x="72" y="58"/>
                </a:cxn>
                <a:cxn ang="0">
                  <a:pos x="78" y="58"/>
                </a:cxn>
                <a:cxn ang="0">
                  <a:pos x="84" y="56"/>
                </a:cxn>
                <a:cxn ang="0">
                  <a:pos x="90" y="54"/>
                </a:cxn>
                <a:cxn ang="0">
                  <a:pos x="94" y="50"/>
                </a:cxn>
                <a:cxn ang="0">
                  <a:pos x="96" y="20"/>
                </a:cxn>
                <a:cxn ang="0">
                  <a:pos x="96" y="20"/>
                </a:cxn>
                <a:cxn ang="0">
                  <a:pos x="78" y="10"/>
                </a:cxn>
                <a:cxn ang="0">
                  <a:pos x="60" y="4"/>
                </a:cxn>
                <a:cxn ang="0">
                  <a:pos x="40" y="0"/>
                </a:cxn>
                <a:cxn ang="0">
                  <a:pos x="18" y="0"/>
                </a:cxn>
                <a:cxn ang="0">
                  <a:pos x="18" y="0"/>
                </a:cxn>
              </a:cxnLst>
              <a:rect l="0" t="0" r="r" b="b"/>
              <a:pathLst>
                <a:path w="96" h="58">
                  <a:moveTo>
                    <a:pt x="18" y="0"/>
                  </a:moveTo>
                  <a:lnTo>
                    <a:pt x="0" y="8"/>
                  </a:lnTo>
                  <a:lnTo>
                    <a:pt x="0" y="8"/>
                  </a:lnTo>
                  <a:lnTo>
                    <a:pt x="2" y="14"/>
                  </a:lnTo>
                  <a:lnTo>
                    <a:pt x="4" y="20"/>
                  </a:lnTo>
                  <a:lnTo>
                    <a:pt x="14" y="32"/>
                  </a:lnTo>
                  <a:lnTo>
                    <a:pt x="26" y="42"/>
                  </a:lnTo>
                  <a:lnTo>
                    <a:pt x="42" y="50"/>
                  </a:lnTo>
                  <a:lnTo>
                    <a:pt x="58" y="56"/>
                  </a:lnTo>
                  <a:lnTo>
                    <a:pt x="72" y="58"/>
                  </a:lnTo>
                  <a:lnTo>
                    <a:pt x="78" y="58"/>
                  </a:lnTo>
                  <a:lnTo>
                    <a:pt x="84" y="56"/>
                  </a:lnTo>
                  <a:lnTo>
                    <a:pt x="90" y="54"/>
                  </a:lnTo>
                  <a:lnTo>
                    <a:pt x="94" y="50"/>
                  </a:lnTo>
                  <a:lnTo>
                    <a:pt x="96" y="20"/>
                  </a:lnTo>
                  <a:lnTo>
                    <a:pt x="96" y="20"/>
                  </a:lnTo>
                  <a:lnTo>
                    <a:pt x="78" y="10"/>
                  </a:lnTo>
                  <a:lnTo>
                    <a:pt x="60" y="4"/>
                  </a:lnTo>
                  <a:lnTo>
                    <a:pt x="40" y="0"/>
                  </a:lnTo>
                  <a:lnTo>
                    <a:pt x="18" y="0"/>
                  </a:lnTo>
                  <a:lnTo>
                    <a:pt x="18" y="0"/>
                  </a:lnTo>
                  <a:close/>
                </a:path>
              </a:pathLst>
            </a:custGeom>
            <a:solidFill>
              <a:srgbClr val="2F459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l">
                <a:defRPr/>
              </a:pPr>
              <a:endParaRPr lang="en-US" sz="1800" b="0" i="0" dirty="0"/>
            </a:p>
          </p:txBody>
        </p:sp>
        <p:sp>
          <p:nvSpPr>
            <p:cNvPr id="273476" name="Freeform 68"/>
            <p:cNvSpPr>
              <a:spLocks/>
            </p:cNvSpPr>
            <p:nvPr userDrawn="1"/>
          </p:nvSpPr>
          <p:spPr bwMode="auto">
            <a:xfrm>
              <a:off x="2942" y="848"/>
              <a:ext cx="61" cy="100"/>
            </a:xfrm>
            <a:custGeom>
              <a:avLst/>
              <a:gdLst/>
              <a:ahLst/>
              <a:cxnLst>
                <a:cxn ang="0">
                  <a:pos x="42" y="8"/>
                </a:cxn>
                <a:cxn ang="0">
                  <a:pos x="14" y="0"/>
                </a:cxn>
                <a:cxn ang="0">
                  <a:pos x="14" y="0"/>
                </a:cxn>
                <a:cxn ang="0">
                  <a:pos x="6" y="16"/>
                </a:cxn>
                <a:cxn ang="0">
                  <a:pos x="2" y="22"/>
                </a:cxn>
                <a:cxn ang="0">
                  <a:pos x="0" y="30"/>
                </a:cxn>
                <a:cxn ang="0">
                  <a:pos x="0" y="40"/>
                </a:cxn>
                <a:cxn ang="0">
                  <a:pos x="0" y="50"/>
                </a:cxn>
                <a:cxn ang="0">
                  <a:pos x="4" y="60"/>
                </a:cxn>
                <a:cxn ang="0">
                  <a:pos x="8" y="72"/>
                </a:cxn>
                <a:cxn ang="0">
                  <a:pos x="22" y="102"/>
                </a:cxn>
                <a:cxn ang="0">
                  <a:pos x="22" y="102"/>
                </a:cxn>
                <a:cxn ang="0">
                  <a:pos x="44" y="78"/>
                </a:cxn>
                <a:cxn ang="0">
                  <a:pos x="54" y="66"/>
                </a:cxn>
                <a:cxn ang="0">
                  <a:pos x="60" y="54"/>
                </a:cxn>
                <a:cxn ang="0">
                  <a:pos x="64" y="44"/>
                </a:cxn>
                <a:cxn ang="0">
                  <a:pos x="64" y="38"/>
                </a:cxn>
                <a:cxn ang="0">
                  <a:pos x="62" y="32"/>
                </a:cxn>
                <a:cxn ang="0">
                  <a:pos x="60" y="26"/>
                </a:cxn>
                <a:cxn ang="0">
                  <a:pos x="56" y="20"/>
                </a:cxn>
                <a:cxn ang="0">
                  <a:pos x="42" y="8"/>
                </a:cxn>
                <a:cxn ang="0">
                  <a:pos x="42" y="8"/>
                </a:cxn>
              </a:cxnLst>
              <a:rect l="0" t="0" r="r" b="b"/>
              <a:pathLst>
                <a:path w="64" h="102">
                  <a:moveTo>
                    <a:pt x="42" y="8"/>
                  </a:moveTo>
                  <a:lnTo>
                    <a:pt x="14" y="0"/>
                  </a:lnTo>
                  <a:lnTo>
                    <a:pt x="14" y="0"/>
                  </a:lnTo>
                  <a:lnTo>
                    <a:pt x="6" y="16"/>
                  </a:lnTo>
                  <a:lnTo>
                    <a:pt x="2" y="22"/>
                  </a:lnTo>
                  <a:lnTo>
                    <a:pt x="0" y="30"/>
                  </a:lnTo>
                  <a:lnTo>
                    <a:pt x="0" y="40"/>
                  </a:lnTo>
                  <a:lnTo>
                    <a:pt x="0" y="50"/>
                  </a:lnTo>
                  <a:lnTo>
                    <a:pt x="4" y="60"/>
                  </a:lnTo>
                  <a:lnTo>
                    <a:pt x="8" y="72"/>
                  </a:lnTo>
                  <a:lnTo>
                    <a:pt x="22" y="102"/>
                  </a:lnTo>
                  <a:lnTo>
                    <a:pt x="22" y="102"/>
                  </a:lnTo>
                  <a:lnTo>
                    <a:pt x="44" y="78"/>
                  </a:lnTo>
                  <a:lnTo>
                    <a:pt x="54" y="66"/>
                  </a:lnTo>
                  <a:lnTo>
                    <a:pt x="60" y="54"/>
                  </a:lnTo>
                  <a:lnTo>
                    <a:pt x="64" y="44"/>
                  </a:lnTo>
                  <a:lnTo>
                    <a:pt x="64" y="38"/>
                  </a:lnTo>
                  <a:lnTo>
                    <a:pt x="62" y="32"/>
                  </a:lnTo>
                  <a:lnTo>
                    <a:pt x="60" y="26"/>
                  </a:lnTo>
                  <a:lnTo>
                    <a:pt x="56" y="20"/>
                  </a:lnTo>
                  <a:lnTo>
                    <a:pt x="42" y="8"/>
                  </a:lnTo>
                  <a:lnTo>
                    <a:pt x="42" y="8"/>
                  </a:lnTo>
                  <a:close/>
                </a:path>
              </a:pathLst>
            </a:custGeom>
            <a:solidFill>
              <a:srgbClr val="2F459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l">
                <a:defRPr/>
              </a:pPr>
              <a:endParaRPr lang="en-US" sz="1800" b="0" i="0" dirty="0"/>
            </a:p>
          </p:txBody>
        </p:sp>
        <p:sp>
          <p:nvSpPr>
            <p:cNvPr id="273477" name="Freeform 69"/>
            <p:cNvSpPr>
              <a:spLocks noEditPoints="1"/>
            </p:cNvSpPr>
            <p:nvPr userDrawn="1"/>
          </p:nvSpPr>
          <p:spPr bwMode="auto">
            <a:xfrm>
              <a:off x="3175" y="669"/>
              <a:ext cx="759" cy="1973"/>
            </a:xfrm>
            <a:custGeom>
              <a:avLst/>
              <a:gdLst/>
              <a:ahLst/>
              <a:cxnLst>
                <a:cxn ang="0">
                  <a:pos x="636" y="774"/>
                </a:cxn>
                <a:cxn ang="0">
                  <a:pos x="688" y="690"/>
                </a:cxn>
                <a:cxn ang="0">
                  <a:pos x="686" y="488"/>
                </a:cxn>
                <a:cxn ang="0">
                  <a:pos x="694" y="430"/>
                </a:cxn>
                <a:cxn ang="0">
                  <a:pos x="694" y="376"/>
                </a:cxn>
                <a:cxn ang="0">
                  <a:pos x="676" y="320"/>
                </a:cxn>
                <a:cxn ang="0">
                  <a:pos x="646" y="280"/>
                </a:cxn>
                <a:cxn ang="0">
                  <a:pos x="648" y="238"/>
                </a:cxn>
                <a:cxn ang="0">
                  <a:pos x="610" y="226"/>
                </a:cxn>
                <a:cxn ang="0">
                  <a:pos x="580" y="190"/>
                </a:cxn>
                <a:cxn ang="0">
                  <a:pos x="568" y="180"/>
                </a:cxn>
                <a:cxn ang="0">
                  <a:pos x="526" y="182"/>
                </a:cxn>
                <a:cxn ang="0">
                  <a:pos x="518" y="138"/>
                </a:cxn>
                <a:cxn ang="0">
                  <a:pos x="472" y="156"/>
                </a:cxn>
                <a:cxn ang="0">
                  <a:pos x="474" y="116"/>
                </a:cxn>
                <a:cxn ang="0">
                  <a:pos x="432" y="120"/>
                </a:cxn>
                <a:cxn ang="0">
                  <a:pos x="388" y="132"/>
                </a:cxn>
                <a:cxn ang="0">
                  <a:pos x="388" y="80"/>
                </a:cxn>
                <a:cxn ang="0">
                  <a:pos x="376" y="68"/>
                </a:cxn>
                <a:cxn ang="0">
                  <a:pos x="346" y="44"/>
                </a:cxn>
                <a:cxn ang="0">
                  <a:pos x="314" y="88"/>
                </a:cxn>
                <a:cxn ang="0">
                  <a:pos x="306" y="64"/>
                </a:cxn>
                <a:cxn ang="0">
                  <a:pos x="330" y="46"/>
                </a:cxn>
                <a:cxn ang="0">
                  <a:pos x="256" y="122"/>
                </a:cxn>
                <a:cxn ang="0">
                  <a:pos x="236" y="92"/>
                </a:cxn>
                <a:cxn ang="0">
                  <a:pos x="290" y="18"/>
                </a:cxn>
                <a:cxn ang="0">
                  <a:pos x="218" y="62"/>
                </a:cxn>
                <a:cxn ang="0">
                  <a:pos x="214" y="90"/>
                </a:cxn>
                <a:cxn ang="0">
                  <a:pos x="208" y="60"/>
                </a:cxn>
                <a:cxn ang="0">
                  <a:pos x="212" y="8"/>
                </a:cxn>
                <a:cxn ang="0">
                  <a:pos x="184" y="40"/>
                </a:cxn>
                <a:cxn ang="0">
                  <a:pos x="162" y="0"/>
                </a:cxn>
                <a:cxn ang="0">
                  <a:pos x="156" y="94"/>
                </a:cxn>
                <a:cxn ang="0">
                  <a:pos x="138" y="12"/>
                </a:cxn>
                <a:cxn ang="0">
                  <a:pos x="84" y="74"/>
                </a:cxn>
                <a:cxn ang="0">
                  <a:pos x="62" y="98"/>
                </a:cxn>
                <a:cxn ang="0">
                  <a:pos x="54" y="20"/>
                </a:cxn>
                <a:cxn ang="0">
                  <a:pos x="86" y="738"/>
                </a:cxn>
                <a:cxn ang="0">
                  <a:pos x="38" y="1700"/>
                </a:cxn>
                <a:cxn ang="0">
                  <a:pos x="176" y="1954"/>
                </a:cxn>
                <a:cxn ang="0">
                  <a:pos x="576" y="1976"/>
                </a:cxn>
                <a:cxn ang="0">
                  <a:pos x="656" y="1938"/>
                </a:cxn>
                <a:cxn ang="0">
                  <a:pos x="472" y="1910"/>
                </a:cxn>
                <a:cxn ang="0">
                  <a:pos x="368" y="1874"/>
                </a:cxn>
                <a:cxn ang="0">
                  <a:pos x="266" y="1722"/>
                </a:cxn>
                <a:cxn ang="0">
                  <a:pos x="260" y="1568"/>
                </a:cxn>
                <a:cxn ang="0">
                  <a:pos x="304" y="1496"/>
                </a:cxn>
                <a:cxn ang="0">
                  <a:pos x="552" y="1494"/>
                </a:cxn>
                <a:cxn ang="0">
                  <a:pos x="682" y="1452"/>
                </a:cxn>
                <a:cxn ang="0">
                  <a:pos x="654" y="1352"/>
                </a:cxn>
                <a:cxn ang="0">
                  <a:pos x="692" y="1264"/>
                </a:cxn>
                <a:cxn ang="0">
                  <a:pos x="610" y="1220"/>
                </a:cxn>
                <a:cxn ang="0">
                  <a:pos x="694" y="1188"/>
                </a:cxn>
                <a:cxn ang="0">
                  <a:pos x="698" y="1124"/>
                </a:cxn>
                <a:cxn ang="0">
                  <a:pos x="714" y="1052"/>
                </a:cxn>
                <a:cxn ang="0">
                  <a:pos x="772" y="1002"/>
                </a:cxn>
                <a:cxn ang="0">
                  <a:pos x="492" y="850"/>
                </a:cxn>
                <a:cxn ang="0">
                  <a:pos x="362" y="826"/>
                </a:cxn>
                <a:cxn ang="0">
                  <a:pos x="424" y="782"/>
                </a:cxn>
                <a:cxn ang="0">
                  <a:pos x="532" y="794"/>
                </a:cxn>
                <a:cxn ang="0">
                  <a:pos x="516" y="846"/>
                </a:cxn>
              </a:cxnLst>
              <a:rect l="0" t="0" r="r" b="b"/>
              <a:pathLst>
                <a:path w="772" h="1976">
                  <a:moveTo>
                    <a:pt x="696" y="886"/>
                  </a:moveTo>
                  <a:lnTo>
                    <a:pt x="696" y="886"/>
                  </a:lnTo>
                  <a:lnTo>
                    <a:pt x="670" y="852"/>
                  </a:lnTo>
                  <a:lnTo>
                    <a:pt x="656" y="834"/>
                  </a:lnTo>
                  <a:lnTo>
                    <a:pt x="646" y="814"/>
                  </a:lnTo>
                  <a:lnTo>
                    <a:pt x="638" y="794"/>
                  </a:lnTo>
                  <a:lnTo>
                    <a:pt x="636" y="784"/>
                  </a:lnTo>
                  <a:lnTo>
                    <a:pt x="636" y="774"/>
                  </a:lnTo>
                  <a:lnTo>
                    <a:pt x="638" y="764"/>
                  </a:lnTo>
                  <a:lnTo>
                    <a:pt x="642" y="754"/>
                  </a:lnTo>
                  <a:lnTo>
                    <a:pt x="646" y="744"/>
                  </a:lnTo>
                  <a:lnTo>
                    <a:pt x="654" y="734"/>
                  </a:lnTo>
                  <a:lnTo>
                    <a:pt x="654" y="734"/>
                  </a:lnTo>
                  <a:lnTo>
                    <a:pt x="670" y="720"/>
                  </a:lnTo>
                  <a:lnTo>
                    <a:pt x="680" y="706"/>
                  </a:lnTo>
                  <a:lnTo>
                    <a:pt x="688" y="690"/>
                  </a:lnTo>
                  <a:lnTo>
                    <a:pt x="690" y="672"/>
                  </a:lnTo>
                  <a:lnTo>
                    <a:pt x="690" y="672"/>
                  </a:lnTo>
                  <a:lnTo>
                    <a:pt x="696" y="612"/>
                  </a:lnTo>
                  <a:lnTo>
                    <a:pt x="696" y="566"/>
                  </a:lnTo>
                  <a:lnTo>
                    <a:pt x="692" y="526"/>
                  </a:lnTo>
                  <a:lnTo>
                    <a:pt x="684" y="490"/>
                  </a:lnTo>
                  <a:lnTo>
                    <a:pt x="684" y="490"/>
                  </a:lnTo>
                  <a:lnTo>
                    <a:pt x="686" y="488"/>
                  </a:lnTo>
                  <a:lnTo>
                    <a:pt x="690" y="486"/>
                  </a:lnTo>
                  <a:lnTo>
                    <a:pt x="694" y="482"/>
                  </a:lnTo>
                  <a:lnTo>
                    <a:pt x="698" y="474"/>
                  </a:lnTo>
                  <a:lnTo>
                    <a:pt x="698" y="474"/>
                  </a:lnTo>
                  <a:lnTo>
                    <a:pt x="700" y="458"/>
                  </a:lnTo>
                  <a:lnTo>
                    <a:pt x="700" y="446"/>
                  </a:lnTo>
                  <a:lnTo>
                    <a:pt x="698" y="438"/>
                  </a:lnTo>
                  <a:lnTo>
                    <a:pt x="694" y="430"/>
                  </a:lnTo>
                  <a:lnTo>
                    <a:pt x="690" y="426"/>
                  </a:lnTo>
                  <a:lnTo>
                    <a:pt x="686" y="422"/>
                  </a:lnTo>
                  <a:lnTo>
                    <a:pt x="684" y="420"/>
                  </a:lnTo>
                  <a:lnTo>
                    <a:pt x="684" y="420"/>
                  </a:lnTo>
                  <a:lnTo>
                    <a:pt x="690" y="412"/>
                  </a:lnTo>
                  <a:lnTo>
                    <a:pt x="694" y="402"/>
                  </a:lnTo>
                  <a:lnTo>
                    <a:pt x="696" y="388"/>
                  </a:lnTo>
                  <a:lnTo>
                    <a:pt x="694" y="376"/>
                  </a:lnTo>
                  <a:lnTo>
                    <a:pt x="692" y="362"/>
                  </a:lnTo>
                  <a:lnTo>
                    <a:pt x="688" y="352"/>
                  </a:lnTo>
                  <a:lnTo>
                    <a:pt x="680" y="344"/>
                  </a:lnTo>
                  <a:lnTo>
                    <a:pt x="676" y="342"/>
                  </a:lnTo>
                  <a:lnTo>
                    <a:pt x="670" y="342"/>
                  </a:lnTo>
                  <a:lnTo>
                    <a:pt x="670" y="342"/>
                  </a:lnTo>
                  <a:lnTo>
                    <a:pt x="674" y="332"/>
                  </a:lnTo>
                  <a:lnTo>
                    <a:pt x="676" y="320"/>
                  </a:lnTo>
                  <a:lnTo>
                    <a:pt x="676" y="308"/>
                  </a:lnTo>
                  <a:lnTo>
                    <a:pt x="674" y="298"/>
                  </a:lnTo>
                  <a:lnTo>
                    <a:pt x="668" y="290"/>
                  </a:lnTo>
                  <a:lnTo>
                    <a:pt x="662" y="282"/>
                  </a:lnTo>
                  <a:lnTo>
                    <a:pt x="654" y="280"/>
                  </a:lnTo>
                  <a:lnTo>
                    <a:pt x="642" y="280"/>
                  </a:lnTo>
                  <a:lnTo>
                    <a:pt x="642" y="280"/>
                  </a:lnTo>
                  <a:lnTo>
                    <a:pt x="646" y="280"/>
                  </a:lnTo>
                  <a:lnTo>
                    <a:pt x="650" y="274"/>
                  </a:lnTo>
                  <a:lnTo>
                    <a:pt x="654" y="266"/>
                  </a:lnTo>
                  <a:lnTo>
                    <a:pt x="656" y="260"/>
                  </a:lnTo>
                  <a:lnTo>
                    <a:pt x="656" y="254"/>
                  </a:lnTo>
                  <a:lnTo>
                    <a:pt x="656" y="254"/>
                  </a:lnTo>
                  <a:lnTo>
                    <a:pt x="654" y="246"/>
                  </a:lnTo>
                  <a:lnTo>
                    <a:pt x="652" y="242"/>
                  </a:lnTo>
                  <a:lnTo>
                    <a:pt x="648" y="238"/>
                  </a:lnTo>
                  <a:lnTo>
                    <a:pt x="644" y="236"/>
                  </a:lnTo>
                  <a:lnTo>
                    <a:pt x="636" y="234"/>
                  </a:lnTo>
                  <a:lnTo>
                    <a:pt x="626" y="234"/>
                  </a:lnTo>
                  <a:lnTo>
                    <a:pt x="618" y="236"/>
                  </a:lnTo>
                  <a:lnTo>
                    <a:pt x="610" y="236"/>
                  </a:lnTo>
                  <a:lnTo>
                    <a:pt x="608" y="236"/>
                  </a:lnTo>
                  <a:lnTo>
                    <a:pt x="608" y="234"/>
                  </a:lnTo>
                  <a:lnTo>
                    <a:pt x="610" y="226"/>
                  </a:lnTo>
                  <a:lnTo>
                    <a:pt x="610" y="226"/>
                  </a:lnTo>
                  <a:lnTo>
                    <a:pt x="612" y="220"/>
                  </a:lnTo>
                  <a:lnTo>
                    <a:pt x="610" y="212"/>
                  </a:lnTo>
                  <a:lnTo>
                    <a:pt x="604" y="204"/>
                  </a:lnTo>
                  <a:lnTo>
                    <a:pt x="598" y="196"/>
                  </a:lnTo>
                  <a:lnTo>
                    <a:pt x="592" y="190"/>
                  </a:lnTo>
                  <a:lnTo>
                    <a:pt x="584" y="188"/>
                  </a:lnTo>
                  <a:lnTo>
                    <a:pt x="580" y="190"/>
                  </a:lnTo>
                  <a:lnTo>
                    <a:pt x="576" y="192"/>
                  </a:lnTo>
                  <a:lnTo>
                    <a:pt x="574" y="196"/>
                  </a:lnTo>
                  <a:lnTo>
                    <a:pt x="570" y="202"/>
                  </a:lnTo>
                  <a:lnTo>
                    <a:pt x="570" y="202"/>
                  </a:lnTo>
                  <a:lnTo>
                    <a:pt x="568" y="200"/>
                  </a:lnTo>
                  <a:lnTo>
                    <a:pt x="566" y="194"/>
                  </a:lnTo>
                  <a:lnTo>
                    <a:pt x="568" y="184"/>
                  </a:lnTo>
                  <a:lnTo>
                    <a:pt x="568" y="180"/>
                  </a:lnTo>
                  <a:lnTo>
                    <a:pt x="566" y="174"/>
                  </a:lnTo>
                  <a:lnTo>
                    <a:pt x="564" y="170"/>
                  </a:lnTo>
                  <a:lnTo>
                    <a:pt x="560" y="166"/>
                  </a:lnTo>
                  <a:lnTo>
                    <a:pt x="560" y="166"/>
                  </a:lnTo>
                  <a:lnTo>
                    <a:pt x="552" y="168"/>
                  </a:lnTo>
                  <a:lnTo>
                    <a:pt x="544" y="172"/>
                  </a:lnTo>
                  <a:lnTo>
                    <a:pt x="526" y="182"/>
                  </a:lnTo>
                  <a:lnTo>
                    <a:pt x="526" y="182"/>
                  </a:lnTo>
                  <a:lnTo>
                    <a:pt x="526" y="176"/>
                  </a:lnTo>
                  <a:lnTo>
                    <a:pt x="526" y="172"/>
                  </a:lnTo>
                  <a:lnTo>
                    <a:pt x="528" y="162"/>
                  </a:lnTo>
                  <a:lnTo>
                    <a:pt x="528" y="158"/>
                  </a:lnTo>
                  <a:lnTo>
                    <a:pt x="528" y="152"/>
                  </a:lnTo>
                  <a:lnTo>
                    <a:pt x="524" y="146"/>
                  </a:lnTo>
                  <a:lnTo>
                    <a:pt x="518" y="138"/>
                  </a:lnTo>
                  <a:lnTo>
                    <a:pt x="518" y="138"/>
                  </a:lnTo>
                  <a:lnTo>
                    <a:pt x="510" y="134"/>
                  </a:lnTo>
                  <a:lnTo>
                    <a:pt x="502" y="132"/>
                  </a:lnTo>
                  <a:lnTo>
                    <a:pt x="498" y="134"/>
                  </a:lnTo>
                  <a:lnTo>
                    <a:pt x="492" y="136"/>
                  </a:lnTo>
                  <a:lnTo>
                    <a:pt x="484" y="146"/>
                  </a:lnTo>
                  <a:lnTo>
                    <a:pt x="478" y="152"/>
                  </a:lnTo>
                  <a:lnTo>
                    <a:pt x="472" y="156"/>
                  </a:lnTo>
                  <a:lnTo>
                    <a:pt x="472" y="156"/>
                  </a:lnTo>
                  <a:lnTo>
                    <a:pt x="466" y="154"/>
                  </a:lnTo>
                  <a:lnTo>
                    <a:pt x="464" y="150"/>
                  </a:lnTo>
                  <a:lnTo>
                    <a:pt x="464" y="148"/>
                  </a:lnTo>
                  <a:lnTo>
                    <a:pt x="474" y="136"/>
                  </a:lnTo>
                  <a:lnTo>
                    <a:pt x="478" y="128"/>
                  </a:lnTo>
                  <a:lnTo>
                    <a:pt x="478" y="124"/>
                  </a:lnTo>
                  <a:lnTo>
                    <a:pt x="476" y="120"/>
                  </a:lnTo>
                  <a:lnTo>
                    <a:pt x="474" y="116"/>
                  </a:lnTo>
                  <a:lnTo>
                    <a:pt x="468" y="110"/>
                  </a:lnTo>
                  <a:lnTo>
                    <a:pt x="460" y="106"/>
                  </a:lnTo>
                  <a:lnTo>
                    <a:pt x="448" y="100"/>
                  </a:lnTo>
                  <a:lnTo>
                    <a:pt x="448" y="100"/>
                  </a:lnTo>
                  <a:lnTo>
                    <a:pt x="442" y="112"/>
                  </a:lnTo>
                  <a:lnTo>
                    <a:pt x="438" y="120"/>
                  </a:lnTo>
                  <a:lnTo>
                    <a:pt x="434" y="122"/>
                  </a:lnTo>
                  <a:lnTo>
                    <a:pt x="432" y="120"/>
                  </a:lnTo>
                  <a:lnTo>
                    <a:pt x="428" y="112"/>
                  </a:lnTo>
                  <a:lnTo>
                    <a:pt x="426" y="108"/>
                  </a:lnTo>
                  <a:lnTo>
                    <a:pt x="424" y="106"/>
                  </a:lnTo>
                  <a:lnTo>
                    <a:pt x="424" y="106"/>
                  </a:lnTo>
                  <a:lnTo>
                    <a:pt x="422" y="104"/>
                  </a:lnTo>
                  <a:lnTo>
                    <a:pt x="418" y="106"/>
                  </a:lnTo>
                  <a:lnTo>
                    <a:pt x="412" y="110"/>
                  </a:lnTo>
                  <a:lnTo>
                    <a:pt x="388" y="132"/>
                  </a:lnTo>
                  <a:lnTo>
                    <a:pt x="388" y="132"/>
                  </a:lnTo>
                  <a:lnTo>
                    <a:pt x="398" y="112"/>
                  </a:lnTo>
                  <a:lnTo>
                    <a:pt x="404" y="92"/>
                  </a:lnTo>
                  <a:lnTo>
                    <a:pt x="406" y="84"/>
                  </a:lnTo>
                  <a:lnTo>
                    <a:pt x="404" y="80"/>
                  </a:lnTo>
                  <a:lnTo>
                    <a:pt x="398" y="78"/>
                  </a:lnTo>
                  <a:lnTo>
                    <a:pt x="388" y="80"/>
                  </a:lnTo>
                  <a:lnTo>
                    <a:pt x="388" y="80"/>
                  </a:lnTo>
                  <a:lnTo>
                    <a:pt x="376" y="84"/>
                  </a:lnTo>
                  <a:lnTo>
                    <a:pt x="368" y="86"/>
                  </a:lnTo>
                  <a:lnTo>
                    <a:pt x="366" y="86"/>
                  </a:lnTo>
                  <a:lnTo>
                    <a:pt x="364" y="84"/>
                  </a:lnTo>
                  <a:lnTo>
                    <a:pt x="368" y="76"/>
                  </a:lnTo>
                  <a:lnTo>
                    <a:pt x="370" y="72"/>
                  </a:lnTo>
                  <a:lnTo>
                    <a:pt x="370" y="72"/>
                  </a:lnTo>
                  <a:lnTo>
                    <a:pt x="376" y="68"/>
                  </a:lnTo>
                  <a:lnTo>
                    <a:pt x="380" y="64"/>
                  </a:lnTo>
                  <a:lnTo>
                    <a:pt x="380" y="62"/>
                  </a:lnTo>
                  <a:lnTo>
                    <a:pt x="380" y="58"/>
                  </a:lnTo>
                  <a:lnTo>
                    <a:pt x="376" y="50"/>
                  </a:lnTo>
                  <a:lnTo>
                    <a:pt x="368" y="44"/>
                  </a:lnTo>
                  <a:lnTo>
                    <a:pt x="358" y="42"/>
                  </a:lnTo>
                  <a:lnTo>
                    <a:pt x="350" y="42"/>
                  </a:lnTo>
                  <a:lnTo>
                    <a:pt x="346" y="44"/>
                  </a:lnTo>
                  <a:lnTo>
                    <a:pt x="344" y="46"/>
                  </a:lnTo>
                  <a:lnTo>
                    <a:pt x="342" y="52"/>
                  </a:lnTo>
                  <a:lnTo>
                    <a:pt x="342" y="58"/>
                  </a:lnTo>
                  <a:lnTo>
                    <a:pt x="342" y="58"/>
                  </a:lnTo>
                  <a:lnTo>
                    <a:pt x="340" y="68"/>
                  </a:lnTo>
                  <a:lnTo>
                    <a:pt x="332" y="76"/>
                  </a:lnTo>
                  <a:lnTo>
                    <a:pt x="324" y="84"/>
                  </a:lnTo>
                  <a:lnTo>
                    <a:pt x="314" y="88"/>
                  </a:lnTo>
                  <a:lnTo>
                    <a:pt x="306" y="90"/>
                  </a:lnTo>
                  <a:lnTo>
                    <a:pt x="300" y="90"/>
                  </a:lnTo>
                  <a:lnTo>
                    <a:pt x="298" y="88"/>
                  </a:lnTo>
                  <a:lnTo>
                    <a:pt x="298" y="84"/>
                  </a:lnTo>
                  <a:lnTo>
                    <a:pt x="300" y="76"/>
                  </a:lnTo>
                  <a:lnTo>
                    <a:pt x="300" y="76"/>
                  </a:lnTo>
                  <a:lnTo>
                    <a:pt x="302" y="68"/>
                  </a:lnTo>
                  <a:lnTo>
                    <a:pt x="306" y="64"/>
                  </a:lnTo>
                  <a:lnTo>
                    <a:pt x="310" y="62"/>
                  </a:lnTo>
                  <a:lnTo>
                    <a:pt x="314" y="60"/>
                  </a:lnTo>
                  <a:lnTo>
                    <a:pt x="322" y="60"/>
                  </a:lnTo>
                  <a:lnTo>
                    <a:pt x="328" y="62"/>
                  </a:lnTo>
                  <a:lnTo>
                    <a:pt x="334" y="62"/>
                  </a:lnTo>
                  <a:lnTo>
                    <a:pt x="334" y="60"/>
                  </a:lnTo>
                  <a:lnTo>
                    <a:pt x="334" y="58"/>
                  </a:lnTo>
                  <a:lnTo>
                    <a:pt x="330" y="46"/>
                  </a:lnTo>
                  <a:lnTo>
                    <a:pt x="318" y="26"/>
                  </a:lnTo>
                  <a:lnTo>
                    <a:pt x="318" y="26"/>
                  </a:lnTo>
                  <a:lnTo>
                    <a:pt x="284" y="62"/>
                  </a:lnTo>
                  <a:lnTo>
                    <a:pt x="272" y="76"/>
                  </a:lnTo>
                  <a:lnTo>
                    <a:pt x="266" y="86"/>
                  </a:lnTo>
                  <a:lnTo>
                    <a:pt x="266" y="86"/>
                  </a:lnTo>
                  <a:lnTo>
                    <a:pt x="260" y="110"/>
                  </a:lnTo>
                  <a:lnTo>
                    <a:pt x="256" y="122"/>
                  </a:lnTo>
                  <a:lnTo>
                    <a:pt x="254" y="124"/>
                  </a:lnTo>
                  <a:lnTo>
                    <a:pt x="252" y="124"/>
                  </a:lnTo>
                  <a:lnTo>
                    <a:pt x="250" y="120"/>
                  </a:lnTo>
                  <a:lnTo>
                    <a:pt x="246" y="102"/>
                  </a:lnTo>
                  <a:lnTo>
                    <a:pt x="242" y="96"/>
                  </a:lnTo>
                  <a:lnTo>
                    <a:pt x="238" y="92"/>
                  </a:lnTo>
                  <a:lnTo>
                    <a:pt x="236" y="92"/>
                  </a:lnTo>
                  <a:lnTo>
                    <a:pt x="236" y="92"/>
                  </a:lnTo>
                  <a:lnTo>
                    <a:pt x="258" y="76"/>
                  </a:lnTo>
                  <a:lnTo>
                    <a:pt x="268" y="66"/>
                  </a:lnTo>
                  <a:lnTo>
                    <a:pt x="276" y="56"/>
                  </a:lnTo>
                  <a:lnTo>
                    <a:pt x="284" y="46"/>
                  </a:lnTo>
                  <a:lnTo>
                    <a:pt x="290" y="36"/>
                  </a:lnTo>
                  <a:lnTo>
                    <a:pt x="292" y="26"/>
                  </a:lnTo>
                  <a:lnTo>
                    <a:pt x="290" y="18"/>
                  </a:lnTo>
                  <a:lnTo>
                    <a:pt x="290" y="18"/>
                  </a:lnTo>
                  <a:lnTo>
                    <a:pt x="276" y="18"/>
                  </a:lnTo>
                  <a:lnTo>
                    <a:pt x="262" y="24"/>
                  </a:lnTo>
                  <a:lnTo>
                    <a:pt x="246" y="32"/>
                  </a:lnTo>
                  <a:lnTo>
                    <a:pt x="232" y="40"/>
                  </a:lnTo>
                  <a:lnTo>
                    <a:pt x="222" y="50"/>
                  </a:lnTo>
                  <a:lnTo>
                    <a:pt x="220" y="54"/>
                  </a:lnTo>
                  <a:lnTo>
                    <a:pt x="218" y="58"/>
                  </a:lnTo>
                  <a:lnTo>
                    <a:pt x="218" y="62"/>
                  </a:lnTo>
                  <a:lnTo>
                    <a:pt x="220" y="66"/>
                  </a:lnTo>
                  <a:lnTo>
                    <a:pt x="226" y="68"/>
                  </a:lnTo>
                  <a:lnTo>
                    <a:pt x="232" y="70"/>
                  </a:lnTo>
                  <a:lnTo>
                    <a:pt x="232" y="70"/>
                  </a:lnTo>
                  <a:lnTo>
                    <a:pt x="230" y="76"/>
                  </a:lnTo>
                  <a:lnTo>
                    <a:pt x="226" y="80"/>
                  </a:lnTo>
                  <a:lnTo>
                    <a:pt x="222" y="86"/>
                  </a:lnTo>
                  <a:lnTo>
                    <a:pt x="214" y="90"/>
                  </a:lnTo>
                  <a:lnTo>
                    <a:pt x="208" y="90"/>
                  </a:lnTo>
                  <a:lnTo>
                    <a:pt x="202" y="90"/>
                  </a:lnTo>
                  <a:lnTo>
                    <a:pt x="194" y="84"/>
                  </a:lnTo>
                  <a:lnTo>
                    <a:pt x="188" y="76"/>
                  </a:lnTo>
                  <a:lnTo>
                    <a:pt x="188" y="76"/>
                  </a:lnTo>
                  <a:lnTo>
                    <a:pt x="194" y="74"/>
                  </a:lnTo>
                  <a:lnTo>
                    <a:pt x="198" y="70"/>
                  </a:lnTo>
                  <a:lnTo>
                    <a:pt x="208" y="60"/>
                  </a:lnTo>
                  <a:lnTo>
                    <a:pt x="218" y="46"/>
                  </a:lnTo>
                  <a:lnTo>
                    <a:pt x="224" y="32"/>
                  </a:lnTo>
                  <a:lnTo>
                    <a:pt x="228" y="20"/>
                  </a:lnTo>
                  <a:lnTo>
                    <a:pt x="228" y="14"/>
                  </a:lnTo>
                  <a:lnTo>
                    <a:pt x="226" y="10"/>
                  </a:lnTo>
                  <a:lnTo>
                    <a:pt x="224" y="8"/>
                  </a:lnTo>
                  <a:lnTo>
                    <a:pt x="218" y="6"/>
                  </a:lnTo>
                  <a:lnTo>
                    <a:pt x="212" y="8"/>
                  </a:lnTo>
                  <a:lnTo>
                    <a:pt x="202" y="12"/>
                  </a:lnTo>
                  <a:lnTo>
                    <a:pt x="202" y="12"/>
                  </a:lnTo>
                  <a:lnTo>
                    <a:pt x="200" y="16"/>
                  </a:lnTo>
                  <a:lnTo>
                    <a:pt x="198" y="24"/>
                  </a:lnTo>
                  <a:lnTo>
                    <a:pt x="194" y="34"/>
                  </a:lnTo>
                  <a:lnTo>
                    <a:pt x="188" y="44"/>
                  </a:lnTo>
                  <a:lnTo>
                    <a:pt x="188" y="44"/>
                  </a:lnTo>
                  <a:lnTo>
                    <a:pt x="184" y="40"/>
                  </a:lnTo>
                  <a:lnTo>
                    <a:pt x="182" y="36"/>
                  </a:lnTo>
                  <a:lnTo>
                    <a:pt x="182" y="26"/>
                  </a:lnTo>
                  <a:lnTo>
                    <a:pt x="182" y="16"/>
                  </a:lnTo>
                  <a:lnTo>
                    <a:pt x="182" y="8"/>
                  </a:lnTo>
                  <a:lnTo>
                    <a:pt x="182" y="8"/>
                  </a:lnTo>
                  <a:lnTo>
                    <a:pt x="174" y="4"/>
                  </a:lnTo>
                  <a:lnTo>
                    <a:pt x="168" y="0"/>
                  </a:lnTo>
                  <a:lnTo>
                    <a:pt x="162" y="0"/>
                  </a:lnTo>
                  <a:lnTo>
                    <a:pt x="160" y="2"/>
                  </a:lnTo>
                  <a:lnTo>
                    <a:pt x="156" y="6"/>
                  </a:lnTo>
                  <a:lnTo>
                    <a:pt x="154" y="12"/>
                  </a:lnTo>
                  <a:lnTo>
                    <a:pt x="152" y="28"/>
                  </a:lnTo>
                  <a:lnTo>
                    <a:pt x="152" y="46"/>
                  </a:lnTo>
                  <a:lnTo>
                    <a:pt x="152" y="66"/>
                  </a:lnTo>
                  <a:lnTo>
                    <a:pt x="156" y="94"/>
                  </a:lnTo>
                  <a:lnTo>
                    <a:pt x="156" y="94"/>
                  </a:lnTo>
                  <a:lnTo>
                    <a:pt x="140" y="82"/>
                  </a:lnTo>
                  <a:lnTo>
                    <a:pt x="132" y="74"/>
                  </a:lnTo>
                  <a:lnTo>
                    <a:pt x="130" y="68"/>
                  </a:lnTo>
                  <a:lnTo>
                    <a:pt x="130" y="62"/>
                  </a:lnTo>
                  <a:lnTo>
                    <a:pt x="134" y="54"/>
                  </a:lnTo>
                  <a:lnTo>
                    <a:pt x="138" y="44"/>
                  </a:lnTo>
                  <a:lnTo>
                    <a:pt x="140" y="30"/>
                  </a:lnTo>
                  <a:lnTo>
                    <a:pt x="138" y="12"/>
                  </a:lnTo>
                  <a:lnTo>
                    <a:pt x="138" y="12"/>
                  </a:lnTo>
                  <a:lnTo>
                    <a:pt x="122" y="16"/>
                  </a:lnTo>
                  <a:lnTo>
                    <a:pt x="110" y="20"/>
                  </a:lnTo>
                  <a:lnTo>
                    <a:pt x="100" y="28"/>
                  </a:lnTo>
                  <a:lnTo>
                    <a:pt x="92" y="36"/>
                  </a:lnTo>
                  <a:lnTo>
                    <a:pt x="88" y="46"/>
                  </a:lnTo>
                  <a:lnTo>
                    <a:pt x="84" y="58"/>
                  </a:lnTo>
                  <a:lnTo>
                    <a:pt x="84" y="74"/>
                  </a:lnTo>
                  <a:lnTo>
                    <a:pt x="86" y="92"/>
                  </a:lnTo>
                  <a:lnTo>
                    <a:pt x="86" y="92"/>
                  </a:lnTo>
                  <a:lnTo>
                    <a:pt x="82" y="102"/>
                  </a:lnTo>
                  <a:lnTo>
                    <a:pt x="74" y="112"/>
                  </a:lnTo>
                  <a:lnTo>
                    <a:pt x="72" y="114"/>
                  </a:lnTo>
                  <a:lnTo>
                    <a:pt x="68" y="114"/>
                  </a:lnTo>
                  <a:lnTo>
                    <a:pt x="64" y="108"/>
                  </a:lnTo>
                  <a:lnTo>
                    <a:pt x="62" y="98"/>
                  </a:lnTo>
                  <a:lnTo>
                    <a:pt x="62" y="98"/>
                  </a:lnTo>
                  <a:lnTo>
                    <a:pt x="70" y="84"/>
                  </a:lnTo>
                  <a:lnTo>
                    <a:pt x="74" y="72"/>
                  </a:lnTo>
                  <a:lnTo>
                    <a:pt x="78" y="58"/>
                  </a:lnTo>
                  <a:lnTo>
                    <a:pt x="76" y="46"/>
                  </a:lnTo>
                  <a:lnTo>
                    <a:pt x="72" y="34"/>
                  </a:lnTo>
                  <a:lnTo>
                    <a:pt x="66" y="26"/>
                  </a:lnTo>
                  <a:lnTo>
                    <a:pt x="54" y="20"/>
                  </a:lnTo>
                  <a:lnTo>
                    <a:pt x="40" y="16"/>
                  </a:lnTo>
                  <a:lnTo>
                    <a:pt x="40" y="16"/>
                  </a:lnTo>
                  <a:lnTo>
                    <a:pt x="52" y="136"/>
                  </a:lnTo>
                  <a:lnTo>
                    <a:pt x="64" y="258"/>
                  </a:lnTo>
                  <a:lnTo>
                    <a:pt x="72" y="378"/>
                  </a:lnTo>
                  <a:lnTo>
                    <a:pt x="78" y="498"/>
                  </a:lnTo>
                  <a:lnTo>
                    <a:pt x="84" y="618"/>
                  </a:lnTo>
                  <a:lnTo>
                    <a:pt x="86" y="738"/>
                  </a:lnTo>
                  <a:lnTo>
                    <a:pt x="88" y="860"/>
                  </a:lnTo>
                  <a:lnTo>
                    <a:pt x="86" y="980"/>
                  </a:lnTo>
                  <a:lnTo>
                    <a:pt x="84" y="1100"/>
                  </a:lnTo>
                  <a:lnTo>
                    <a:pt x="78" y="1220"/>
                  </a:lnTo>
                  <a:lnTo>
                    <a:pt x="72" y="1340"/>
                  </a:lnTo>
                  <a:lnTo>
                    <a:pt x="62" y="1460"/>
                  </a:lnTo>
                  <a:lnTo>
                    <a:pt x="52" y="1580"/>
                  </a:lnTo>
                  <a:lnTo>
                    <a:pt x="38" y="1700"/>
                  </a:lnTo>
                  <a:lnTo>
                    <a:pt x="24" y="1820"/>
                  </a:lnTo>
                  <a:lnTo>
                    <a:pt x="6" y="1938"/>
                  </a:lnTo>
                  <a:lnTo>
                    <a:pt x="0" y="1972"/>
                  </a:lnTo>
                  <a:lnTo>
                    <a:pt x="0" y="1972"/>
                  </a:lnTo>
                  <a:lnTo>
                    <a:pt x="42" y="1970"/>
                  </a:lnTo>
                  <a:lnTo>
                    <a:pt x="88" y="1964"/>
                  </a:lnTo>
                  <a:lnTo>
                    <a:pt x="134" y="1958"/>
                  </a:lnTo>
                  <a:lnTo>
                    <a:pt x="176" y="1954"/>
                  </a:lnTo>
                  <a:lnTo>
                    <a:pt x="176" y="1954"/>
                  </a:lnTo>
                  <a:lnTo>
                    <a:pt x="226" y="1956"/>
                  </a:lnTo>
                  <a:lnTo>
                    <a:pt x="268" y="1960"/>
                  </a:lnTo>
                  <a:lnTo>
                    <a:pt x="338" y="1968"/>
                  </a:lnTo>
                  <a:lnTo>
                    <a:pt x="378" y="1972"/>
                  </a:lnTo>
                  <a:lnTo>
                    <a:pt x="428" y="1974"/>
                  </a:lnTo>
                  <a:lnTo>
                    <a:pt x="492" y="1976"/>
                  </a:lnTo>
                  <a:lnTo>
                    <a:pt x="576" y="1976"/>
                  </a:lnTo>
                  <a:lnTo>
                    <a:pt x="576" y="1976"/>
                  </a:lnTo>
                  <a:lnTo>
                    <a:pt x="612" y="1972"/>
                  </a:lnTo>
                  <a:lnTo>
                    <a:pt x="636" y="1966"/>
                  </a:lnTo>
                  <a:lnTo>
                    <a:pt x="654" y="1962"/>
                  </a:lnTo>
                  <a:lnTo>
                    <a:pt x="668" y="1962"/>
                  </a:lnTo>
                  <a:lnTo>
                    <a:pt x="668" y="1962"/>
                  </a:lnTo>
                  <a:lnTo>
                    <a:pt x="664" y="1948"/>
                  </a:lnTo>
                  <a:lnTo>
                    <a:pt x="656" y="1938"/>
                  </a:lnTo>
                  <a:lnTo>
                    <a:pt x="648" y="1930"/>
                  </a:lnTo>
                  <a:lnTo>
                    <a:pt x="638" y="1924"/>
                  </a:lnTo>
                  <a:lnTo>
                    <a:pt x="624" y="1918"/>
                  </a:lnTo>
                  <a:lnTo>
                    <a:pt x="612" y="1916"/>
                  </a:lnTo>
                  <a:lnTo>
                    <a:pt x="582" y="1912"/>
                  </a:lnTo>
                  <a:lnTo>
                    <a:pt x="516" y="1912"/>
                  </a:lnTo>
                  <a:lnTo>
                    <a:pt x="486" y="1912"/>
                  </a:lnTo>
                  <a:lnTo>
                    <a:pt x="472" y="1910"/>
                  </a:lnTo>
                  <a:lnTo>
                    <a:pt x="458" y="1906"/>
                  </a:lnTo>
                  <a:lnTo>
                    <a:pt x="458" y="1906"/>
                  </a:lnTo>
                  <a:lnTo>
                    <a:pt x="440" y="1904"/>
                  </a:lnTo>
                  <a:lnTo>
                    <a:pt x="422" y="1900"/>
                  </a:lnTo>
                  <a:lnTo>
                    <a:pt x="406" y="1894"/>
                  </a:lnTo>
                  <a:lnTo>
                    <a:pt x="392" y="1888"/>
                  </a:lnTo>
                  <a:lnTo>
                    <a:pt x="380" y="1882"/>
                  </a:lnTo>
                  <a:lnTo>
                    <a:pt x="368" y="1874"/>
                  </a:lnTo>
                  <a:lnTo>
                    <a:pt x="350" y="1858"/>
                  </a:lnTo>
                  <a:lnTo>
                    <a:pt x="334" y="1840"/>
                  </a:lnTo>
                  <a:lnTo>
                    <a:pt x="322" y="1820"/>
                  </a:lnTo>
                  <a:lnTo>
                    <a:pt x="296" y="1782"/>
                  </a:lnTo>
                  <a:lnTo>
                    <a:pt x="296" y="1782"/>
                  </a:lnTo>
                  <a:lnTo>
                    <a:pt x="284" y="1760"/>
                  </a:lnTo>
                  <a:lnTo>
                    <a:pt x="272" y="1734"/>
                  </a:lnTo>
                  <a:lnTo>
                    <a:pt x="266" y="1722"/>
                  </a:lnTo>
                  <a:lnTo>
                    <a:pt x="262" y="1706"/>
                  </a:lnTo>
                  <a:lnTo>
                    <a:pt x="260" y="1692"/>
                  </a:lnTo>
                  <a:lnTo>
                    <a:pt x="258" y="1676"/>
                  </a:lnTo>
                  <a:lnTo>
                    <a:pt x="258" y="1676"/>
                  </a:lnTo>
                  <a:lnTo>
                    <a:pt x="256" y="1654"/>
                  </a:lnTo>
                  <a:lnTo>
                    <a:pt x="256" y="1636"/>
                  </a:lnTo>
                  <a:lnTo>
                    <a:pt x="256" y="1602"/>
                  </a:lnTo>
                  <a:lnTo>
                    <a:pt x="260" y="1568"/>
                  </a:lnTo>
                  <a:lnTo>
                    <a:pt x="260" y="1528"/>
                  </a:lnTo>
                  <a:lnTo>
                    <a:pt x="260" y="1528"/>
                  </a:lnTo>
                  <a:lnTo>
                    <a:pt x="262" y="1522"/>
                  </a:lnTo>
                  <a:lnTo>
                    <a:pt x="264" y="1516"/>
                  </a:lnTo>
                  <a:lnTo>
                    <a:pt x="272" y="1506"/>
                  </a:lnTo>
                  <a:lnTo>
                    <a:pt x="280" y="1500"/>
                  </a:lnTo>
                  <a:lnTo>
                    <a:pt x="292" y="1496"/>
                  </a:lnTo>
                  <a:lnTo>
                    <a:pt x="304" y="1496"/>
                  </a:lnTo>
                  <a:lnTo>
                    <a:pt x="318" y="1496"/>
                  </a:lnTo>
                  <a:lnTo>
                    <a:pt x="342" y="1498"/>
                  </a:lnTo>
                  <a:lnTo>
                    <a:pt x="342" y="1498"/>
                  </a:lnTo>
                  <a:lnTo>
                    <a:pt x="380" y="1502"/>
                  </a:lnTo>
                  <a:lnTo>
                    <a:pt x="422" y="1502"/>
                  </a:lnTo>
                  <a:lnTo>
                    <a:pt x="466" y="1500"/>
                  </a:lnTo>
                  <a:lnTo>
                    <a:pt x="510" y="1498"/>
                  </a:lnTo>
                  <a:lnTo>
                    <a:pt x="552" y="1494"/>
                  </a:lnTo>
                  <a:lnTo>
                    <a:pt x="588" y="1490"/>
                  </a:lnTo>
                  <a:lnTo>
                    <a:pt x="618" y="1486"/>
                  </a:lnTo>
                  <a:lnTo>
                    <a:pt x="638" y="1480"/>
                  </a:lnTo>
                  <a:lnTo>
                    <a:pt x="638" y="1480"/>
                  </a:lnTo>
                  <a:lnTo>
                    <a:pt x="658" y="1472"/>
                  </a:lnTo>
                  <a:lnTo>
                    <a:pt x="672" y="1464"/>
                  </a:lnTo>
                  <a:lnTo>
                    <a:pt x="678" y="1458"/>
                  </a:lnTo>
                  <a:lnTo>
                    <a:pt x="682" y="1452"/>
                  </a:lnTo>
                  <a:lnTo>
                    <a:pt x="684" y="1446"/>
                  </a:lnTo>
                  <a:lnTo>
                    <a:pt x="686" y="1440"/>
                  </a:lnTo>
                  <a:lnTo>
                    <a:pt x="686" y="1424"/>
                  </a:lnTo>
                  <a:lnTo>
                    <a:pt x="680" y="1408"/>
                  </a:lnTo>
                  <a:lnTo>
                    <a:pt x="672" y="1390"/>
                  </a:lnTo>
                  <a:lnTo>
                    <a:pt x="658" y="1370"/>
                  </a:lnTo>
                  <a:lnTo>
                    <a:pt x="658" y="1370"/>
                  </a:lnTo>
                  <a:lnTo>
                    <a:pt x="654" y="1352"/>
                  </a:lnTo>
                  <a:lnTo>
                    <a:pt x="654" y="1334"/>
                  </a:lnTo>
                  <a:lnTo>
                    <a:pt x="656" y="1318"/>
                  </a:lnTo>
                  <a:lnTo>
                    <a:pt x="664" y="1302"/>
                  </a:lnTo>
                  <a:lnTo>
                    <a:pt x="664" y="1302"/>
                  </a:lnTo>
                  <a:lnTo>
                    <a:pt x="676" y="1288"/>
                  </a:lnTo>
                  <a:lnTo>
                    <a:pt x="686" y="1276"/>
                  </a:lnTo>
                  <a:lnTo>
                    <a:pt x="690" y="1270"/>
                  </a:lnTo>
                  <a:lnTo>
                    <a:pt x="692" y="1264"/>
                  </a:lnTo>
                  <a:lnTo>
                    <a:pt x="690" y="1256"/>
                  </a:lnTo>
                  <a:lnTo>
                    <a:pt x="686" y="1248"/>
                  </a:lnTo>
                  <a:lnTo>
                    <a:pt x="686" y="1248"/>
                  </a:lnTo>
                  <a:lnTo>
                    <a:pt x="666" y="1244"/>
                  </a:lnTo>
                  <a:lnTo>
                    <a:pt x="648" y="1238"/>
                  </a:lnTo>
                  <a:lnTo>
                    <a:pt x="628" y="1232"/>
                  </a:lnTo>
                  <a:lnTo>
                    <a:pt x="614" y="1224"/>
                  </a:lnTo>
                  <a:lnTo>
                    <a:pt x="610" y="1220"/>
                  </a:lnTo>
                  <a:lnTo>
                    <a:pt x="610" y="1216"/>
                  </a:lnTo>
                  <a:lnTo>
                    <a:pt x="612" y="1214"/>
                  </a:lnTo>
                  <a:lnTo>
                    <a:pt x="618" y="1210"/>
                  </a:lnTo>
                  <a:lnTo>
                    <a:pt x="628" y="1206"/>
                  </a:lnTo>
                  <a:lnTo>
                    <a:pt x="642" y="1204"/>
                  </a:lnTo>
                  <a:lnTo>
                    <a:pt x="642" y="1204"/>
                  </a:lnTo>
                  <a:lnTo>
                    <a:pt x="674" y="1196"/>
                  </a:lnTo>
                  <a:lnTo>
                    <a:pt x="694" y="1188"/>
                  </a:lnTo>
                  <a:lnTo>
                    <a:pt x="700" y="1184"/>
                  </a:lnTo>
                  <a:lnTo>
                    <a:pt x="706" y="1178"/>
                  </a:lnTo>
                  <a:lnTo>
                    <a:pt x="712" y="1170"/>
                  </a:lnTo>
                  <a:lnTo>
                    <a:pt x="712" y="1160"/>
                  </a:lnTo>
                  <a:lnTo>
                    <a:pt x="710" y="1154"/>
                  </a:lnTo>
                  <a:lnTo>
                    <a:pt x="708" y="1148"/>
                  </a:lnTo>
                  <a:lnTo>
                    <a:pt x="708" y="1148"/>
                  </a:lnTo>
                  <a:lnTo>
                    <a:pt x="698" y="1124"/>
                  </a:lnTo>
                  <a:lnTo>
                    <a:pt x="676" y="1078"/>
                  </a:lnTo>
                  <a:lnTo>
                    <a:pt x="676" y="1078"/>
                  </a:lnTo>
                  <a:lnTo>
                    <a:pt x="676" y="1074"/>
                  </a:lnTo>
                  <a:lnTo>
                    <a:pt x="676" y="1070"/>
                  </a:lnTo>
                  <a:lnTo>
                    <a:pt x="680" y="1068"/>
                  </a:lnTo>
                  <a:lnTo>
                    <a:pt x="684" y="1064"/>
                  </a:lnTo>
                  <a:lnTo>
                    <a:pt x="698" y="1058"/>
                  </a:lnTo>
                  <a:lnTo>
                    <a:pt x="714" y="1052"/>
                  </a:lnTo>
                  <a:lnTo>
                    <a:pt x="732" y="1044"/>
                  </a:lnTo>
                  <a:lnTo>
                    <a:pt x="748" y="1036"/>
                  </a:lnTo>
                  <a:lnTo>
                    <a:pt x="760" y="1026"/>
                  </a:lnTo>
                  <a:lnTo>
                    <a:pt x="764" y="1020"/>
                  </a:lnTo>
                  <a:lnTo>
                    <a:pt x="768" y="1014"/>
                  </a:lnTo>
                  <a:lnTo>
                    <a:pt x="768" y="1014"/>
                  </a:lnTo>
                  <a:lnTo>
                    <a:pt x="770" y="1008"/>
                  </a:lnTo>
                  <a:lnTo>
                    <a:pt x="772" y="1002"/>
                  </a:lnTo>
                  <a:lnTo>
                    <a:pt x="770" y="994"/>
                  </a:lnTo>
                  <a:lnTo>
                    <a:pt x="768" y="986"/>
                  </a:lnTo>
                  <a:lnTo>
                    <a:pt x="760" y="970"/>
                  </a:lnTo>
                  <a:lnTo>
                    <a:pt x="748" y="952"/>
                  </a:lnTo>
                  <a:lnTo>
                    <a:pt x="720" y="916"/>
                  </a:lnTo>
                  <a:lnTo>
                    <a:pt x="696" y="886"/>
                  </a:lnTo>
                  <a:lnTo>
                    <a:pt x="696" y="886"/>
                  </a:lnTo>
                  <a:close/>
                  <a:moveTo>
                    <a:pt x="492" y="850"/>
                  </a:moveTo>
                  <a:lnTo>
                    <a:pt x="492" y="850"/>
                  </a:lnTo>
                  <a:lnTo>
                    <a:pt x="480" y="852"/>
                  </a:lnTo>
                  <a:lnTo>
                    <a:pt x="468" y="852"/>
                  </a:lnTo>
                  <a:lnTo>
                    <a:pt x="444" y="850"/>
                  </a:lnTo>
                  <a:lnTo>
                    <a:pt x="420" y="846"/>
                  </a:lnTo>
                  <a:lnTo>
                    <a:pt x="396" y="840"/>
                  </a:lnTo>
                  <a:lnTo>
                    <a:pt x="378" y="832"/>
                  </a:lnTo>
                  <a:lnTo>
                    <a:pt x="362" y="826"/>
                  </a:lnTo>
                  <a:lnTo>
                    <a:pt x="354" y="818"/>
                  </a:lnTo>
                  <a:lnTo>
                    <a:pt x="354" y="816"/>
                  </a:lnTo>
                  <a:lnTo>
                    <a:pt x="354" y="814"/>
                  </a:lnTo>
                  <a:lnTo>
                    <a:pt x="354" y="814"/>
                  </a:lnTo>
                  <a:lnTo>
                    <a:pt x="368" y="806"/>
                  </a:lnTo>
                  <a:lnTo>
                    <a:pt x="384" y="798"/>
                  </a:lnTo>
                  <a:lnTo>
                    <a:pt x="402" y="790"/>
                  </a:lnTo>
                  <a:lnTo>
                    <a:pt x="424" y="782"/>
                  </a:lnTo>
                  <a:lnTo>
                    <a:pt x="446" y="776"/>
                  </a:lnTo>
                  <a:lnTo>
                    <a:pt x="470" y="774"/>
                  </a:lnTo>
                  <a:lnTo>
                    <a:pt x="494" y="776"/>
                  </a:lnTo>
                  <a:lnTo>
                    <a:pt x="508" y="778"/>
                  </a:lnTo>
                  <a:lnTo>
                    <a:pt x="520" y="782"/>
                  </a:lnTo>
                  <a:lnTo>
                    <a:pt x="520" y="782"/>
                  </a:lnTo>
                  <a:lnTo>
                    <a:pt x="528" y="786"/>
                  </a:lnTo>
                  <a:lnTo>
                    <a:pt x="532" y="794"/>
                  </a:lnTo>
                  <a:lnTo>
                    <a:pt x="536" y="802"/>
                  </a:lnTo>
                  <a:lnTo>
                    <a:pt x="536" y="812"/>
                  </a:lnTo>
                  <a:lnTo>
                    <a:pt x="536" y="812"/>
                  </a:lnTo>
                  <a:lnTo>
                    <a:pt x="536" y="824"/>
                  </a:lnTo>
                  <a:lnTo>
                    <a:pt x="534" y="832"/>
                  </a:lnTo>
                  <a:lnTo>
                    <a:pt x="530" y="838"/>
                  </a:lnTo>
                  <a:lnTo>
                    <a:pt x="524" y="842"/>
                  </a:lnTo>
                  <a:lnTo>
                    <a:pt x="516" y="846"/>
                  </a:lnTo>
                  <a:lnTo>
                    <a:pt x="508" y="848"/>
                  </a:lnTo>
                  <a:lnTo>
                    <a:pt x="492" y="850"/>
                  </a:lnTo>
                  <a:lnTo>
                    <a:pt x="492" y="850"/>
                  </a:lnTo>
                  <a:close/>
                </a:path>
              </a:pathLst>
            </a:custGeom>
            <a:solidFill>
              <a:srgbClr val="2F459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l">
                <a:defRPr/>
              </a:pPr>
              <a:endParaRPr lang="en-US" sz="1800" b="0" i="0" dirty="0"/>
            </a:p>
          </p:txBody>
        </p:sp>
        <p:sp>
          <p:nvSpPr>
            <p:cNvPr id="273478" name="Freeform 70"/>
            <p:cNvSpPr>
              <a:spLocks/>
            </p:cNvSpPr>
            <p:nvPr userDrawn="1"/>
          </p:nvSpPr>
          <p:spPr bwMode="auto">
            <a:xfrm>
              <a:off x="1020" y="346"/>
              <a:ext cx="2192" cy="3756"/>
            </a:xfrm>
            <a:custGeom>
              <a:avLst/>
              <a:gdLst/>
              <a:ahLst/>
              <a:cxnLst>
                <a:cxn ang="0">
                  <a:pos x="1908" y="3290"/>
                </a:cxn>
                <a:cxn ang="0">
                  <a:pos x="2188" y="336"/>
                </a:cxn>
                <a:cxn ang="0">
                  <a:pos x="2158" y="426"/>
                </a:cxn>
                <a:cxn ang="0">
                  <a:pos x="2088" y="368"/>
                </a:cxn>
                <a:cxn ang="0">
                  <a:pos x="2080" y="432"/>
                </a:cxn>
                <a:cxn ang="0">
                  <a:pos x="2032" y="374"/>
                </a:cxn>
                <a:cxn ang="0">
                  <a:pos x="1992" y="446"/>
                </a:cxn>
                <a:cxn ang="0">
                  <a:pos x="1962" y="396"/>
                </a:cxn>
                <a:cxn ang="0">
                  <a:pos x="1916" y="472"/>
                </a:cxn>
                <a:cxn ang="0">
                  <a:pos x="1882" y="416"/>
                </a:cxn>
                <a:cxn ang="0">
                  <a:pos x="1852" y="538"/>
                </a:cxn>
                <a:cxn ang="0">
                  <a:pos x="1828" y="458"/>
                </a:cxn>
                <a:cxn ang="0">
                  <a:pos x="1772" y="502"/>
                </a:cxn>
                <a:cxn ang="0">
                  <a:pos x="1750" y="544"/>
                </a:cxn>
                <a:cxn ang="0">
                  <a:pos x="1664" y="534"/>
                </a:cxn>
                <a:cxn ang="0">
                  <a:pos x="1670" y="594"/>
                </a:cxn>
                <a:cxn ang="0">
                  <a:pos x="1558" y="570"/>
                </a:cxn>
                <a:cxn ang="0">
                  <a:pos x="1620" y="638"/>
                </a:cxn>
                <a:cxn ang="0">
                  <a:pos x="1632" y="668"/>
                </a:cxn>
                <a:cxn ang="0">
                  <a:pos x="1540" y="638"/>
                </a:cxn>
                <a:cxn ang="0">
                  <a:pos x="1546" y="702"/>
                </a:cxn>
                <a:cxn ang="0">
                  <a:pos x="1594" y="762"/>
                </a:cxn>
                <a:cxn ang="0">
                  <a:pos x="1422" y="704"/>
                </a:cxn>
                <a:cxn ang="0">
                  <a:pos x="1514" y="784"/>
                </a:cxn>
                <a:cxn ang="0">
                  <a:pos x="1534" y="848"/>
                </a:cxn>
                <a:cxn ang="0">
                  <a:pos x="1504" y="890"/>
                </a:cxn>
                <a:cxn ang="0">
                  <a:pos x="1426" y="844"/>
                </a:cxn>
                <a:cxn ang="0">
                  <a:pos x="1362" y="830"/>
                </a:cxn>
                <a:cxn ang="0">
                  <a:pos x="1310" y="904"/>
                </a:cxn>
                <a:cxn ang="0">
                  <a:pos x="1472" y="920"/>
                </a:cxn>
                <a:cxn ang="0">
                  <a:pos x="1386" y="982"/>
                </a:cxn>
                <a:cxn ang="0">
                  <a:pos x="1422" y="1038"/>
                </a:cxn>
                <a:cxn ang="0">
                  <a:pos x="1454" y="1058"/>
                </a:cxn>
                <a:cxn ang="0">
                  <a:pos x="1436" y="1156"/>
                </a:cxn>
                <a:cxn ang="0">
                  <a:pos x="1368" y="1182"/>
                </a:cxn>
                <a:cxn ang="0">
                  <a:pos x="1374" y="1242"/>
                </a:cxn>
                <a:cxn ang="0">
                  <a:pos x="1396" y="1290"/>
                </a:cxn>
                <a:cxn ang="0">
                  <a:pos x="1392" y="1342"/>
                </a:cxn>
                <a:cxn ang="0">
                  <a:pos x="1410" y="1384"/>
                </a:cxn>
                <a:cxn ang="0">
                  <a:pos x="1438" y="1404"/>
                </a:cxn>
                <a:cxn ang="0">
                  <a:pos x="1484" y="1472"/>
                </a:cxn>
                <a:cxn ang="0">
                  <a:pos x="1540" y="1486"/>
                </a:cxn>
                <a:cxn ang="0">
                  <a:pos x="1576" y="1588"/>
                </a:cxn>
                <a:cxn ang="0">
                  <a:pos x="1632" y="1496"/>
                </a:cxn>
                <a:cxn ang="0">
                  <a:pos x="1644" y="1570"/>
                </a:cxn>
                <a:cxn ang="0">
                  <a:pos x="1732" y="1560"/>
                </a:cxn>
                <a:cxn ang="0">
                  <a:pos x="1720" y="1614"/>
                </a:cxn>
                <a:cxn ang="0">
                  <a:pos x="1724" y="1660"/>
                </a:cxn>
                <a:cxn ang="0">
                  <a:pos x="1760" y="1698"/>
                </a:cxn>
                <a:cxn ang="0">
                  <a:pos x="1796" y="1742"/>
                </a:cxn>
                <a:cxn ang="0">
                  <a:pos x="1852" y="1692"/>
                </a:cxn>
                <a:cxn ang="0">
                  <a:pos x="1886" y="1682"/>
                </a:cxn>
                <a:cxn ang="0">
                  <a:pos x="1916" y="1748"/>
                </a:cxn>
                <a:cxn ang="0">
                  <a:pos x="1936" y="1794"/>
                </a:cxn>
                <a:cxn ang="0">
                  <a:pos x="1966" y="1864"/>
                </a:cxn>
                <a:cxn ang="0">
                  <a:pos x="2032" y="1936"/>
                </a:cxn>
                <a:cxn ang="0">
                  <a:pos x="1960" y="2136"/>
                </a:cxn>
                <a:cxn ang="0">
                  <a:pos x="1752" y="2224"/>
                </a:cxn>
                <a:cxn ang="0">
                  <a:pos x="1624" y="2286"/>
                </a:cxn>
                <a:cxn ang="0">
                  <a:pos x="1820" y="2290"/>
                </a:cxn>
              </a:cxnLst>
              <a:rect l="0" t="0" r="r" b="b"/>
              <a:pathLst>
                <a:path w="2188" h="3756">
                  <a:moveTo>
                    <a:pt x="2148" y="2292"/>
                  </a:moveTo>
                  <a:lnTo>
                    <a:pt x="2148" y="2292"/>
                  </a:lnTo>
                  <a:lnTo>
                    <a:pt x="2132" y="2382"/>
                  </a:lnTo>
                  <a:lnTo>
                    <a:pt x="2116" y="2472"/>
                  </a:lnTo>
                  <a:lnTo>
                    <a:pt x="2098" y="2562"/>
                  </a:lnTo>
                  <a:lnTo>
                    <a:pt x="2080" y="2652"/>
                  </a:lnTo>
                  <a:lnTo>
                    <a:pt x="2060" y="2742"/>
                  </a:lnTo>
                  <a:lnTo>
                    <a:pt x="2038" y="2832"/>
                  </a:lnTo>
                  <a:lnTo>
                    <a:pt x="2014" y="2922"/>
                  </a:lnTo>
                  <a:lnTo>
                    <a:pt x="1990" y="3014"/>
                  </a:lnTo>
                  <a:lnTo>
                    <a:pt x="1964" y="3106"/>
                  </a:lnTo>
                  <a:lnTo>
                    <a:pt x="1936" y="3198"/>
                  </a:lnTo>
                  <a:lnTo>
                    <a:pt x="1908" y="3290"/>
                  </a:lnTo>
                  <a:lnTo>
                    <a:pt x="1878" y="3382"/>
                  </a:lnTo>
                  <a:lnTo>
                    <a:pt x="1846" y="3474"/>
                  </a:lnTo>
                  <a:lnTo>
                    <a:pt x="1814" y="3568"/>
                  </a:lnTo>
                  <a:lnTo>
                    <a:pt x="1780" y="3662"/>
                  </a:lnTo>
                  <a:lnTo>
                    <a:pt x="1744" y="3756"/>
                  </a:lnTo>
                  <a:lnTo>
                    <a:pt x="1744" y="3756"/>
                  </a:lnTo>
                  <a:lnTo>
                    <a:pt x="0" y="3756"/>
                  </a:lnTo>
                  <a:lnTo>
                    <a:pt x="0" y="0"/>
                  </a:lnTo>
                  <a:lnTo>
                    <a:pt x="2146" y="0"/>
                  </a:lnTo>
                  <a:lnTo>
                    <a:pt x="2146" y="0"/>
                  </a:lnTo>
                  <a:lnTo>
                    <a:pt x="2168" y="170"/>
                  </a:lnTo>
                  <a:lnTo>
                    <a:pt x="2188" y="336"/>
                  </a:lnTo>
                  <a:lnTo>
                    <a:pt x="2188" y="336"/>
                  </a:lnTo>
                  <a:lnTo>
                    <a:pt x="2182" y="340"/>
                  </a:lnTo>
                  <a:lnTo>
                    <a:pt x="2170" y="346"/>
                  </a:lnTo>
                  <a:lnTo>
                    <a:pt x="2164" y="352"/>
                  </a:lnTo>
                  <a:lnTo>
                    <a:pt x="2158" y="360"/>
                  </a:lnTo>
                  <a:lnTo>
                    <a:pt x="2156" y="368"/>
                  </a:lnTo>
                  <a:lnTo>
                    <a:pt x="2154" y="378"/>
                  </a:lnTo>
                  <a:lnTo>
                    <a:pt x="2154" y="378"/>
                  </a:lnTo>
                  <a:lnTo>
                    <a:pt x="2156" y="390"/>
                  </a:lnTo>
                  <a:lnTo>
                    <a:pt x="2160" y="398"/>
                  </a:lnTo>
                  <a:lnTo>
                    <a:pt x="2166" y="412"/>
                  </a:lnTo>
                  <a:lnTo>
                    <a:pt x="2170" y="418"/>
                  </a:lnTo>
                  <a:lnTo>
                    <a:pt x="2174" y="420"/>
                  </a:lnTo>
                  <a:lnTo>
                    <a:pt x="2158" y="426"/>
                  </a:lnTo>
                  <a:lnTo>
                    <a:pt x="2158" y="426"/>
                  </a:lnTo>
                  <a:lnTo>
                    <a:pt x="2140" y="402"/>
                  </a:lnTo>
                  <a:lnTo>
                    <a:pt x="2140" y="402"/>
                  </a:lnTo>
                  <a:lnTo>
                    <a:pt x="2140" y="382"/>
                  </a:lnTo>
                  <a:lnTo>
                    <a:pt x="2140" y="372"/>
                  </a:lnTo>
                  <a:lnTo>
                    <a:pt x="2138" y="362"/>
                  </a:lnTo>
                  <a:lnTo>
                    <a:pt x="2132" y="356"/>
                  </a:lnTo>
                  <a:lnTo>
                    <a:pt x="2124" y="352"/>
                  </a:lnTo>
                  <a:lnTo>
                    <a:pt x="2110" y="350"/>
                  </a:lnTo>
                  <a:lnTo>
                    <a:pt x="2092" y="354"/>
                  </a:lnTo>
                  <a:lnTo>
                    <a:pt x="2092" y="354"/>
                  </a:lnTo>
                  <a:lnTo>
                    <a:pt x="2090" y="360"/>
                  </a:lnTo>
                  <a:lnTo>
                    <a:pt x="2088" y="368"/>
                  </a:lnTo>
                  <a:lnTo>
                    <a:pt x="2088" y="380"/>
                  </a:lnTo>
                  <a:lnTo>
                    <a:pt x="2092" y="392"/>
                  </a:lnTo>
                  <a:lnTo>
                    <a:pt x="2098" y="400"/>
                  </a:lnTo>
                  <a:lnTo>
                    <a:pt x="2106" y="408"/>
                  </a:lnTo>
                  <a:lnTo>
                    <a:pt x="2110" y="418"/>
                  </a:lnTo>
                  <a:lnTo>
                    <a:pt x="2112" y="426"/>
                  </a:lnTo>
                  <a:lnTo>
                    <a:pt x="2112" y="432"/>
                  </a:lnTo>
                  <a:lnTo>
                    <a:pt x="2110" y="438"/>
                  </a:lnTo>
                  <a:lnTo>
                    <a:pt x="2110" y="438"/>
                  </a:lnTo>
                  <a:lnTo>
                    <a:pt x="2100" y="438"/>
                  </a:lnTo>
                  <a:lnTo>
                    <a:pt x="2092" y="436"/>
                  </a:lnTo>
                  <a:lnTo>
                    <a:pt x="2086" y="434"/>
                  </a:lnTo>
                  <a:lnTo>
                    <a:pt x="2080" y="432"/>
                  </a:lnTo>
                  <a:lnTo>
                    <a:pt x="2076" y="426"/>
                  </a:lnTo>
                  <a:lnTo>
                    <a:pt x="2072" y="418"/>
                  </a:lnTo>
                  <a:lnTo>
                    <a:pt x="2070" y="414"/>
                  </a:lnTo>
                  <a:lnTo>
                    <a:pt x="2068" y="412"/>
                  </a:lnTo>
                  <a:lnTo>
                    <a:pt x="2066" y="410"/>
                  </a:lnTo>
                  <a:lnTo>
                    <a:pt x="2058" y="412"/>
                  </a:lnTo>
                  <a:lnTo>
                    <a:pt x="2044" y="418"/>
                  </a:lnTo>
                  <a:lnTo>
                    <a:pt x="2044" y="418"/>
                  </a:lnTo>
                  <a:lnTo>
                    <a:pt x="2044" y="412"/>
                  </a:lnTo>
                  <a:lnTo>
                    <a:pt x="2044" y="404"/>
                  </a:lnTo>
                  <a:lnTo>
                    <a:pt x="2038" y="388"/>
                  </a:lnTo>
                  <a:lnTo>
                    <a:pt x="2036" y="380"/>
                  </a:lnTo>
                  <a:lnTo>
                    <a:pt x="2032" y="374"/>
                  </a:lnTo>
                  <a:lnTo>
                    <a:pt x="2026" y="370"/>
                  </a:lnTo>
                  <a:lnTo>
                    <a:pt x="2020" y="368"/>
                  </a:lnTo>
                  <a:lnTo>
                    <a:pt x="2020" y="368"/>
                  </a:lnTo>
                  <a:lnTo>
                    <a:pt x="2014" y="388"/>
                  </a:lnTo>
                  <a:lnTo>
                    <a:pt x="2010" y="408"/>
                  </a:lnTo>
                  <a:lnTo>
                    <a:pt x="2010" y="420"/>
                  </a:lnTo>
                  <a:lnTo>
                    <a:pt x="2010" y="430"/>
                  </a:lnTo>
                  <a:lnTo>
                    <a:pt x="2014" y="440"/>
                  </a:lnTo>
                  <a:lnTo>
                    <a:pt x="2022" y="448"/>
                  </a:lnTo>
                  <a:lnTo>
                    <a:pt x="2022" y="448"/>
                  </a:lnTo>
                  <a:lnTo>
                    <a:pt x="2014" y="450"/>
                  </a:lnTo>
                  <a:lnTo>
                    <a:pt x="2004" y="450"/>
                  </a:lnTo>
                  <a:lnTo>
                    <a:pt x="1992" y="446"/>
                  </a:lnTo>
                  <a:lnTo>
                    <a:pt x="1986" y="442"/>
                  </a:lnTo>
                  <a:lnTo>
                    <a:pt x="1986" y="442"/>
                  </a:lnTo>
                  <a:lnTo>
                    <a:pt x="1984" y="438"/>
                  </a:lnTo>
                  <a:lnTo>
                    <a:pt x="1986" y="432"/>
                  </a:lnTo>
                  <a:lnTo>
                    <a:pt x="1990" y="420"/>
                  </a:lnTo>
                  <a:lnTo>
                    <a:pt x="1990" y="412"/>
                  </a:lnTo>
                  <a:lnTo>
                    <a:pt x="1990" y="402"/>
                  </a:lnTo>
                  <a:lnTo>
                    <a:pt x="1988" y="392"/>
                  </a:lnTo>
                  <a:lnTo>
                    <a:pt x="1984" y="380"/>
                  </a:lnTo>
                  <a:lnTo>
                    <a:pt x="1984" y="380"/>
                  </a:lnTo>
                  <a:lnTo>
                    <a:pt x="1974" y="384"/>
                  </a:lnTo>
                  <a:lnTo>
                    <a:pt x="1968" y="390"/>
                  </a:lnTo>
                  <a:lnTo>
                    <a:pt x="1962" y="396"/>
                  </a:lnTo>
                  <a:lnTo>
                    <a:pt x="1958" y="402"/>
                  </a:lnTo>
                  <a:lnTo>
                    <a:pt x="1954" y="416"/>
                  </a:lnTo>
                  <a:lnTo>
                    <a:pt x="1954" y="432"/>
                  </a:lnTo>
                  <a:lnTo>
                    <a:pt x="1954" y="446"/>
                  </a:lnTo>
                  <a:lnTo>
                    <a:pt x="1952" y="458"/>
                  </a:lnTo>
                  <a:lnTo>
                    <a:pt x="1950" y="464"/>
                  </a:lnTo>
                  <a:lnTo>
                    <a:pt x="1946" y="470"/>
                  </a:lnTo>
                  <a:lnTo>
                    <a:pt x="1940" y="476"/>
                  </a:lnTo>
                  <a:lnTo>
                    <a:pt x="1932" y="480"/>
                  </a:lnTo>
                  <a:lnTo>
                    <a:pt x="1932" y="480"/>
                  </a:lnTo>
                  <a:lnTo>
                    <a:pt x="1924" y="478"/>
                  </a:lnTo>
                  <a:lnTo>
                    <a:pt x="1918" y="476"/>
                  </a:lnTo>
                  <a:lnTo>
                    <a:pt x="1916" y="472"/>
                  </a:lnTo>
                  <a:lnTo>
                    <a:pt x="1914" y="468"/>
                  </a:lnTo>
                  <a:lnTo>
                    <a:pt x="1918" y="458"/>
                  </a:lnTo>
                  <a:lnTo>
                    <a:pt x="1922" y="448"/>
                  </a:lnTo>
                  <a:lnTo>
                    <a:pt x="1930" y="434"/>
                  </a:lnTo>
                  <a:lnTo>
                    <a:pt x="1934" y="420"/>
                  </a:lnTo>
                  <a:lnTo>
                    <a:pt x="1934" y="414"/>
                  </a:lnTo>
                  <a:lnTo>
                    <a:pt x="1932" y="406"/>
                  </a:lnTo>
                  <a:lnTo>
                    <a:pt x="1928" y="398"/>
                  </a:lnTo>
                  <a:lnTo>
                    <a:pt x="1922" y="392"/>
                  </a:lnTo>
                  <a:lnTo>
                    <a:pt x="1922" y="392"/>
                  </a:lnTo>
                  <a:lnTo>
                    <a:pt x="1906" y="398"/>
                  </a:lnTo>
                  <a:lnTo>
                    <a:pt x="1892" y="406"/>
                  </a:lnTo>
                  <a:lnTo>
                    <a:pt x="1882" y="416"/>
                  </a:lnTo>
                  <a:lnTo>
                    <a:pt x="1874" y="428"/>
                  </a:lnTo>
                  <a:lnTo>
                    <a:pt x="1870" y="442"/>
                  </a:lnTo>
                  <a:lnTo>
                    <a:pt x="1868" y="454"/>
                  </a:lnTo>
                  <a:lnTo>
                    <a:pt x="1870" y="468"/>
                  </a:lnTo>
                  <a:lnTo>
                    <a:pt x="1876" y="478"/>
                  </a:lnTo>
                  <a:lnTo>
                    <a:pt x="1876" y="478"/>
                  </a:lnTo>
                  <a:lnTo>
                    <a:pt x="1874" y="488"/>
                  </a:lnTo>
                  <a:lnTo>
                    <a:pt x="1872" y="496"/>
                  </a:lnTo>
                  <a:lnTo>
                    <a:pt x="1864" y="510"/>
                  </a:lnTo>
                  <a:lnTo>
                    <a:pt x="1858" y="524"/>
                  </a:lnTo>
                  <a:lnTo>
                    <a:pt x="1854" y="530"/>
                  </a:lnTo>
                  <a:lnTo>
                    <a:pt x="1852" y="538"/>
                  </a:lnTo>
                  <a:lnTo>
                    <a:pt x="1852" y="538"/>
                  </a:lnTo>
                  <a:lnTo>
                    <a:pt x="1838" y="534"/>
                  </a:lnTo>
                  <a:lnTo>
                    <a:pt x="1826" y="530"/>
                  </a:lnTo>
                  <a:lnTo>
                    <a:pt x="1820" y="524"/>
                  </a:lnTo>
                  <a:lnTo>
                    <a:pt x="1816" y="518"/>
                  </a:lnTo>
                  <a:lnTo>
                    <a:pt x="1816" y="518"/>
                  </a:lnTo>
                  <a:lnTo>
                    <a:pt x="1818" y="512"/>
                  </a:lnTo>
                  <a:lnTo>
                    <a:pt x="1822" y="506"/>
                  </a:lnTo>
                  <a:lnTo>
                    <a:pt x="1832" y="494"/>
                  </a:lnTo>
                  <a:lnTo>
                    <a:pt x="1838" y="488"/>
                  </a:lnTo>
                  <a:lnTo>
                    <a:pt x="1838" y="480"/>
                  </a:lnTo>
                  <a:lnTo>
                    <a:pt x="1836" y="470"/>
                  </a:lnTo>
                  <a:lnTo>
                    <a:pt x="1828" y="458"/>
                  </a:lnTo>
                  <a:lnTo>
                    <a:pt x="1828" y="458"/>
                  </a:lnTo>
                  <a:lnTo>
                    <a:pt x="1820" y="460"/>
                  </a:lnTo>
                  <a:lnTo>
                    <a:pt x="1814" y="464"/>
                  </a:lnTo>
                  <a:lnTo>
                    <a:pt x="1808" y="468"/>
                  </a:lnTo>
                  <a:lnTo>
                    <a:pt x="1804" y="474"/>
                  </a:lnTo>
                  <a:lnTo>
                    <a:pt x="1800" y="486"/>
                  </a:lnTo>
                  <a:lnTo>
                    <a:pt x="1796" y="498"/>
                  </a:lnTo>
                  <a:lnTo>
                    <a:pt x="1794" y="508"/>
                  </a:lnTo>
                  <a:lnTo>
                    <a:pt x="1794" y="512"/>
                  </a:lnTo>
                  <a:lnTo>
                    <a:pt x="1792" y="514"/>
                  </a:lnTo>
                  <a:lnTo>
                    <a:pt x="1788" y="514"/>
                  </a:lnTo>
                  <a:lnTo>
                    <a:pt x="1784" y="512"/>
                  </a:lnTo>
                  <a:lnTo>
                    <a:pt x="1772" y="502"/>
                  </a:lnTo>
                  <a:lnTo>
                    <a:pt x="1772" y="502"/>
                  </a:lnTo>
                  <a:lnTo>
                    <a:pt x="1768" y="488"/>
                  </a:lnTo>
                  <a:lnTo>
                    <a:pt x="1762" y="478"/>
                  </a:lnTo>
                  <a:lnTo>
                    <a:pt x="1754" y="470"/>
                  </a:lnTo>
                  <a:lnTo>
                    <a:pt x="1746" y="466"/>
                  </a:lnTo>
                  <a:lnTo>
                    <a:pt x="1746" y="466"/>
                  </a:lnTo>
                  <a:lnTo>
                    <a:pt x="1734" y="476"/>
                  </a:lnTo>
                  <a:lnTo>
                    <a:pt x="1730" y="484"/>
                  </a:lnTo>
                  <a:lnTo>
                    <a:pt x="1728" y="490"/>
                  </a:lnTo>
                  <a:lnTo>
                    <a:pt x="1726" y="496"/>
                  </a:lnTo>
                  <a:lnTo>
                    <a:pt x="1726" y="504"/>
                  </a:lnTo>
                  <a:lnTo>
                    <a:pt x="1728" y="512"/>
                  </a:lnTo>
                  <a:lnTo>
                    <a:pt x="1732" y="518"/>
                  </a:lnTo>
                  <a:lnTo>
                    <a:pt x="1750" y="544"/>
                  </a:lnTo>
                  <a:lnTo>
                    <a:pt x="1750" y="544"/>
                  </a:lnTo>
                  <a:lnTo>
                    <a:pt x="1752" y="546"/>
                  </a:lnTo>
                  <a:lnTo>
                    <a:pt x="1754" y="550"/>
                  </a:lnTo>
                  <a:lnTo>
                    <a:pt x="1756" y="556"/>
                  </a:lnTo>
                  <a:lnTo>
                    <a:pt x="1756" y="558"/>
                  </a:lnTo>
                  <a:lnTo>
                    <a:pt x="1756" y="558"/>
                  </a:lnTo>
                  <a:lnTo>
                    <a:pt x="1744" y="548"/>
                  </a:lnTo>
                  <a:lnTo>
                    <a:pt x="1730" y="540"/>
                  </a:lnTo>
                  <a:lnTo>
                    <a:pt x="1718" y="534"/>
                  </a:lnTo>
                  <a:lnTo>
                    <a:pt x="1704" y="530"/>
                  </a:lnTo>
                  <a:lnTo>
                    <a:pt x="1690" y="528"/>
                  </a:lnTo>
                  <a:lnTo>
                    <a:pt x="1676" y="530"/>
                  </a:lnTo>
                  <a:lnTo>
                    <a:pt x="1664" y="534"/>
                  </a:lnTo>
                  <a:lnTo>
                    <a:pt x="1654" y="542"/>
                  </a:lnTo>
                  <a:lnTo>
                    <a:pt x="1654" y="542"/>
                  </a:lnTo>
                  <a:lnTo>
                    <a:pt x="1656" y="552"/>
                  </a:lnTo>
                  <a:lnTo>
                    <a:pt x="1660" y="560"/>
                  </a:lnTo>
                  <a:lnTo>
                    <a:pt x="1666" y="564"/>
                  </a:lnTo>
                  <a:lnTo>
                    <a:pt x="1672" y="568"/>
                  </a:lnTo>
                  <a:lnTo>
                    <a:pt x="1692" y="574"/>
                  </a:lnTo>
                  <a:lnTo>
                    <a:pt x="1718" y="580"/>
                  </a:lnTo>
                  <a:lnTo>
                    <a:pt x="1718" y="580"/>
                  </a:lnTo>
                  <a:lnTo>
                    <a:pt x="1702" y="582"/>
                  </a:lnTo>
                  <a:lnTo>
                    <a:pt x="1688" y="586"/>
                  </a:lnTo>
                  <a:lnTo>
                    <a:pt x="1678" y="590"/>
                  </a:lnTo>
                  <a:lnTo>
                    <a:pt x="1670" y="594"/>
                  </a:lnTo>
                  <a:lnTo>
                    <a:pt x="1658" y="602"/>
                  </a:lnTo>
                  <a:lnTo>
                    <a:pt x="1646" y="610"/>
                  </a:lnTo>
                  <a:lnTo>
                    <a:pt x="1646" y="610"/>
                  </a:lnTo>
                  <a:lnTo>
                    <a:pt x="1644" y="600"/>
                  </a:lnTo>
                  <a:lnTo>
                    <a:pt x="1638" y="592"/>
                  </a:lnTo>
                  <a:lnTo>
                    <a:pt x="1630" y="586"/>
                  </a:lnTo>
                  <a:lnTo>
                    <a:pt x="1620" y="580"/>
                  </a:lnTo>
                  <a:lnTo>
                    <a:pt x="1608" y="576"/>
                  </a:lnTo>
                  <a:lnTo>
                    <a:pt x="1596" y="574"/>
                  </a:lnTo>
                  <a:lnTo>
                    <a:pt x="1570" y="570"/>
                  </a:lnTo>
                  <a:lnTo>
                    <a:pt x="1570" y="570"/>
                  </a:lnTo>
                  <a:lnTo>
                    <a:pt x="1564" y="570"/>
                  </a:lnTo>
                  <a:lnTo>
                    <a:pt x="1558" y="570"/>
                  </a:lnTo>
                  <a:lnTo>
                    <a:pt x="1546" y="568"/>
                  </a:lnTo>
                  <a:lnTo>
                    <a:pt x="1538" y="566"/>
                  </a:lnTo>
                  <a:lnTo>
                    <a:pt x="1534" y="566"/>
                  </a:lnTo>
                  <a:lnTo>
                    <a:pt x="1530" y="568"/>
                  </a:lnTo>
                  <a:lnTo>
                    <a:pt x="1530" y="568"/>
                  </a:lnTo>
                  <a:lnTo>
                    <a:pt x="1536" y="580"/>
                  </a:lnTo>
                  <a:lnTo>
                    <a:pt x="1544" y="592"/>
                  </a:lnTo>
                  <a:lnTo>
                    <a:pt x="1554" y="604"/>
                  </a:lnTo>
                  <a:lnTo>
                    <a:pt x="1566" y="612"/>
                  </a:lnTo>
                  <a:lnTo>
                    <a:pt x="1578" y="622"/>
                  </a:lnTo>
                  <a:lnTo>
                    <a:pt x="1592" y="628"/>
                  </a:lnTo>
                  <a:lnTo>
                    <a:pt x="1606" y="634"/>
                  </a:lnTo>
                  <a:lnTo>
                    <a:pt x="1620" y="638"/>
                  </a:lnTo>
                  <a:lnTo>
                    <a:pt x="1620" y="638"/>
                  </a:lnTo>
                  <a:lnTo>
                    <a:pt x="1640" y="636"/>
                  </a:lnTo>
                  <a:lnTo>
                    <a:pt x="1656" y="630"/>
                  </a:lnTo>
                  <a:lnTo>
                    <a:pt x="1656" y="630"/>
                  </a:lnTo>
                  <a:lnTo>
                    <a:pt x="1670" y="636"/>
                  </a:lnTo>
                  <a:lnTo>
                    <a:pt x="1676" y="644"/>
                  </a:lnTo>
                  <a:lnTo>
                    <a:pt x="1680" y="652"/>
                  </a:lnTo>
                  <a:lnTo>
                    <a:pt x="1684" y="662"/>
                  </a:lnTo>
                  <a:lnTo>
                    <a:pt x="1684" y="662"/>
                  </a:lnTo>
                  <a:lnTo>
                    <a:pt x="1670" y="666"/>
                  </a:lnTo>
                  <a:lnTo>
                    <a:pt x="1658" y="668"/>
                  </a:lnTo>
                  <a:lnTo>
                    <a:pt x="1644" y="668"/>
                  </a:lnTo>
                  <a:lnTo>
                    <a:pt x="1632" y="668"/>
                  </a:lnTo>
                  <a:lnTo>
                    <a:pt x="1608" y="664"/>
                  </a:lnTo>
                  <a:lnTo>
                    <a:pt x="1594" y="664"/>
                  </a:lnTo>
                  <a:lnTo>
                    <a:pt x="1582" y="668"/>
                  </a:lnTo>
                  <a:lnTo>
                    <a:pt x="1582" y="668"/>
                  </a:lnTo>
                  <a:lnTo>
                    <a:pt x="1576" y="668"/>
                  </a:lnTo>
                  <a:lnTo>
                    <a:pt x="1572" y="668"/>
                  </a:lnTo>
                  <a:lnTo>
                    <a:pt x="1572" y="666"/>
                  </a:lnTo>
                  <a:lnTo>
                    <a:pt x="1572" y="666"/>
                  </a:lnTo>
                  <a:lnTo>
                    <a:pt x="1568" y="656"/>
                  </a:lnTo>
                  <a:lnTo>
                    <a:pt x="1568" y="656"/>
                  </a:lnTo>
                  <a:lnTo>
                    <a:pt x="1560" y="648"/>
                  </a:lnTo>
                  <a:lnTo>
                    <a:pt x="1552" y="642"/>
                  </a:lnTo>
                  <a:lnTo>
                    <a:pt x="1540" y="638"/>
                  </a:lnTo>
                  <a:lnTo>
                    <a:pt x="1530" y="636"/>
                  </a:lnTo>
                  <a:lnTo>
                    <a:pt x="1518" y="638"/>
                  </a:lnTo>
                  <a:lnTo>
                    <a:pt x="1506" y="640"/>
                  </a:lnTo>
                  <a:lnTo>
                    <a:pt x="1486" y="644"/>
                  </a:lnTo>
                  <a:lnTo>
                    <a:pt x="1486" y="644"/>
                  </a:lnTo>
                  <a:lnTo>
                    <a:pt x="1486" y="654"/>
                  </a:lnTo>
                  <a:lnTo>
                    <a:pt x="1488" y="662"/>
                  </a:lnTo>
                  <a:lnTo>
                    <a:pt x="1492" y="670"/>
                  </a:lnTo>
                  <a:lnTo>
                    <a:pt x="1498" y="676"/>
                  </a:lnTo>
                  <a:lnTo>
                    <a:pt x="1512" y="688"/>
                  </a:lnTo>
                  <a:lnTo>
                    <a:pt x="1528" y="696"/>
                  </a:lnTo>
                  <a:lnTo>
                    <a:pt x="1528" y="696"/>
                  </a:lnTo>
                  <a:lnTo>
                    <a:pt x="1546" y="702"/>
                  </a:lnTo>
                  <a:lnTo>
                    <a:pt x="1556" y="702"/>
                  </a:lnTo>
                  <a:lnTo>
                    <a:pt x="1562" y="700"/>
                  </a:lnTo>
                  <a:lnTo>
                    <a:pt x="1564" y="698"/>
                  </a:lnTo>
                  <a:lnTo>
                    <a:pt x="1576" y="688"/>
                  </a:lnTo>
                  <a:lnTo>
                    <a:pt x="1576" y="688"/>
                  </a:lnTo>
                  <a:lnTo>
                    <a:pt x="1580" y="702"/>
                  </a:lnTo>
                  <a:lnTo>
                    <a:pt x="1584" y="714"/>
                  </a:lnTo>
                  <a:lnTo>
                    <a:pt x="1590" y="722"/>
                  </a:lnTo>
                  <a:lnTo>
                    <a:pt x="1596" y="730"/>
                  </a:lnTo>
                  <a:lnTo>
                    <a:pt x="1610" y="740"/>
                  </a:lnTo>
                  <a:lnTo>
                    <a:pt x="1626" y="752"/>
                  </a:lnTo>
                  <a:lnTo>
                    <a:pt x="1626" y="752"/>
                  </a:lnTo>
                  <a:lnTo>
                    <a:pt x="1594" y="762"/>
                  </a:lnTo>
                  <a:lnTo>
                    <a:pt x="1580" y="766"/>
                  </a:lnTo>
                  <a:lnTo>
                    <a:pt x="1560" y="766"/>
                  </a:lnTo>
                  <a:lnTo>
                    <a:pt x="1560" y="766"/>
                  </a:lnTo>
                  <a:lnTo>
                    <a:pt x="1552" y="756"/>
                  </a:lnTo>
                  <a:lnTo>
                    <a:pt x="1542" y="746"/>
                  </a:lnTo>
                  <a:lnTo>
                    <a:pt x="1532" y="738"/>
                  </a:lnTo>
                  <a:lnTo>
                    <a:pt x="1522" y="730"/>
                  </a:lnTo>
                  <a:lnTo>
                    <a:pt x="1498" y="718"/>
                  </a:lnTo>
                  <a:lnTo>
                    <a:pt x="1474" y="708"/>
                  </a:lnTo>
                  <a:lnTo>
                    <a:pt x="1452" y="704"/>
                  </a:lnTo>
                  <a:lnTo>
                    <a:pt x="1434" y="702"/>
                  </a:lnTo>
                  <a:lnTo>
                    <a:pt x="1428" y="702"/>
                  </a:lnTo>
                  <a:lnTo>
                    <a:pt x="1422" y="704"/>
                  </a:lnTo>
                  <a:lnTo>
                    <a:pt x="1420" y="708"/>
                  </a:lnTo>
                  <a:lnTo>
                    <a:pt x="1420" y="712"/>
                  </a:lnTo>
                  <a:lnTo>
                    <a:pt x="1420" y="712"/>
                  </a:lnTo>
                  <a:lnTo>
                    <a:pt x="1424" y="722"/>
                  </a:lnTo>
                  <a:lnTo>
                    <a:pt x="1428" y="732"/>
                  </a:lnTo>
                  <a:lnTo>
                    <a:pt x="1434" y="740"/>
                  </a:lnTo>
                  <a:lnTo>
                    <a:pt x="1440" y="748"/>
                  </a:lnTo>
                  <a:lnTo>
                    <a:pt x="1456" y="760"/>
                  </a:lnTo>
                  <a:lnTo>
                    <a:pt x="1472" y="770"/>
                  </a:lnTo>
                  <a:lnTo>
                    <a:pt x="1488" y="776"/>
                  </a:lnTo>
                  <a:lnTo>
                    <a:pt x="1502" y="780"/>
                  </a:lnTo>
                  <a:lnTo>
                    <a:pt x="1514" y="784"/>
                  </a:lnTo>
                  <a:lnTo>
                    <a:pt x="1514" y="784"/>
                  </a:lnTo>
                  <a:lnTo>
                    <a:pt x="1508" y="786"/>
                  </a:lnTo>
                  <a:lnTo>
                    <a:pt x="1494" y="792"/>
                  </a:lnTo>
                  <a:lnTo>
                    <a:pt x="1488" y="798"/>
                  </a:lnTo>
                  <a:lnTo>
                    <a:pt x="1482" y="802"/>
                  </a:lnTo>
                  <a:lnTo>
                    <a:pt x="1480" y="806"/>
                  </a:lnTo>
                  <a:lnTo>
                    <a:pt x="1480" y="812"/>
                  </a:lnTo>
                  <a:lnTo>
                    <a:pt x="1480" y="812"/>
                  </a:lnTo>
                  <a:lnTo>
                    <a:pt x="1484" y="816"/>
                  </a:lnTo>
                  <a:lnTo>
                    <a:pt x="1492" y="822"/>
                  </a:lnTo>
                  <a:lnTo>
                    <a:pt x="1512" y="830"/>
                  </a:lnTo>
                  <a:lnTo>
                    <a:pt x="1522" y="836"/>
                  </a:lnTo>
                  <a:lnTo>
                    <a:pt x="1530" y="842"/>
                  </a:lnTo>
                  <a:lnTo>
                    <a:pt x="1534" y="848"/>
                  </a:lnTo>
                  <a:lnTo>
                    <a:pt x="1534" y="852"/>
                  </a:lnTo>
                  <a:lnTo>
                    <a:pt x="1534" y="854"/>
                  </a:lnTo>
                  <a:lnTo>
                    <a:pt x="1534" y="854"/>
                  </a:lnTo>
                  <a:lnTo>
                    <a:pt x="1514" y="848"/>
                  </a:lnTo>
                  <a:lnTo>
                    <a:pt x="1500" y="842"/>
                  </a:lnTo>
                  <a:lnTo>
                    <a:pt x="1490" y="842"/>
                  </a:lnTo>
                  <a:lnTo>
                    <a:pt x="1486" y="842"/>
                  </a:lnTo>
                  <a:lnTo>
                    <a:pt x="1484" y="844"/>
                  </a:lnTo>
                  <a:lnTo>
                    <a:pt x="1482" y="846"/>
                  </a:lnTo>
                  <a:lnTo>
                    <a:pt x="1482" y="850"/>
                  </a:lnTo>
                  <a:lnTo>
                    <a:pt x="1484" y="860"/>
                  </a:lnTo>
                  <a:lnTo>
                    <a:pt x="1492" y="872"/>
                  </a:lnTo>
                  <a:lnTo>
                    <a:pt x="1504" y="890"/>
                  </a:lnTo>
                  <a:lnTo>
                    <a:pt x="1504" y="890"/>
                  </a:lnTo>
                  <a:lnTo>
                    <a:pt x="1496" y="890"/>
                  </a:lnTo>
                  <a:lnTo>
                    <a:pt x="1490" y="888"/>
                  </a:lnTo>
                  <a:lnTo>
                    <a:pt x="1484" y="886"/>
                  </a:lnTo>
                  <a:lnTo>
                    <a:pt x="1478" y="882"/>
                  </a:lnTo>
                  <a:lnTo>
                    <a:pt x="1470" y="874"/>
                  </a:lnTo>
                  <a:lnTo>
                    <a:pt x="1464" y="864"/>
                  </a:lnTo>
                  <a:lnTo>
                    <a:pt x="1454" y="844"/>
                  </a:lnTo>
                  <a:lnTo>
                    <a:pt x="1446" y="834"/>
                  </a:lnTo>
                  <a:lnTo>
                    <a:pt x="1438" y="828"/>
                  </a:lnTo>
                  <a:lnTo>
                    <a:pt x="1438" y="828"/>
                  </a:lnTo>
                  <a:lnTo>
                    <a:pt x="1430" y="836"/>
                  </a:lnTo>
                  <a:lnTo>
                    <a:pt x="1426" y="844"/>
                  </a:lnTo>
                  <a:lnTo>
                    <a:pt x="1424" y="852"/>
                  </a:lnTo>
                  <a:lnTo>
                    <a:pt x="1424" y="860"/>
                  </a:lnTo>
                  <a:lnTo>
                    <a:pt x="1426" y="872"/>
                  </a:lnTo>
                  <a:lnTo>
                    <a:pt x="1428" y="878"/>
                  </a:lnTo>
                  <a:lnTo>
                    <a:pt x="1428" y="878"/>
                  </a:lnTo>
                  <a:lnTo>
                    <a:pt x="1418" y="866"/>
                  </a:lnTo>
                  <a:lnTo>
                    <a:pt x="1402" y="848"/>
                  </a:lnTo>
                  <a:lnTo>
                    <a:pt x="1392" y="838"/>
                  </a:lnTo>
                  <a:lnTo>
                    <a:pt x="1384" y="832"/>
                  </a:lnTo>
                  <a:lnTo>
                    <a:pt x="1374" y="828"/>
                  </a:lnTo>
                  <a:lnTo>
                    <a:pt x="1366" y="828"/>
                  </a:lnTo>
                  <a:lnTo>
                    <a:pt x="1366" y="828"/>
                  </a:lnTo>
                  <a:lnTo>
                    <a:pt x="1362" y="830"/>
                  </a:lnTo>
                  <a:lnTo>
                    <a:pt x="1362" y="836"/>
                  </a:lnTo>
                  <a:lnTo>
                    <a:pt x="1360" y="848"/>
                  </a:lnTo>
                  <a:lnTo>
                    <a:pt x="1362" y="856"/>
                  </a:lnTo>
                  <a:lnTo>
                    <a:pt x="1366" y="862"/>
                  </a:lnTo>
                  <a:lnTo>
                    <a:pt x="1370" y="870"/>
                  </a:lnTo>
                  <a:lnTo>
                    <a:pt x="1376" y="876"/>
                  </a:lnTo>
                  <a:lnTo>
                    <a:pt x="1376" y="876"/>
                  </a:lnTo>
                  <a:lnTo>
                    <a:pt x="1358" y="880"/>
                  </a:lnTo>
                  <a:lnTo>
                    <a:pt x="1338" y="882"/>
                  </a:lnTo>
                  <a:lnTo>
                    <a:pt x="1328" y="886"/>
                  </a:lnTo>
                  <a:lnTo>
                    <a:pt x="1320" y="890"/>
                  </a:lnTo>
                  <a:lnTo>
                    <a:pt x="1314" y="896"/>
                  </a:lnTo>
                  <a:lnTo>
                    <a:pt x="1310" y="904"/>
                  </a:lnTo>
                  <a:lnTo>
                    <a:pt x="1310" y="904"/>
                  </a:lnTo>
                  <a:lnTo>
                    <a:pt x="1324" y="912"/>
                  </a:lnTo>
                  <a:lnTo>
                    <a:pt x="1340" y="920"/>
                  </a:lnTo>
                  <a:lnTo>
                    <a:pt x="1354" y="924"/>
                  </a:lnTo>
                  <a:lnTo>
                    <a:pt x="1370" y="928"/>
                  </a:lnTo>
                  <a:lnTo>
                    <a:pt x="1388" y="928"/>
                  </a:lnTo>
                  <a:lnTo>
                    <a:pt x="1406" y="928"/>
                  </a:lnTo>
                  <a:lnTo>
                    <a:pt x="1446" y="924"/>
                  </a:lnTo>
                  <a:lnTo>
                    <a:pt x="1446" y="924"/>
                  </a:lnTo>
                  <a:lnTo>
                    <a:pt x="1454" y="924"/>
                  </a:lnTo>
                  <a:lnTo>
                    <a:pt x="1468" y="920"/>
                  </a:lnTo>
                  <a:lnTo>
                    <a:pt x="1468" y="920"/>
                  </a:lnTo>
                  <a:lnTo>
                    <a:pt x="1472" y="920"/>
                  </a:lnTo>
                  <a:lnTo>
                    <a:pt x="1478" y="920"/>
                  </a:lnTo>
                  <a:lnTo>
                    <a:pt x="1486" y="924"/>
                  </a:lnTo>
                  <a:lnTo>
                    <a:pt x="1496" y="932"/>
                  </a:lnTo>
                  <a:lnTo>
                    <a:pt x="1496" y="932"/>
                  </a:lnTo>
                  <a:lnTo>
                    <a:pt x="1486" y="934"/>
                  </a:lnTo>
                  <a:lnTo>
                    <a:pt x="1480" y="938"/>
                  </a:lnTo>
                  <a:lnTo>
                    <a:pt x="1470" y="944"/>
                  </a:lnTo>
                  <a:lnTo>
                    <a:pt x="1454" y="952"/>
                  </a:lnTo>
                  <a:lnTo>
                    <a:pt x="1440" y="956"/>
                  </a:lnTo>
                  <a:lnTo>
                    <a:pt x="1422" y="960"/>
                  </a:lnTo>
                  <a:lnTo>
                    <a:pt x="1422" y="960"/>
                  </a:lnTo>
                  <a:lnTo>
                    <a:pt x="1396" y="974"/>
                  </a:lnTo>
                  <a:lnTo>
                    <a:pt x="1386" y="982"/>
                  </a:lnTo>
                  <a:lnTo>
                    <a:pt x="1376" y="992"/>
                  </a:lnTo>
                  <a:lnTo>
                    <a:pt x="1368" y="1002"/>
                  </a:lnTo>
                  <a:lnTo>
                    <a:pt x="1362" y="1012"/>
                  </a:lnTo>
                  <a:lnTo>
                    <a:pt x="1358" y="1024"/>
                  </a:lnTo>
                  <a:lnTo>
                    <a:pt x="1356" y="1038"/>
                  </a:lnTo>
                  <a:lnTo>
                    <a:pt x="1356" y="1038"/>
                  </a:lnTo>
                  <a:lnTo>
                    <a:pt x="1374" y="1046"/>
                  </a:lnTo>
                  <a:lnTo>
                    <a:pt x="1384" y="1048"/>
                  </a:lnTo>
                  <a:lnTo>
                    <a:pt x="1392" y="1050"/>
                  </a:lnTo>
                  <a:lnTo>
                    <a:pt x="1400" y="1050"/>
                  </a:lnTo>
                  <a:lnTo>
                    <a:pt x="1410" y="1048"/>
                  </a:lnTo>
                  <a:lnTo>
                    <a:pt x="1416" y="1044"/>
                  </a:lnTo>
                  <a:lnTo>
                    <a:pt x="1422" y="1038"/>
                  </a:lnTo>
                  <a:lnTo>
                    <a:pt x="1422" y="1038"/>
                  </a:lnTo>
                  <a:lnTo>
                    <a:pt x="1430" y="1028"/>
                  </a:lnTo>
                  <a:lnTo>
                    <a:pt x="1436" y="1022"/>
                  </a:lnTo>
                  <a:lnTo>
                    <a:pt x="1440" y="1020"/>
                  </a:lnTo>
                  <a:lnTo>
                    <a:pt x="1444" y="1020"/>
                  </a:lnTo>
                  <a:lnTo>
                    <a:pt x="1448" y="1026"/>
                  </a:lnTo>
                  <a:lnTo>
                    <a:pt x="1452" y="1028"/>
                  </a:lnTo>
                  <a:lnTo>
                    <a:pt x="1458" y="1030"/>
                  </a:lnTo>
                  <a:lnTo>
                    <a:pt x="1478" y="1036"/>
                  </a:lnTo>
                  <a:lnTo>
                    <a:pt x="1478" y="1036"/>
                  </a:lnTo>
                  <a:lnTo>
                    <a:pt x="1474" y="1042"/>
                  </a:lnTo>
                  <a:lnTo>
                    <a:pt x="1468" y="1048"/>
                  </a:lnTo>
                  <a:lnTo>
                    <a:pt x="1454" y="1058"/>
                  </a:lnTo>
                  <a:lnTo>
                    <a:pt x="1438" y="1066"/>
                  </a:lnTo>
                  <a:lnTo>
                    <a:pt x="1422" y="1072"/>
                  </a:lnTo>
                  <a:lnTo>
                    <a:pt x="1408" y="1078"/>
                  </a:lnTo>
                  <a:lnTo>
                    <a:pt x="1396" y="1084"/>
                  </a:lnTo>
                  <a:lnTo>
                    <a:pt x="1392" y="1088"/>
                  </a:lnTo>
                  <a:lnTo>
                    <a:pt x="1390" y="1092"/>
                  </a:lnTo>
                  <a:lnTo>
                    <a:pt x="1390" y="1096"/>
                  </a:lnTo>
                  <a:lnTo>
                    <a:pt x="1392" y="1100"/>
                  </a:lnTo>
                  <a:lnTo>
                    <a:pt x="1392" y="1100"/>
                  </a:lnTo>
                  <a:lnTo>
                    <a:pt x="1406" y="1120"/>
                  </a:lnTo>
                  <a:lnTo>
                    <a:pt x="1420" y="1138"/>
                  </a:lnTo>
                  <a:lnTo>
                    <a:pt x="1436" y="1156"/>
                  </a:lnTo>
                  <a:lnTo>
                    <a:pt x="1436" y="1156"/>
                  </a:lnTo>
                  <a:lnTo>
                    <a:pt x="1426" y="1150"/>
                  </a:lnTo>
                  <a:lnTo>
                    <a:pt x="1402" y="1142"/>
                  </a:lnTo>
                  <a:lnTo>
                    <a:pt x="1388" y="1140"/>
                  </a:lnTo>
                  <a:lnTo>
                    <a:pt x="1376" y="1138"/>
                  </a:lnTo>
                  <a:lnTo>
                    <a:pt x="1364" y="1140"/>
                  </a:lnTo>
                  <a:lnTo>
                    <a:pt x="1360" y="1142"/>
                  </a:lnTo>
                  <a:lnTo>
                    <a:pt x="1356" y="1146"/>
                  </a:lnTo>
                  <a:lnTo>
                    <a:pt x="1356" y="1146"/>
                  </a:lnTo>
                  <a:lnTo>
                    <a:pt x="1354" y="1150"/>
                  </a:lnTo>
                  <a:lnTo>
                    <a:pt x="1352" y="1154"/>
                  </a:lnTo>
                  <a:lnTo>
                    <a:pt x="1354" y="1164"/>
                  </a:lnTo>
                  <a:lnTo>
                    <a:pt x="1358" y="1174"/>
                  </a:lnTo>
                  <a:lnTo>
                    <a:pt x="1368" y="1182"/>
                  </a:lnTo>
                  <a:lnTo>
                    <a:pt x="1382" y="1192"/>
                  </a:lnTo>
                  <a:lnTo>
                    <a:pt x="1398" y="1200"/>
                  </a:lnTo>
                  <a:lnTo>
                    <a:pt x="1418" y="1208"/>
                  </a:lnTo>
                  <a:lnTo>
                    <a:pt x="1440" y="1214"/>
                  </a:lnTo>
                  <a:lnTo>
                    <a:pt x="1440" y="1214"/>
                  </a:lnTo>
                  <a:lnTo>
                    <a:pt x="1430" y="1218"/>
                  </a:lnTo>
                  <a:lnTo>
                    <a:pt x="1416" y="1220"/>
                  </a:lnTo>
                  <a:lnTo>
                    <a:pt x="1402" y="1222"/>
                  </a:lnTo>
                  <a:lnTo>
                    <a:pt x="1388" y="1226"/>
                  </a:lnTo>
                  <a:lnTo>
                    <a:pt x="1378" y="1230"/>
                  </a:lnTo>
                  <a:lnTo>
                    <a:pt x="1376" y="1232"/>
                  </a:lnTo>
                  <a:lnTo>
                    <a:pt x="1374" y="1236"/>
                  </a:lnTo>
                  <a:lnTo>
                    <a:pt x="1374" y="1242"/>
                  </a:lnTo>
                  <a:lnTo>
                    <a:pt x="1376" y="1248"/>
                  </a:lnTo>
                  <a:lnTo>
                    <a:pt x="1380" y="1254"/>
                  </a:lnTo>
                  <a:lnTo>
                    <a:pt x="1388" y="1262"/>
                  </a:lnTo>
                  <a:lnTo>
                    <a:pt x="1388" y="1262"/>
                  </a:lnTo>
                  <a:lnTo>
                    <a:pt x="1370" y="1272"/>
                  </a:lnTo>
                  <a:lnTo>
                    <a:pt x="1360" y="1278"/>
                  </a:lnTo>
                  <a:lnTo>
                    <a:pt x="1354" y="1286"/>
                  </a:lnTo>
                  <a:lnTo>
                    <a:pt x="1354" y="1288"/>
                  </a:lnTo>
                  <a:lnTo>
                    <a:pt x="1354" y="1290"/>
                  </a:lnTo>
                  <a:lnTo>
                    <a:pt x="1360" y="1294"/>
                  </a:lnTo>
                  <a:lnTo>
                    <a:pt x="1368" y="1294"/>
                  </a:lnTo>
                  <a:lnTo>
                    <a:pt x="1380" y="1294"/>
                  </a:lnTo>
                  <a:lnTo>
                    <a:pt x="1396" y="1290"/>
                  </a:lnTo>
                  <a:lnTo>
                    <a:pt x="1418" y="1294"/>
                  </a:lnTo>
                  <a:lnTo>
                    <a:pt x="1418" y="1294"/>
                  </a:lnTo>
                  <a:lnTo>
                    <a:pt x="1386" y="1312"/>
                  </a:lnTo>
                  <a:lnTo>
                    <a:pt x="1378" y="1318"/>
                  </a:lnTo>
                  <a:lnTo>
                    <a:pt x="1372" y="1324"/>
                  </a:lnTo>
                  <a:lnTo>
                    <a:pt x="1368" y="1330"/>
                  </a:lnTo>
                  <a:lnTo>
                    <a:pt x="1368" y="1336"/>
                  </a:lnTo>
                  <a:lnTo>
                    <a:pt x="1368" y="1336"/>
                  </a:lnTo>
                  <a:lnTo>
                    <a:pt x="1368" y="1338"/>
                  </a:lnTo>
                  <a:lnTo>
                    <a:pt x="1370" y="1340"/>
                  </a:lnTo>
                  <a:lnTo>
                    <a:pt x="1376" y="1342"/>
                  </a:lnTo>
                  <a:lnTo>
                    <a:pt x="1384" y="1342"/>
                  </a:lnTo>
                  <a:lnTo>
                    <a:pt x="1392" y="1342"/>
                  </a:lnTo>
                  <a:lnTo>
                    <a:pt x="1410" y="1340"/>
                  </a:lnTo>
                  <a:lnTo>
                    <a:pt x="1418" y="1340"/>
                  </a:lnTo>
                  <a:lnTo>
                    <a:pt x="1422" y="1344"/>
                  </a:lnTo>
                  <a:lnTo>
                    <a:pt x="1422" y="1344"/>
                  </a:lnTo>
                  <a:lnTo>
                    <a:pt x="1422" y="1352"/>
                  </a:lnTo>
                  <a:lnTo>
                    <a:pt x="1420" y="1358"/>
                  </a:lnTo>
                  <a:lnTo>
                    <a:pt x="1416" y="1364"/>
                  </a:lnTo>
                  <a:lnTo>
                    <a:pt x="1412" y="1368"/>
                  </a:lnTo>
                  <a:lnTo>
                    <a:pt x="1404" y="1374"/>
                  </a:lnTo>
                  <a:lnTo>
                    <a:pt x="1398" y="1380"/>
                  </a:lnTo>
                  <a:lnTo>
                    <a:pt x="1398" y="1380"/>
                  </a:lnTo>
                  <a:lnTo>
                    <a:pt x="1404" y="1382"/>
                  </a:lnTo>
                  <a:lnTo>
                    <a:pt x="1410" y="1384"/>
                  </a:lnTo>
                  <a:lnTo>
                    <a:pt x="1420" y="1384"/>
                  </a:lnTo>
                  <a:lnTo>
                    <a:pt x="1430" y="1382"/>
                  </a:lnTo>
                  <a:lnTo>
                    <a:pt x="1438" y="1376"/>
                  </a:lnTo>
                  <a:lnTo>
                    <a:pt x="1448" y="1372"/>
                  </a:lnTo>
                  <a:lnTo>
                    <a:pt x="1458" y="1370"/>
                  </a:lnTo>
                  <a:lnTo>
                    <a:pt x="1466" y="1372"/>
                  </a:lnTo>
                  <a:lnTo>
                    <a:pt x="1472" y="1376"/>
                  </a:lnTo>
                  <a:lnTo>
                    <a:pt x="1478" y="1380"/>
                  </a:lnTo>
                  <a:lnTo>
                    <a:pt x="1478" y="1380"/>
                  </a:lnTo>
                  <a:lnTo>
                    <a:pt x="1472" y="1386"/>
                  </a:lnTo>
                  <a:lnTo>
                    <a:pt x="1464" y="1392"/>
                  </a:lnTo>
                  <a:lnTo>
                    <a:pt x="1446" y="1400"/>
                  </a:lnTo>
                  <a:lnTo>
                    <a:pt x="1438" y="1404"/>
                  </a:lnTo>
                  <a:lnTo>
                    <a:pt x="1432" y="1410"/>
                  </a:lnTo>
                  <a:lnTo>
                    <a:pt x="1428" y="1418"/>
                  </a:lnTo>
                  <a:lnTo>
                    <a:pt x="1430" y="1428"/>
                  </a:lnTo>
                  <a:lnTo>
                    <a:pt x="1430" y="1428"/>
                  </a:lnTo>
                  <a:lnTo>
                    <a:pt x="1436" y="1432"/>
                  </a:lnTo>
                  <a:lnTo>
                    <a:pt x="1444" y="1434"/>
                  </a:lnTo>
                  <a:lnTo>
                    <a:pt x="1462" y="1438"/>
                  </a:lnTo>
                  <a:lnTo>
                    <a:pt x="1478" y="1442"/>
                  </a:lnTo>
                  <a:lnTo>
                    <a:pt x="1486" y="1444"/>
                  </a:lnTo>
                  <a:lnTo>
                    <a:pt x="1494" y="1448"/>
                  </a:lnTo>
                  <a:lnTo>
                    <a:pt x="1494" y="1448"/>
                  </a:lnTo>
                  <a:lnTo>
                    <a:pt x="1490" y="1454"/>
                  </a:lnTo>
                  <a:lnTo>
                    <a:pt x="1484" y="1472"/>
                  </a:lnTo>
                  <a:lnTo>
                    <a:pt x="1478" y="1488"/>
                  </a:lnTo>
                  <a:lnTo>
                    <a:pt x="1480" y="1494"/>
                  </a:lnTo>
                  <a:lnTo>
                    <a:pt x="1482" y="1498"/>
                  </a:lnTo>
                  <a:lnTo>
                    <a:pt x="1482" y="1498"/>
                  </a:lnTo>
                  <a:lnTo>
                    <a:pt x="1492" y="1502"/>
                  </a:lnTo>
                  <a:lnTo>
                    <a:pt x="1500" y="1500"/>
                  </a:lnTo>
                  <a:lnTo>
                    <a:pt x="1510" y="1496"/>
                  </a:lnTo>
                  <a:lnTo>
                    <a:pt x="1518" y="1490"/>
                  </a:lnTo>
                  <a:lnTo>
                    <a:pt x="1532" y="1476"/>
                  </a:lnTo>
                  <a:lnTo>
                    <a:pt x="1536" y="1472"/>
                  </a:lnTo>
                  <a:lnTo>
                    <a:pt x="1540" y="1468"/>
                  </a:lnTo>
                  <a:lnTo>
                    <a:pt x="1540" y="1468"/>
                  </a:lnTo>
                  <a:lnTo>
                    <a:pt x="1540" y="1486"/>
                  </a:lnTo>
                  <a:lnTo>
                    <a:pt x="1544" y="1496"/>
                  </a:lnTo>
                  <a:lnTo>
                    <a:pt x="1548" y="1504"/>
                  </a:lnTo>
                  <a:lnTo>
                    <a:pt x="1554" y="1510"/>
                  </a:lnTo>
                  <a:lnTo>
                    <a:pt x="1560" y="1514"/>
                  </a:lnTo>
                  <a:lnTo>
                    <a:pt x="1566" y="1520"/>
                  </a:lnTo>
                  <a:lnTo>
                    <a:pt x="1568" y="1528"/>
                  </a:lnTo>
                  <a:lnTo>
                    <a:pt x="1564" y="1538"/>
                  </a:lnTo>
                  <a:lnTo>
                    <a:pt x="1564" y="1538"/>
                  </a:lnTo>
                  <a:lnTo>
                    <a:pt x="1564" y="1554"/>
                  </a:lnTo>
                  <a:lnTo>
                    <a:pt x="1566" y="1570"/>
                  </a:lnTo>
                  <a:lnTo>
                    <a:pt x="1568" y="1576"/>
                  </a:lnTo>
                  <a:lnTo>
                    <a:pt x="1572" y="1584"/>
                  </a:lnTo>
                  <a:lnTo>
                    <a:pt x="1576" y="1588"/>
                  </a:lnTo>
                  <a:lnTo>
                    <a:pt x="1582" y="1594"/>
                  </a:lnTo>
                  <a:lnTo>
                    <a:pt x="1582" y="1594"/>
                  </a:lnTo>
                  <a:lnTo>
                    <a:pt x="1596" y="1588"/>
                  </a:lnTo>
                  <a:lnTo>
                    <a:pt x="1606" y="1580"/>
                  </a:lnTo>
                  <a:lnTo>
                    <a:pt x="1614" y="1572"/>
                  </a:lnTo>
                  <a:lnTo>
                    <a:pt x="1620" y="1560"/>
                  </a:lnTo>
                  <a:lnTo>
                    <a:pt x="1622" y="1548"/>
                  </a:lnTo>
                  <a:lnTo>
                    <a:pt x="1624" y="1534"/>
                  </a:lnTo>
                  <a:lnTo>
                    <a:pt x="1626" y="1502"/>
                  </a:lnTo>
                  <a:lnTo>
                    <a:pt x="1626" y="1502"/>
                  </a:lnTo>
                  <a:lnTo>
                    <a:pt x="1626" y="1500"/>
                  </a:lnTo>
                  <a:lnTo>
                    <a:pt x="1628" y="1498"/>
                  </a:lnTo>
                  <a:lnTo>
                    <a:pt x="1632" y="1496"/>
                  </a:lnTo>
                  <a:lnTo>
                    <a:pt x="1640" y="1498"/>
                  </a:lnTo>
                  <a:lnTo>
                    <a:pt x="1648" y="1500"/>
                  </a:lnTo>
                  <a:lnTo>
                    <a:pt x="1664" y="1508"/>
                  </a:lnTo>
                  <a:lnTo>
                    <a:pt x="1672" y="1512"/>
                  </a:lnTo>
                  <a:lnTo>
                    <a:pt x="1672" y="1512"/>
                  </a:lnTo>
                  <a:lnTo>
                    <a:pt x="1676" y="1516"/>
                  </a:lnTo>
                  <a:lnTo>
                    <a:pt x="1678" y="1520"/>
                  </a:lnTo>
                  <a:lnTo>
                    <a:pt x="1678" y="1526"/>
                  </a:lnTo>
                  <a:lnTo>
                    <a:pt x="1676" y="1530"/>
                  </a:lnTo>
                  <a:lnTo>
                    <a:pt x="1670" y="1538"/>
                  </a:lnTo>
                  <a:lnTo>
                    <a:pt x="1662" y="1548"/>
                  </a:lnTo>
                  <a:lnTo>
                    <a:pt x="1652" y="1558"/>
                  </a:lnTo>
                  <a:lnTo>
                    <a:pt x="1644" y="1570"/>
                  </a:lnTo>
                  <a:lnTo>
                    <a:pt x="1642" y="1578"/>
                  </a:lnTo>
                  <a:lnTo>
                    <a:pt x="1642" y="1584"/>
                  </a:lnTo>
                  <a:lnTo>
                    <a:pt x="1644" y="1592"/>
                  </a:lnTo>
                  <a:lnTo>
                    <a:pt x="1646" y="1602"/>
                  </a:lnTo>
                  <a:lnTo>
                    <a:pt x="1646" y="1602"/>
                  </a:lnTo>
                  <a:lnTo>
                    <a:pt x="1658" y="1602"/>
                  </a:lnTo>
                  <a:lnTo>
                    <a:pt x="1668" y="1602"/>
                  </a:lnTo>
                  <a:lnTo>
                    <a:pt x="1676" y="1600"/>
                  </a:lnTo>
                  <a:lnTo>
                    <a:pt x="1684" y="1598"/>
                  </a:lnTo>
                  <a:lnTo>
                    <a:pt x="1698" y="1590"/>
                  </a:lnTo>
                  <a:lnTo>
                    <a:pt x="1710" y="1580"/>
                  </a:lnTo>
                  <a:lnTo>
                    <a:pt x="1720" y="1570"/>
                  </a:lnTo>
                  <a:lnTo>
                    <a:pt x="1732" y="1560"/>
                  </a:lnTo>
                  <a:lnTo>
                    <a:pt x="1746" y="1550"/>
                  </a:lnTo>
                  <a:lnTo>
                    <a:pt x="1754" y="1548"/>
                  </a:lnTo>
                  <a:lnTo>
                    <a:pt x="1764" y="1544"/>
                  </a:lnTo>
                  <a:lnTo>
                    <a:pt x="1764" y="1544"/>
                  </a:lnTo>
                  <a:lnTo>
                    <a:pt x="1770" y="1552"/>
                  </a:lnTo>
                  <a:lnTo>
                    <a:pt x="1772" y="1558"/>
                  </a:lnTo>
                  <a:lnTo>
                    <a:pt x="1770" y="1566"/>
                  </a:lnTo>
                  <a:lnTo>
                    <a:pt x="1766" y="1574"/>
                  </a:lnTo>
                  <a:lnTo>
                    <a:pt x="1756" y="1590"/>
                  </a:lnTo>
                  <a:lnTo>
                    <a:pt x="1746" y="1606"/>
                  </a:lnTo>
                  <a:lnTo>
                    <a:pt x="1746" y="1606"/>
                  </a:lnTo>
                  <a:lnTo>
                    <a:pt x="1734" y="1610"/>
                  </a:lnTo>
                  <a:lnTo>
                    <a:pt x="1720" y="1614"/>
                  </a:lnTo>
                  <a:lnTo>
                    <a:pt x="1694" y="1618"/>
                  </a:lnTo>
                  <a:lnTo>
                    <a:pt x="1680" y="1624"/>
                  </a:lnTo>
                  <a:lnTo>
                    <a:pt x="1666" y="1632"/>
                  </a:lnTo>
                  <a:lnTo>
                    <a:pt x="1654" y="1646"/>
                  </a:lnTo>
                  <a:lnTo>
                    <a:pt x="1642" y="1666"/>
                  </a:lnTo>
                  <a:lnTo>
                    <a:pt x="1642" y="1666"/>
                  </a:lnTo>
                  <a:lnTo>
                    <a:pt x="1658" y="1670"/>
                  </a:lnTo>
                  <a:lnTo>
                    <a:pt x="1672" y="1674"/>
                  </a:lnTo>
                  <a:lnTo>
                    <a:pt x="1684" y="1674"/>
                  </a:lnTo>
                  <a:lnTo>
                    <a:pt x="1694" y="1674"/>
                  </a:lnTo>
                  <a:lnTo>
                    <a:pt x="1704" y="1670"/>
                  </a:lnTo>
                  <a:lnTo>
                    <a:pt x="1710" y="1668"/>
                  </a:lnTo>
                  <a:lnTo>
                    <a:pt x="1724" y="1660"/>
                  </a:lnTo>
                  <a:lnTo>
                    <a:pt x="1724" y="1660"/>
                  </a:lnTo>
                  <a:lnTo>
                    <a:pt x="1732" y="1654"/>
                  </a:lnTo>
                  <a:lnTo>
                    <a:pt x="1736" y="1648"/>
                  </a:lnTo>
                  <a:lnTo>
                    <a:pt x="1742" y="1644"/>
                  </a:lnTo>
                  <a:lnTo>
                    <a:pt x="1748" y="1642"/>
                  </a:lnTo>
                  <a:lnTo>
                    <a:pt x="1748" y="1642"/>
                  </a:lnTo>
                  <a:lnTo>
                    <a:pt x="1748" y="1656"/>
                  </a:lnTo>
                  <a:lnTo>
                    <a:pt x="1748" y="1674"/>
                  </a:lnTo>
                  <a:lnTo>
                    <a:pt x="1750" y="1682"/>
                  </a:lnTo>
                  <a:lnTo>
                    <a:pt x="1752" y="1688"/>
                  </a:lnTo>
                  <a:lnTo>
                    <a:pt x="1756" y="1694"/>
                  </a:lnTo>
                  <a:lnTo>
                    <a:pt x="1760" y="1698"/>
                  </a:lnTo>
                  <a:lnTo>
                    <a:pt x="1760" y="1698"/>
                  </a:lnTo>
                  <a:lnTo>
                    <a:pt x="1770" y="1696"/>
                  </a:lnTo>
                  <a:lnTo>
                    <a:pt x="1776" y="1694"/>
                  </a:lnTo>
                  <a:lnTo>
                    <a:pt x="1790" y="1684"/>
                  </a:lnTo>
                  <a:lnTo>
                    <a:pt x="1790" y="1684"/>
                  </a:lnTo>
                  <a:lnTo>
                    <a:pt x="1792" y="1690"/>
                  </a:lnTo>
                  <a:lnTo>
                    <a:pt x="1792" y="1696"/>
                  </a:lnTo>
                  <a:lnTo>
                    <a:pt x="1786" y="1714"/>
                  </a:lnTo>
                  <a:lnTo>
                    <a:pt x="1784" y="1722"/>
                  </a:lnTo>
                  <a:lnTo>
                    <a:pt x="1782" y="1730"/>
                  </a:lnTo>
                  <a:lnTo>
                    <a:pt x="1784" y="1738"/>
                  </a:lnTo>
                  <a:lnTo>
                    <a:pt x="1788" y="1744"/>
                  </a:lnTo>
                  <a:lnTo>
                    <a:pt x="1788" y="1744"/>
                  </a:lnTo>
                  <a:lnTo>
                    <a:pt x="1796" y="1742"/>
                  </a:lnTo>
                  <a:lnTo>
                    <a:pt x="1800" y="1740"/>
                  </a:lnTo>
                  <a:lnTo>
                    <a:pt x="1808" y="1732"/>
                  </a:lnTo>
                  <a:lnTo>
                    <a:pt x="1812" y="1726"/>
                  </a:lnTo>
                  <a:lnTo>
                    <a:pt x="1814" y="1724"/>
                  </a:lnTo>
                  <a:lnTo>
                    <a:pt x="1814" y="1724"/>
                  </a:lnTo>
                  <a:lnTo>
                    <a:pt x="1822" y="1732"/>
                  </a:lnTo>
                  <a:lnTo>
                    <a:pt x="1832" y="1738"/>
                  </a:lnTo>
                  <a:lnTo>
                    <a:pt x="1840" y="1738"/>
                  </a:lnTo>
                  <a:lnTo>
                    <a:pt x="1850" y="1736"/>
                  </a:lnTo>
                  <a:lnTo>
                    <a:pt x="1850" y="1736"/>
                  </a:lnTo>
                  <a:lnTo>
                    <a:pt x="1854" y="1720"/>
                  </a:lnTo>
                  <a:lnTo>
                    <a:pt x="1854" y="1702"/>
                  </a:lnTo>
                  <a:lnTo>
                    <a:pt x="1852" y="1692"/>
                  </a:lnTo>
                  <a:lnTo>
                    <a:pt x="1848" y="1682"/>
                  </a:lnTo>
                  <a:lnTo>
                    <a:pt x="1844" y="1676"/>
                  </a:lnTo>
                  <a:lnTo>
                    <a:pt x="1836" y="1670"/>
                  </a:lnTo>
                  <a:lnTo>
                    <a:pt x="1836" y="1670"/>
                  </a:lnTo>
                  <a:lnTo>
                    <a:pt x="1842" y="1666"/>
                  </a:lnTo>
                  <a:lnTo>
                    <a:pt x="1846" y="1666"/>
                  </a:lnTo>
                  <a:lnTo>
                    <a:pt x="1858" y="1670"/>
                  </a:lnTo>
                  <a:lnTo>
                    <a:pt x="1872" y="1674"/>
                  </a:lnTo>
                  <a:lnTo>
                    <a:pt x="1878" y="1674"/>
                  </a:lnTo>
                  <a:lnTo>
                    <a:pt x="1882" y="1672"/>
                  </a:lnTo>
                  <a:lnTo>
                    <a:pt x="1882" y="1672"/>
                  </a:lnTo>
                  <a:lnTo>
                    <a:pt x="1884" y="1676"/>
                  </a:lnTo>
                  <a:lnTo>
                    <a:pt x="1886" y="1682"/>
                  </a:lnTo>
                  <a:lnTo>
                    <a:pt x="1886" y="1694"/>
                  </a:lnTo>
                  <a:lnTo>
                    <a:pt x="1884" y="1706"/>
                  </a:lnTo>
                  <a:lnTo>
                    <a:pt x="1880" y="1718"/>
                  </a:lnTo>
                  <a:lnTo>
                    <a:pt x="1878" y="1732"/>
                  </a:lnTo>
                  <a:lnTo>
                    <a:pt x="1878" y="1744"/>
                  </a:lnTo>
                  <a:lnTo>
                    <a:pt x="1878" y="1748"/>
                  </a:lnTo>
                  <a:lnTo>
                    <a:pt x="1880" y="1754"/>
                  </a:lnTo>
                  <a:lnTo>
                    <a:pt x="1884" y="1758"/>
                  </a:lnTo>
                  <a:lnTo>
                    <a:pt x="1890" y="1762"/>
                  </a:lnTo>
                  <a:lnTo>
                    <a:pt x="1890" y="1762"/>
                  </a:lnTo>
                  <a:lnTo>
                    <a:pt x="1900" y="1760"/>
                  </a:lnTo>
                  <a:lnTo>
                    <a:pt x="1908" y="1756"/>
                  </a:lnTo>
                  <a:lnTo>
                    <a:pt x="1916" y="1748"/>
                  </a:lnTo>
                  <a:lnTo>
                    <a:pt x="1922" y="1742"/>
                  </a:lnTo>
                  <a:lnTo>
                    <a:pt x="1934" y="1726"/>
                  </a:lnTo>
                  <a:lnTo>
                    <a:pt x="1942" y="1720"/>
                  </a:lnTo>
                  <a:lnTo>
                    <a:pt x="1952" y="1714"/>
                  </a:lnTo>
                  <a:lnTo>
                    <a:pt x="1952" y="1714"/>
                  </a:lnTo>
                  <a:lnTo>
                    <a:pt x="1952" y="1726"/>
                  </a:lnTo>
                  <a:lnTo>
                    <a:pt x="1954" y="1736"/>
                  </a:lnTo>
                  <a:lnTo>
                    <a:pt x="1960" y="1758"/>
                  </a:lnTo>
                  <a:lnTo>
                    <a:pt x="1962" y="1766"/>
                  </a:lnTo>
                  <a:lnTo>
                    <a:pt x="1958" y="1776"/>
                  </a:lnTo>
                  <a:lnTo>
                    <a:pt x="1950" y="1786"/>
                  </a:lnTo>
                  <a:lnTo>
                    <a:pt x="1936" y="1794"/>
                  </a:lnTo>
                  <a:lnTo>
                    <a:pt x="1936" y="1794"/>
                  </a:lnTo>
                  <a:lnTo>
                    <a:pt x="1936" y="1800"/>
                  </a:lnTo>
                  <a:lnTo>
                    <a:pt x="1938" y="1804"/>
                  </a:lnTo>
                  <a:lnTo>
                    <a:pt x="1944" y="1812"/>
                  </a:lnTo>
                  <a:lnTo>
                    <a:pt x="1954" y="1818"/>
                  </a:lnTo>
                  <a:lnTo>
                    <a:pt x="1962" y="1824"/>
                  </a:lnTo>
                  <a:lnTo>
                    <a:pt x="1970" y="1830"/>
                  </a:lnTo>
                  <a:lnTo>
                    <a:pt x="1972" y="1834"/>
                  </a:lnTo>
                  <a:lnTo>
                    <a:pt x="1974" y="1838"/>
                  </a:lnTo>
                  <a:lnTo>
                    <a:pt x="1974" y="1842"/>
                  </a:lnTo>
                  <a:lnTo>
                    <a:pt x="1974" y="1848"/>
                  </a:lnTo>
                  <a:lnTo>
                    <a:pt x="1972" y="1856"/>
                  </a:lnTo>
                  <a:lnTo>
                    <a:pt x="1966" y="1864"/>
                  </a:lnTo>
                  <a:lnTo>
                    <a:pt x="1966" y="1864"/>
                  </a:lnTo>
                  <a:lnTo>
                    <a:pt x="1972" y="1868"/>
                  </a:lnTo>
                  <a:lnTo>
                    <a:pt x="1976" y="1872"/>
                  </a:lnTo>
                  <a:lnTo>
                    <a:pt x="1980" y="1874"/>
                  </a:lnTo>
                  <a:lnTo>
                    <a:pt x="1986" y="1874"/>
                  </a:lnTo>
                  <a:lnTo>
                    <a:pt x="1996" y="1874"/>
                  </a:lnTo>
                  <a:lnTo>
                    <a:pt x="2006" y="1870"/>
                  </a:lnTo>
                  <a:lnTo>
                    <a:pt x="2034" y="1838"/>
                  </a:lnTo>
                  <a:lnTo>
                    <a:pt x="2034" y="1838"/>
                  </a:lnTo>
                  <a:lnTo>
                    <a:pt x="2030" y="1860"/>
                  </a:lnTo>
                  <a:lnTo>
                    <a:pt x="2028" y="1886"/>
                  </a:lnTo>
                  <a:lnTo>
                    <a:pt x="2028" y="1912"/>
                  </a:lnTo>
                  <a:lnTo>
                    <a:pt x="2032" y="1936"/>
                  </a:lnTo>
                  <a:lnTo>
                    <a:pt x="2032" y="1936"/>
                  </a:lnTo>
                  <a:lnTo>
                    <a:pt x="2030" y="1944"/>
                  </a:lnTo>
                  <a:lnTo>
                    <a:pt x="2028" y="1954"/>
                  </a:lnTo>
                  <a:lnTo>
                    <a:pt x="2030" y="1974"/>
                  </a:lnTo>
                  <a:lnTo>
                    <a:pt x="2028" y="1982"/>
                  </a:lnTo>
                  <a:lnTo>
                    <a:pt x="2022" y="1992"/>
                  </a:lnTo>
                  <a:lnTo>
                    <a:pt x="2014" y="2000"/>
                  </a:lnTo>
                  <a:lnTo>
                    <a:pt x="2000" y="2008"/>
                  </a:lnTo>
                  <a:lnTo>
                    <a:pt x="2000" y="2008"/>
                  </a:lnTo>
                  <a:lnTo>
                    <a:pt x="1992" y="2054"/>
                  </a:lnTo>
                  <a:lnTo>
                    <a:pt x="1988" y="2076"/>
                  </a:lnTo>
                  <a:lnTo>
                    <a:pt x="1982" y="2096"/>
                  </a:lnTo>
                  <a:lnTo>
                    <a:pt x="1972" y="2116"/>
                  </a:lnTo>
                  <a:lnTo>
                    <a:pt x="1960" y="2136"/>
                  </a:lnTo>
                  <a:lnTo>
                    <a:pt x="1950" y="2144"/>
                  </a:lnTo>
                  <a:lnTo>
                    <a:pt x="1942" y="2154"/>
                  </a:lnTo>
                  <a:lnTo>
                    <a:pt x="1930" y="2162"/>
                  </a:lnTo>
                  <a:lnTo>
                    <a:pt x="1918" y="2168"/>
                  </a:lnTo>
                  <a:lnTo>
                    <a:pt x="1918" y="2168"/>
                  </a:lnTo>
                  <a:lnTo>
                    <a:pt x="1914" y="2176"/>
                  </a:lnTo>
                  <a:lnTo>
                    <a:pt x="1908" y="2182"/>
                  </a:lnTo>
                  <a:lnTo>
                    <a:pt x="1894" y="2192"/>
                  </a:lnTo>
                  <a:lnTo>
                    <a:pt x="1876" y="2200"/>
                  </a:lnTo>
                  <a:lnTo>
                    <a:pt x="1856" y="2206"/>
                  </a:lnTo>
                  <a:lnTo>
                    <a:pt x="1832" y="2212"/>
                  </a:lnTo>
                  <a:lnTo>
                    <a:pt x="1806" y="2216"/>
                  </a:lnTo>
                  <a:lnTo>
                    <a:pt x="1752" y="2224"/>
                  </a:lnTo>
                  <a:lnTo>
                    <a:pt x="1696" y="2230"/>
                  </a:lnTo>
                  <a:lnTo>
                    <a:pt x="1670" y="2234"/>
                  </a:lnTo>
                  <a:lnTo>
                    <a:pt x="1646" y="2240"/>
                  </a:lnTo>
                  <a:lnTo>
                    <a:pt x="1622" y="2246"/>
                  </a:lnTo>
                  <a:lnTo>
                    <a:pt x="1602" y="2254"/>
                  </a:lnTo>
                  <a:lnTo>
                    <a:pt x="1586" y="2266"/>
                  </a:lnTo>
                  <a:lnTo>
                    <a:pt x="1580" y="2272"/>
                  </a:lnTo>
                  <a:lnTo>
                    <a:pt x="1574" y="2278"/>
                  </a:lnTo>
                  <a:lnTo>
                    <a:pt x="1574" y="2278"/>
                  </a:lnTo>
                  <a:lnTo>
                    <a:pt x="1578" y="2280"/>
                  </a:lnTo>
                  <a:lnTo>
                    <a:pt x="1584" y="2282"/>
                  </a:lnTo>
                  <a:lnTo>
                    <a:pt x="1602" y="2284"/>
                  </a:lnTo>
                  <a:lnTo>
                    <a:pt x="1624" y="2286"/>
                  </a:lnTo>
                  <a:lnTo>
                    <a:pt x="1652" y="2286"/>
                  </a:lnTo>
                  <a:lnTo>
                    <a:pt x="1702" y="2286"/>
                  </a:lnTo>
                  <a:lnTo>
                    <a:pt x="1732" y="2282"/>
                  </a:lnTo>
                  <a:lnTo>
                    <a:pt x="1732" y="2282"/>
                  </a:lnTo>
                  <a:lnTo>
                    <a:pt x="1740" y="2278"/>
                  </a:lnTo>
                  <a:lnTo>
                    <a:pt x="1748" y="2278"/>
                  </a:lnTo>
                  <a:lnTo>
                    <a:pt x="1756" y="2280"/>
                  </a:lnTo>
                  <a:lnTo>
                    <a:pt x="1764" y="2282"/>
                  </a:lnTo>
                  <a:lnTo>
                    <a:pt x="1782" y="2288"/>
                  </a:lnTo>
                  <a:lnTo>
                    <a:pt x="1790" y="2290"/>
                  </a:lnTo>
                  <a:lnTo>
                    <a:pt x="1800" y="2290"/>
                  </a:lnTo>
                  <a:lnTo>
                    <a:pt x="1800" y="2290"/>
                  </a:lnTo>
                  <a:lnTo>
                    <a:pt x="1820" y="2290"/>
                  </a:lnTo>
                  <a:lnTo>
                    <a:pt x="1844" y="2288"/>
                  </a:lnTo>
                  <a:lnTo>
                    <a:pt x="1888" y="2284"/>
                  </a:lnTo>
                  <a:lnTo>
                    <a:pt x="1910" y="2282"/>
                  </a:lnTo>
                  <a:lnTo>
                    <a:pt x="1930" y="2282"/>
                  </a:lnTo>
                  <a:lnTo>
                    <a:pt x="1950" y="2284"/>
                  </a:lnTo>
                  <a:lnTo>
                    <a:pt x="1968" y="2290"/>
                  </a:lnTo>
                  <a:lnTo>
                    <a:pt x="1968" y="2290"/>
                  </a:lnTo>
                  <a:lnTo>
                    <a:pt x="2060" y="2290"/>
                  </a:lnTo>
                  <a:lnTo>
                    <a:pt x="2148" y="2292"/>
                  </a:lnTo>
                  <a:lnTo>
                    <a:pt x="2148" y="2292"/>
                  </a:lnTo>
                  <a:close/>
                </a:path>
              </a:pathLst>
            </a:custGeom>
            <a:solidFill>
              <a:srgbClr val="2F459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l">
                <a:defRPr/>
              </a:pPr>
              <a:endParaRPr lang="en-US" sz="1800" b="0" i="0" dirty="0"/>
            </a:p>
          </p:txBody>
        </p:sp>
        <p:sp>
          <p:nvSpPr>
            <p:cNvPr id="273479" name="Freeform 71"/>
            <p:cNvSpPr>
              <a:spLocks noEditPoints="1"/>
            </p:cNvSpPr>
            <p:nvPr userDrawn="1"/>
          </p:nvSpPr>
          <p:spPr bwMode="auto">
            <a:xfrm>
              <a:off x="3273" y="2820"/>
              <a:ext cx="686" cy="680"/>
            </a:xfrm>
            <a:custGeom>
              <a:avLst/>
              <a:gdLst/>
              <a:ahLst/>
              <a:cxnLst>
                <a:cxn ang="0">
                  <a:pos x="176" y="312"/>
                </a:cxn>
                <a:cxn ang="0">
                  <a:pos x="186" y="252"/>
                </a:cxn>
                <a:cxn ang="0">
                  <a:pos x="208" y="204"/>
                </a:cxn>
                <a:cxn ang="0">
                  <a:pos x="242" y="168"/>
                </a:cxn>
                <a:cxn ang="0">
                  <a:pos x="290" y="144"/>
                </a:cxn>
                <a:cxn ang="0">
                  <a:pos x="348" y="136"/>
                </a:cxn>
                <a:cxn ang="0">
                  <a:pos x="388" y="140"/>
                </a:cxn>
                <a:cxn ang="0">
                  <a:pos x="438" y="158"/>
                </a:cxn>
                <a:cxn ang="0">
                  <a:pos x="476" y="188"/>
                </a:cxn>
                <a:cxn ang="0">
                  <a:pos x="502" y="232"/>
                </a:cxn>
                <a:cxn ang="0">
                  <a:pos x="516" y="290"/>
                </a:cxn>
                <a:cxn ang="0">
                  <a:pos x="518" y="334"/>
                </a:cxn>
                <a:cxn ang="0">
                  <a:pos x="512" y="396"/>
                </a:cxn>
                <a:cxn ang="0">
                  <a:pos x="494" y="450"/>
                </a:cxn>
                <a:cxn ang="0">
                  <a:pos x="466" y="492"/>
                </a:cxn>
                <a:cxn ang="0">
                  <a:pos x="424" y="522"/>
                </a:cxn>
                <a:cxn ang="0">
                  <a:pos x="370" y="538"/>
                </a:cxn>
                <a:cxn ang="0">
                  <a:pos x="328" y="538"/>
                </a:cxn>
                <a:cxn ang="0">
                  <a:pos x="276" y="524"/>
                </a:cxn>
                <a:cxn ang="0">
                  <a:pos x="232" y="494"/>
                </a:cxn>
                <a:cxn ang="0">
                  <a:pos x="202" y="450"/>
                </a:cxn>
                <a:cxn ang="0">
                  <a:pos x="182" y="396"/>
                </a:cxn>
                <a:cxn ang="0">
                  <a:pos x="176" y="334"/>
                </a:cxn>
                <a:cxn ang="0">
                  <a:pos x="348" y="676"/>
                </a:cxn>
                <a:cxn ang="0">
                  <a:pos x="458" y="660"/>
                </a:cxn>
                <a:cxn ang="0">
                  <a:pos x="550" y="618"/>
                </a:cxn>
                <a:cxn ang="0">
                  <a:pos x="622" y="552"/>
                </a:cxn>
                <a:cxn ang="0">
                  <a:pos x="670" y="466"/>
                </a:cxn>
                <a:cxn ang="0">
                  <a:pos x="694" y="368"/>
                </a:cxn>
                <a:cxn ang="0">
                  <a:pos x="694" y="298"/>
                </a:cxn>
                <a:cxn ang="0">
                  <a:pos x="670" y="198"/>
                </a:cxn>
                <a:cxn ang="0">
                  <a:pos x="620" y="116"/>
                </a:cxn>
                <a:cxn ang="0">
                  <a:pos x="548" y="52"/>
                </a:cxn>
                <a:cxn ang="0">
                  <a:pos x="458" y="14"/>
                </a:cxn>
                <a:cxn ang="0">
                  <a:pos x="348" y="0"/>
                </a:cxn>
                <a:cxn ang="0">
                  <a:pos x="274" y="6"/>
                </a:cxn>
                <a:cxn ang="0">
                  <a:pos x="176" y="36"/>
                </a:cxn>
                <a:cxn ang="0">
                  <a:pos x="96" y="90"/>
                </a:cxn>
                <a:cxn ang="0">
                  <a:pos x="38" y="166"/>
                </a:cxn>
                <a:cxn ang="0">
                  <a:pos x="6" y="262"/>
                </a:cxn>
                <a:cxn ang="0">
                  <a:pos x="0" y="334"/>
                </a:cxn>
                <a:cxn ang="0">
                  <a:pos x="14" y="438"/>
                </a:cxn>
                <a:cxn ang="0">
                  <a:pos x="56" y="530"/>
                </a:cxn>
                <a:cxn ang="0">
                  <a:pos x="122" y="600"/>
                </a:cxn>
                <a:cxn ang="0">
                  <a:pos x="208" y="650"/>
                </a:cxn>
                <a:cxn ang="0">
                  <a:pos x="310" y="674"/>
                </a:cxn>
              </a:cxnLst>
              <a:rect l="0" t="0" r="r" b="b"/>
              <a:pathLst>
                <a:path w="696" h="676">
                  <a:moveTo>
                    <a:pt x="176" y="334"/>
                  </a:moveTo>
                  <a:lnTo>
                    <a:pt x="176" y="334"/>
                  </a:lnTo>
                  <a:lnTo>
                    <a:pt x="176" y="312"/>
                  </a:lnTo>
                  <a:lnTo>
                    <a:pt x="178" y="292"/>
                  </a:lnTo>
                  <a:lnTo>
                    <a:pt x="182" y="272"/>
                  </a:lnTo>
                  <a:lnTo>
                    <a:pt x="186" y="252"/>
                  </a:lnTo>
                  <a:lnTo>
                    <a:pt x="192" y="236"/>
                  </a:lnTo>
                  <a:lnTo>
                    <a:pt x="200" y="220"/>
                  </a:lnTo>
                  <a:lnTo>
                    <a:pt x="208" y="204"/>
                  </a:lnTo>
                  <a:lnTo>
                    <a:pt x="218" y="190"/>
                  </a:lnTo>
                  <a:lnTo>
                    <a:pt x="230" y="178"/>
                  </a:lnTo>
                  <a:lnTo>
                    <a:pt x="242" y="168"/>
                  </a:lnTo>
                  <a:lnTo>
                    <a:pt x="256" y="158"/>
                  </a:lnTo>
                  <a:lnTo>
                    <a:pt x="272" y="150"/>
                  </a:lnTo>
                  <a:lnTo>
                    <a:pt x="290" y="144"/>
                  </a:lnTo>
                  <a:lnTo>
                    <a:pt x="308" y="140"/>
                  </a:lnTo>
                  <a:lnTo>
                    <a:pt x="328" y="138"/>
                  </a:lnTo>
                  <a:lnTo>
                    <a:pt x="348" y="136"/>
                  </a:lnTo>
                  <a:lnTo>
                    <a:pt x="348" y="136"/>
                  </a:lnTo>
                  <a:lnTo>
                    <a:pt x="370" y="138"/>
                  </a:lnTo>
                  <a:lnTo>
                    <a:pt x="388" y="140"/>
                  </a:lnTo>
                  <a:lnTo>
                    <a:pt x="406" y="144"/>
                  </a:lnTo>
                  <a:lnTo>
                    <a:pt x="422" y="150"/>
                  </a:lnTo>
                  <a:lnTo>
                    <a:pt x="438" y="158"/>
                  </a:lnTo>
                  <a:lnTo>
                    <a:pt x="452" y="166"/>
                  </a:lnTo>
                  <a:lnTo>
                    <a:pt x="464" y="176"/>
                  </a:lnTo>
                  <a:lnTo>
                    <a:pt x="476" y="188"/>
                  </a:lnTo>
                  <a:lnTo>
                    <a:pt x="486" y="202"/>
                  </a:lnTo>
                  <a:lnTo>
                    <a:pt x="494" y="216"/>
                  </a:lnTo>
                  <a:lnTo>
                    <a:pt x="502" y="232"/>
                  </a:lnTo>
                  <a:lnTo>
                    <a:pt x="508" y="250"/>
                  </a:lnTo>
                  <a:lnTo>
                    <a:pt x="512" y="270"/>
                  </a:lnTo>
                  <a:lnTo>
                    <a:pt x="516" y="290"/>
                  </a:lnTo>
                  <a:lnTo>
                    <a:pt x="518" y="310"/>
                  </a:lnTo>
                  <a:lnTo>
                    <a:pt x="518" y="334"/>
                  </a:lnTo>
                  <a:lnTo>
                    <a:pt x="518" y="334"/>
                  </a:lnTo>
                  <a:lnTo>
                    <a:pt x="518" y="356"/>
                  </a:lnTo>
                  <a:lnTo>
                    <a:pt x="516" y="376"/>
                  </a:lnTo>
                  <a:lnTo>
                    <a:pt x="512" y="396"/>
                  </a:lnTo>
                  <a:lnTo>
                    <a:pt x="508" y="414"/>
                  </a:lnTo>
                  <a:lnTo>
                    <a:pt x="502" y="432"/>
                  </a:lnTo>
                  <a:lnTo>
                    <a:pt x="494" y="450"/>
                  </a:lnTo>
                  <a:lnTo>
                    <a:pt x="486" y="466"/>
                  </a:lnTo>
                  <a:lnTo>
                    <a:pt x="476" y="480"/>
                  </a:lnTo>
                  <a:lnTo>
                    <a:pt x="466" y="492"/>
                  </a:lnTo>
                  <a:lnTo>
                    <a:pt x="452" y="504"/>
                  </a:lnTo>
                  <a:lnTo>
                    <a:pt x="438" y="514"/>
                  </a:lnTo>
                  <a:lnTo>
                    <a:pt x="424" y="522"/>
                  </a:lnTo>
                  <a:lnTo>
                    <a:pt x="406" y="530"/>
                  </a:lnTo>
                  <a:lnTo>
                    <a:pt x="388" y="534"/>
                  </a:lnTo>
                  <a:lnTo>
                    <a:pt x="370" y="538"/>
                  </a:lnTo>
                  <a:lnTo>
                    <a:pt x="348" y="538"/>
                  </a:lnTo>
                  <a:lnTo>
                    <a:pt x="348" y="538"/>
                  </a:lnTo>
                  <a:lnTo>
                    <a:pt x="328" y="538"/>
                  </a:lnTo>
                  <a:lnTo>
                    <a:pt x="310" y="534"/>
                  </a:lnTo>
                  <a:lnTo>
                    <a:pt x="292" y="530"/>
                  </a:lnTo>
                  <a:lnTo>
                    <a:pt x="276" y="524"/>
                  </a:lnTo>
                  <a:lnTo>
                    <a:pt x="260" y="514"/>
                  </a:lnTo>
                  <a:lnTo>
                    <a:pt x="246" y="504"/>
                  </a:lnTo>
                  <a:lnTo>
                    <a:pt x="232" y="494"/>
                  </a:lnTo>
                  <a:lnTo>
                    <a:pt x="220" y="480"/>
                  </a:lnTo>
                  <a:lnTo>
                    <a:pt x="210" y="466"/>
                  </a:lnTo>
                  <a:lnTo>
                    <a:pt x="202" y="450"/>
                  </a:lnTo>
                  <a:lnTo>
                    <a:pt x="194" y="434"/>
                  </a:lnTo>
                  <a:lnTo>
                    <a:pt x="188" y="416"/>
                  </a:lnTo>
                  <a:lnTo>
                    <a:pt x="182" y="396"/>
                  </a:lnTo>
                  <a:lnTo>
                    <a:pt x="178" y="376"/>
                  </a:lnTo>
                  <a:lnTo>
                    <a:pt x="176" y="356"/>
                  </a:lnTo>
                  <a:lnTo>
                    <a:pt x="176" y="334"/>
                  </a:lnTo>
                  <a:lnTo>
                    <a:pt x="176" y="334"/>
                  </a:lnTo>
                  <a:close/>
                  <a:moveTo>
                    <a:pt x="348" y="676"/>
                  </a:moveTo>
                  <a:lnTo>
                    <a:pt x="348" y="676"/>
                  </a:lnTo>
                  <a:lnTo>
                    <a:pt x="386" y="674"/>
                  </a:lnTo>
                  <a:lnTo>
                    <a:pt x="424" y="668"/>
                  </a:lnTo>
                  <a:lnTo>
                    <a:pt x="458" y="660"/>
                  </a:lnTo>
                  <a:lnTo>
                    <a:pt x="490" y="648"/>
                  </a:lnTo>
                  <a:lnTo>
                    <a:pt x="520" y="634"/>
                  </a:lnTo>
                  <a:lnTo>
                    <a:pt x="550" y="618"/>
                  </a:lnTo>
                  <a:lnTo>
                    <a:pt x="576" y="598"/>
                  </a:lnTo>
                  <a:lnTo>
                    <a:pt x="600" y="576"/>
                  </a:lnTo>
                  <a:lnTo>
                    <a:pt x="622" y="552"/>
                  </a:lnTo>
                  <a:lnTo>
                    <a:pt x="640" y="524"/>
                  </a:lnTo>
                  <a:lnTo>
                    <a:pt x="656" y="496"/>
                  </a:lnTo>
                  <a:lnTo>
                    <a:pt x="670" y="466"/>
                  </a:lnTo>
                  <a:lnTo>
                    <a:pt x="680" y="436"/>
                  </a:lnTo>
                  <a:lnTo>
                    <a:pt x="688" y="402"/>
                  </a:lnTo>
                  <a:lnTo>
                    <a:pt x="694" y="368"/>
                  </a:lnTo>
                  <a:lnTo>
                    <a:pt x="696" y="334"/>
                  </a:lnTo>
                  <a:lnTo>
                    <a:pt x="696" y="334"/>
                  </a:lnTo>
                  <a:lnTo>
                    <a:pt x="694" y="298"/>
                  </a:lnTo>
                  <a:lnTo>
                    <a:pt x="688" y="262"/>
                  </a:lnTo>
                  <a:lnTo>
                    <a:pt x="680" y="230"/>
                  </a:lnTo>
                  <a:lnTo>
                    <a:pt x="670" y="198"/>
                  </a:lnTo>
                  <a:lnTo>
                    <a:pt x="656" y="168"/>
                  </a:lnTo>
                  <a:lnTo>
                    <a:pt x="640" y="140"/>
                  </a:lnTo>
                  <a:lnTo>
                    <a:pt x="620" y="116"/>
                  </a:lnTo>
                  <a:lnTo>
                    <a:pt x="600" y="92"/>
                  </a:lnTo>
                  <a:lnTo>
                    <a:pt x="576" y="72"/>
                  </a:lnTo>
                  <a:lnTo>
                    <a:pt x="548" y="52"/>
                  </a:lnTo>
                  <a:lnTo>
                    <a:pt x="520" y="36"/>
                  </a:lnTo>
                  <a:lnTo>
                    <a:pt x="490" y="24"/>
                  </a:lnTo>
                  <a:lnTo>
                    <a:pt x="458" y="14"/>
                  </a:lnTo>
                  <a:lnTo>
                    <a:pt x="422" y="6"/>
                  </a:lnTo>
                  <a:lnTo>
                    <a:pt x="386" y="0"/>
                  </a:lnTo>
                  <a:lnTo>
                    <a:pt x="348" y="0"/>
                  </a:lnTo>
                  <a:lnTo>
                    <a:pt x="348" y="0"/>
                  </a:lnTo>
                  <a:lnTo>
                    <a:pt x="310" y="0"/>
                  </a:lnTo>
                  <a:lnTo>
                    <a:pt x="274" y="6"/>
                  </a:lnTo>
                  <a:lnTo>
                    <a:pt x="238" y="12"/>
                  </a:lnTo>
                  <a:lnTo>
                    <a:pt x="206" y="24"/>
                  </a:lnTo>
                  <a:lnTo>
                    <a:pt x="176" y="36"/>
                  </a:lnTo>
                  <a:lnTo>
                    <a:pt x="146" y="52"/>
                  </a:lnTo>
                  <a:lnTo>
                    <a:pt x="120" y="70"/>
                  </a:lnTo>
                  <a:lnTo>
                    <a:pt x="96" y="90"/>
                  </a:lnTo>
                  <a:lnTo>
                    <a:pt x="74" y="114"/>
                  </a:lnTo>
                  <a:lnTo>
                    <a:pt x="54" y="140"/>
                  </a:lnTo>
                  <a:lnTo>
                    <a:pt x="38" y="166"/>
                  </a:lnTo>
                  <a:lnTo>
                    <a:pt x="24" y="196"/>
                  </a:lnTo>
                  <a:lnTo>
                    <a:pt x="14" y="228"/>
                  </a:lnTo>
                  <a:lnTo>
                    <a:pt x="6" y="262"/>
                  </a:lnTo>
                  <a:lnTo>
                    <a:pt x="0" y="296"/>
                  </a:lnTo>
                  <a:lnTo>
                    <a:pt x="0" y="334"/>
                  </a:lnTo>
                  <a:lnTo>
                    <a:pt x="0" y="334"/>
                  </a:lnTo>
                  <a:lnTo>
                    <a:pt x="0" y="370"/>
                  </a:lnTo>
                  <a:lnTo>
                    <a:pt x="6" y="406"/>
                  </a:lnTo>
                  <a:lnTo>
                    <a:pt x="14" y="438"/>
                  </a:lnTo>
                  <a:lnTo>
                    <a:pt x="24" y="470"/>
                  </a:lnTo>
                  <a:lnTo>
                    <a:pt x="38" y="500"/>
                  </a:lnTo>
                  <a:lnTo>
                    <a:pt x="56" y="530"/>
                  </a:lnTo>
                  <a:lnTo>
                    <a:pt x="74" y="556"/>
                  </a:lnTo>
                  <a:lnTo>
                    <a:pt x="96" y="580"/>
                  </a:lnTo>
                  <a:lnTo>
                    <a:pt x="122" y="600"/>
                  </a:lnTo>
                  <a:lnTo>
                    <a:pt x="148" y="620"/>
                  </a:lnTo>
                  <a:lnTo>
                    <a:pt x="176" y="636"/>
                  </a:lnTo>
                  <a:lnTo>
                    <a:pt x="208" y="650"/>
                  </a:lnTo>
                  <a:lnTo>
                    <a:pt x="240" y="662"/>
                  </a:lnTo>
                  <a:lnTo>
                    <a:pt x="274" y="670"/>
                  </a:lnTo>
                  <a:lnTo>
                    <a:pt x="310" y="674"/>
                  </a:lnTo>
                  <a:lnTo>
                    <a:pt x="348" y="676"/>
                  </a:lnTo>
                  <a:lnTo>
                    <a:pt x="348" y="67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l">
                <a:defRPr/>
              </a:pPr>
              <a:endParaRPr lang="en-US" sz="1800" b="0" i="0" dirty="0"/>
            </a:p>
          </p:txBody>
        </p:sp>
        <p:sp>
          <p:nvSpPr>
            <p:cNvPr id="273480" name="Freeform 72"/>
            <p:cNvSpPr>
              <a:spLocks/>
            </p:cNvSpPr>
            <p:nvPr userDrawn="1"/>
          </p:nvSpPr>
          <p:spPr bwMode="auto">
            <a:xfrm>
              <a:off x="4057" y="2820"/>
              <a:ext cx="478" cy="680"/>
            </a:xfrm>
            <a:custGeom>
              <a:avLst/>
              <a:gdLst/>
              <a:ahLst/>
              <a:cxnLst>
                <a:cxn ang="0">
                  <a:pos x="412" y="138"/>
                </a:cxn>
                <a:cxn ang="0">
                  <a:pos x="324" y="126"/>
                </a:cxn>
                <a:cxn ang="0">
                  <a:pos x="294" y="124"/>
                </a:cxn>
                <a:cxn ang="0">
                  <a:pos x="248" y="126"/>
                </a:cxn>
                <a:cxn ang="0">
                  <a:pos x="210" y="136"/>
                </a:cxn>
                <a:cxn ang="0">
                  <a:pos x="186" y="152"/>
                </a:cxn>
                <a:cxn ang="0">
                  <a:pos x="178" y="174"/>
                </a:cxn>
                <a:cxn ang="0">
                  <a:pos x="178" y="180"/>
                </a:cxn>
                <a:cxn ang="0">
                  <a:pos x="188" y="202"/>
                </a:cxn>
                <a:cxn ang="0">
                  <a:pos x="220" y="228"/>
                </a:cxn>
                <a:cxn ang="0">
                  <a:pos x="264" y="254"/>
                </a:cxn>
                <a:cxn ang="0">
                  <a:pos x="316" y="282"/>
                </a:cxn>
                <a:cxn ang="0">
                  <a:pos x="370" y="314"/>
                </a:cxn>
                <a:cxn ang="0">
                  <a:pos x="424" y="354"/>
                </a:cxn>
                <a:cxn ang="0">
                  <a:pos x="446" y="380"/>
                </a:cxn>
                <a:cxn ang="0">
                  <a:pos x="464" y="410"/>
                </a:cxn>
                <a:cxn ang="0">
                  <a:pos x="476" y="444"/>
                </a:cxn>
                <a:cxn ang="0">
                  <a:pos x="480" y="482"/>
                </a:cxn>
                <a:cxn ang="0">
                  <a:pos x="480" y="504"/>
                </a:cxn>
                <a:cxn ang="0">
                  <a:pos x="470" y="546"/>
                </a:cxn>
                <a:cxn ang="0">
                  <a:pos x="450" y="582"/>
                </a:cxn>
                <a:cxn ang="0">
                  <a:pos x="422" y="612"/>
                </a:cxn>
                <a:cxn ang="0">
                  <a:pos x="386" y="636"/>
                </a:cxn>
                <a:cxn ang="0">
                  <a:pos x="342" y="656"/>
                </a:cxn>
                <a:cxn ang="0">
                  <a:pos x="292" y="668"/>
                </a:cxn>
                <a:cxn ang="0">
                  <a:pos x="234" y="674"/>
                </a:cxn>
                <a:cxn ang="0">
                  <a:pos x="204" y="676"/>
                </a:cxn>
                <a:cxn ang="0">
                  <a:pos x="150" y="674"/>
                </a:cxn>
                <a:cxn ang="0">
                  <a:pos x="58" y="658"/>
                </a:cxn>
                <a:cxn ang="0">
                  <a:pos x="12" y="510"/>
                </a:cxn>
                <a:cxn ang="0">
                  <a:pos x="54" y="522"/>
                </a:cxn>
                <a:cxn ang="0">
                  <a:pos x="130" y="542"/>
                </a:cxn>
                <a:cxn ang="0">
                  <a:pos x="184" y="550"/>
                </a:cxn>
                <a:cxn ang="0">
                  <a:pos x="210" y="552"/>
                </a:cxn>
                <a:cxn ang="0">
                  <a:pos x="244" y="548"/>
                </a:cxn>
                <a:cxn ang="0">
                  <a:pos x="274" y="536"/>
                </a:cxn>
                <a:cxn ang="0">
                  <a:pos x="296" y="516"/>
                </a:cxn>
                <a:cxn ang="0">
                  <a:pos x="304" y="488"/>
                </a:cxn>
                <a:cxn ang="0">
                  <a:pos x="304" y="480"/>
                </a:cxn>
                <a:cxn ang="0">
                  <a:pos x="294" y="460"/>
                </a:cxn>
                <a:cxn ang="0">
                  <a:pos x="266" y="436"/>
                </a:cxn>
                <a:cxn ang="0">
                  <a:pos x="222" y="410"/>
                </a:cxn>
                <a:cxn ang="0">
                  <a:pos x="168" y="380"/>
                </a:cxn>
                <a:cxn ang="0">
                  <a:pos x="110" y="346"/>
                </a:cxn>
                <a:cxn ang="0">
                  <a:pos x="56" y="298"/>
                </a:cxn>
                <a:cxn ang="0">
                  <a:pos x="34" y="272"/>
                </a:cxn>
                <a:cxn ang="0">
                  <a:pos x="16" y="240"/>
                </a:cxn>
                <a:cxn ang="0">
                  <a:pos x="4" y="208"/>
                </a:cxn>
                <a:cxn ang="0">
                  <a:pos x="0" y="174"/>
                </a:cxn>
                <a:cxn ang="0">
                  <a:pos x="2" y="154"/>
                </a:cxn>
                <a:cxn ang="0">
                  <a:pos x="12" y="116"/>
                </a:cxn>
                <a:cxn ang="0">
                  <a:pos x="32" y="84"/>
                </a:cxn>
                <a:cxn ang="0">
                  <a:pos x="60" y="56"/>
                </a:cxn>
                <a:cxn ang="0">
                  <a:pos x="94" y="34"/>
                </a:cxn>
                <a:cxn ang="0">
                  <a:pos x="136" y="18"/>
                </a:cxn>
                <a:cxn ang="0">
                  <a:pos x="184" y="6"/>
                </a:cxn>
                <a:cxn ang="0">
                  <a:pos x="236" y="0"/>
                </a:cxn>
                <a:cxn ang="0">
                  <a:pos x="264" y="0"/>
                </a:cxn>
                <a:cxn ang="0">
                  <a:pos x="338" y="2"/>
                </a:cxn>
                <a:cxn ang="0">
                  <a:pos x="412" y="138"/>
                </a:cxn>
              </a:cxnLst>
              <a:rect l="0" t="0" r="r" b="b"/>
              <a:pathLst>
                <a:path w="480" h="676">
                  <a:moveTo>
                    <a:pt x="412" y="138"/>
                  </a:moveTo>
                  <a:lnTo>
                    <a:pt x="412" y="138"/>
                  </a:lnTo>
                  <a:lnTo>
                    <a:pt x="352" y="128"/>
                  </a:lnTo>
                  <a:lnTo>
                    <a:pt x="324" y="126"/>
                  </a:lnTo>
                  <a:lnTo>
                    <a:pt x="294" y="124"/>
                  </a:lnTo>
                  <a:lnTo>
                    <a:pt x="294" y="124"/>
                  </a:lnTo>
                  <a:lnTo>
                    <a:pt x="270" y="124"/>
                  </a:lnTo>
                  <a:lnTo>
                    <a:pt x="248" y="126"/>
                  </a:lnTo>
                  <a:lnTo>
                    <a:pt x="228" y="130"/>
                  </a:lnTo>
                  <a:lnTo>
                    <a:pt x="210" y="136"/>
                  </a:lnTo>
                  <a:lnTo>
                    <a:pt x="196" y="144"/>
                  </a:lnTo>
                  <a:lnTo>
                    <a:pt x="186" y="152"/>
                  </a:lnTo>
                  <a:lnTo>
                    <a:pt x="180" y="162"/>
                  </a:lnTo>
                  <a:lnTo>
                    <a:pt x="178" y="174"/>
                  </a:lnTo>
                  <a:lnTo>
                    <a:pt x="178" y="174"/>
                  </a:lnTo>
                  <a:lnTo>
                    <a:pt x="178" y="180"/>
                  </a:lnTo>
                  <a:lnTo>
                    <a:pt x="180" y="188"/>
                  </a:lnTo>
                  <a:lnTo>
                    <a:pt x="188" y="202"/>
                  </a:lnTo>
                  <a:lnTo>
                    <a:pt x="202" y="214"/>
                  </a:lnTo>
                  <a:lnTo>
                    <a:pt x="220" y="228"/>
                  </a:lnTo>
                  <a:lnTo>
                    <a:pt x="240" y="242"/>
                  </a:lnTo>
                  <a:lnTo>
                    <a:pt x="264" y="254"/>
                  </a:lnTo>
                  <a:lnTo>
                    <a:pt x="316" y="282"/>
                  </a:lnTo>
                  <a:lnTo>
                    <a:pt x="316" y="282"/>
                  </a:lnTo>
                  <a:lnTo>
                    <a:pt x="342" y="298"/>
                  </a:lnTo>
                  <a:lnTo>
                    <a:pt x="370" y="314"/>
                  </a:lnTo>
                  <a:lnTo>
                    <a:pt x="398" y="332"/>
                  </a:lnTo>
                  <a:lnTo>
                    <a:pt x="424" y="354"/>
                  </a:lnTo>
                  <a:lnTo>
                    <a:pt x="436" y="366"/>
                  </a:lnTo>
                  <a:lnTo>
                    <a:pt x="446" y="380"/>
                  </a:lnTo>
                  <a:lnTo>
                    <a:pt x="456" y="394"/>
                  </a:lnTo>
                  <a:lnTo>
                    <a:pt x="464" y="410"/>
                  </a:lnTo>
                  <a:lnTo>
                    <a:pt x="472" y="426"/>
                  </a:lnTo>
                  <a:lnTo>
                    <a:pt x="476" y="444"/>
                  </a:lnTo>
                  <a:lnTo>
                    <a:pt x="480" y="462"/>
                  </a:lnTo>
                  <a:lnTo>
                    <a:pt x="480" y="482"/>
                  </a:lnTo>
                  <a:lnTo>
                    <a:pt x="480" y="482"/>
                  </a:lnTo>
                  <a:lnTo>
                    <a:pt x="480" y="504"/>
                  </a:lnTo>
                  <a:lnTo>
                    <a:pt x="476" y="526"/>
                  </a:lnTo>
                  <a:lnTo>
                    <a:pt x="470" y="546"/>
                  </a:lnTo>
                  <a:lnTo>
                    <a:pt x="460" y="564"/>
                  </a:lnTo>
                  <a:lnTo>
                    <a:pt x="450" y="582"/>
                  </a:lnTo>
                  <a:lnTo>
                    <a:pt x="436" y="598"/>
                  </a:lnTo>
                  <a:lnTo>
                    <a:pt x="422" y="612"/>
                  </a:lnTo>
                  <a:lnTo>
                    <a:pt x="404" y="626"/>
                  </a:lnTo>
                  <a:lnTo>
                    <a:pt x="386" y="636"/>
                  </a:lnTo>
                  <a:lnTo>
                    <a:pt x="364" y="648"/>
                  </a:lnTo>
                  <a:lnTo>
                    <a:pt x="342" y="656"/>
                  </a:lnTo>
                  <a:lnTo>
                    <a:pt x="318" y="662"/>
                  </a:lnTo>
                  <a:lnTo>
                    <a:pt x="292" y="668"/>
                  </a:lnTo>
                  <a:lnTo>
                    <a:pt x="264" y="672"/>
                  </a:lnTo>
                  <a:lnTo>
                    <a:pt x="234" y="674"/>
                  </a:lnTo>
                  <a:lnTo>
                    <a:pt x="204" y="676"/>
                  </a:lnTo>
                  <a:lnTo>
                    <a:pt x="204" y="676"/>
                  </a:lnTo>
                  <a:lnTo>
                    <a:pt x="176" y="674"/>
                  </a:lnTo>
                  <a:lnTo>
                    <a:pt x="150" y="674"/>
                  </a:lnTo>
                  <a:lnTo>
                    <a:pt x="104" y="666"/>
                  </a:lnTo>
                  <a:lnTo>
                    <a:pt x="58" y="658"/>
                  </a:lnTo>
                  <a:lnTo>
                    <a:pt x="12" y="646"/>
                  </a:lnTo>
                  <a:lnTo>
                    <a:pt x="12" y="510"/>
                  </a:lnTo>
                  <a:lnTo>
                    <a:pt x="12" y="510"/>
                  </a:lnTo>
                  <a:lnTo>
                    <a:pt x="54" y="522"/>
                  </a:lnTo>
                  <a:lnTo>
                    <a:pt x="104" y="536"/>
                  </a:lnTo>
                  <a:lnTo>
                    <a:pt x="130" y="542"/>
                  </a:lnTo>
                  <a:lnTo>
                    <a:pt x="156" y="546"/>
                  </a:lnTo>
                  <a:lnTo>
                    <a:pt x="184" y="550"/>
                  </a:lnTo>
                  <a:lnTo>
                    <a:pt x="210" y="552"/>
                  </a:lnTo>
                  <a:lnTo>
                    <a:pt x="210" y="552"/>
                  </a:lnTo>
                  <a:lnTo>
                    <a:pt x="228" y="550"/>
                  </a:lnTo>
                  <a:lnTo>
                    <a:pt x="244" y="548"/>
                  </a:lnTo>
                  <a:lnTo>
                    <a:pt x="260" y="542"/>
                  </a:lnTo>
                  <a:lnTo>
                    <a:pt x="274" y="536"/>
                  </a:lnTo>
                  <a:lnTo>
                    <a:pt x="286" y="526"/>
                  </a:lnTo>
                  <a:lnTo>
                    <a:pt x="296" y="516"/>
                  </a:lnTo>
                  <a:lnTo>
                    <a:pt x="302" y="502"/>
                  </a:lnTo>
                  <a:lnTo>
                    <a:pt x="304" y="488"/>
                  </a:lnTo>
                  <a:lnTo>
                    <a:pt x="304" y="488"/>
                  </a:lnTo>
                  <a:lnTo>
                    <a:pt x="304" y="480"/>
                  </a:lnTo>
                  <a:lnTo>
                    <a:pt x="302" y="474"/>
                  </a:lnTo>
                  <a:lnTo>
                    <a:pt x="294" y="460"/>
                  </a:lnTo>
                  <a:lnTo>
                    <a:pt x="282" y="448"/>
                  </a:lnTo>
                  <a:lnTo>
                    <a:pt x="266" y="436"/>
                  </a:lnTo>
                  <a:lnTo>
                    <a:pt x="246" y="424"/>
                  </a:lnTo>
                  <a:lnTo>
                    <a:pt x="222" y="410"/>
                  </a:lnTo>
                  <a:lnTo>
                    <a:pt x="168" y="380"/>
                  </a:lnTo>
                  <a:lnTo>
                    <a:pt x="168" y="380"/>
                  </a:lnTo>
                  <a:lnTo>
                    <a:pt x="138" y="364"/>
                  </a:lnTo>
                  <a:lnTo>
                    <a:pt x="110" y="346"/>
                  </a:lnTo>
                  <a:lnTo>
                    <a:pt x="82" y="324"/>
                  </a:lnTo>
                  <a:lnTo>
                    <a:pt x="56" y="298"/>
                  </a:lnTo>
                  <a:lnTo>
                    <a:pt x="44" y="286"/>
                  </a:lnTo>
                  <a:lnTo>
                    <a:pt x="34" y="272"/>
                  </a:lnTo>
                  <a:lnTo>
                    <a:pt x="24" y="256"/>
                  </a:lnTo>
                  <a:lnTo>
                    <a:pt x="16" y="240"/>
                  </a:lnTo>
                  <a:lnTo>
                    <a:pt x="10" y="224"/>
                  </a:lnTo>
                  <a:lnTo>
                    <a:pt x="4" y="208"/>
                  </a:lnTo>
                  <a:lnTo>
                    <a:pt x="2" y="192"/>
                  </a:lnTo>
                  <a:lnTo>
                    <a:pt x="0" y="174"/>
                  </a:lnTo>
                  <a:lnTo>
                    <a:pt x="0" y="174"/>
                  </a:lnTo>
                  <a:lnTo>
                    <a:pt x="2" y="154"/>
                  </a:lnTo>
                  <a:lnTo>
                    <a:pt x="6" y="134"/>
                  </a:lnTo>
                  <a:lnTo>
                    <a:pt x="12" y="116"/>
                  </a:lnTo>
                  <a:lnTo>
                    <a:pt x="20" y="100"/>
                  </a:lnTo>
                  <a:lnTo>
                    <a:pt x="32" y="84"/>
                  </a:lnTo>
                  <a:lnTo>
                    <a:pt x="44" y="70"/>
                  </a:lnTo>
                  <a:lnTo>
                    <a:pt x="60" y="56"/>
                  </a:lnTo>
                  <a:lnTo>
                    <a:pt x="76" y="44"/>
                  </a:lnTo>
                  <a:lnTo>
                    <a:pt x="94" y="34"/>
                  </a:lnTo>
                  <a:lnTo>
                    <a:pt x="114" y="24"/>
                  </a:lnTo>
                  <a:lnTo>
                    <a:pt x="136" y="18"/>
                  </a:lnTo>
                  <a:lnTo>
                    <a:pt x="160" y="10"/>
                  </a:lnTo>
                  <a:lnTo>
                    <a:pt x="184" y="6"/>
                  </a:lnTo>
                  <a:lnTo>
                    <a:pt x="210" y="2"/>
                  </a:lnTo>
                  <a:lnTo>
                    <a:pt x="236" y="0"/>
                  </a:lnTo>
                  <a:lnTo>
                    <a:pt x="264" y="0"/>
                  </a:lnTo>
                  <a:lnTo>
                    <a:pt x="264" y="0"/>
                  </a:lnTo>
                  <a:lnTo>
                    <a:pt x="302" y="0"/>
                  </a:lnTo>
                  <a:lnTo>
                    <a:pt x="338" y="2"/>
                  </a:lnTo>
                  <a:lnTo>
                    <a:pt x="412" y="10"/>
                  </a:lnTo>
                  <a:lnTo>
                    <a:pt x="412" y="13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l">
                <a:defRPr/>
              </a:pPr>
              <a:endParaRPr lang="en-US" sz="1800" b="0" i="0" dirty="0"/>
            </a:p>
          </p:txBody>
        </p:sp>
        <p:sp>
          <p:nvSpPr>
            <p:cNvPr id="273481" name="Freeform 73"/>
            <p:cNvSpPr>
              <a:spLocks/>
            </p:cNvSpPr>
            <p:nvPr userDrawn="1"/>
          </p:nvSpPr>
          <p:spPr bwMode="auto">
            <a:xfrm>
              <a:off x="1522" y="2586"/>
              <a:ext cx="257" cy="880"/>
            </a:xfrm>
            <a:custGeom>
              <a:avLst/>
              <a:gdLst/>
              <a:ahLst/>
              <a:cxnLst>
                <a:cxn ang="0">
                  <a:pos x="20" y="890"/>
                </a:cxn>
                <a:cxn ang="0">
                  <a:pos x="20" y="890"/>
                </a:cxn>
                <a:cxn ang="0">
                  <a:pos x="26" y="786"/>
                </a:cxn>
                <a:cxn ang="0">
                  <a:pos x="28" y="660"/>
                </a:cxn>
                <a:cxn ang="0">
                  <a:pos x="28" y="314"/>
                </a:cxn>
                <a:cxn ang="0">
                  <a:pos x="28" y="314"/>
                </a:cxn>
                <a:cxn ang="0">
                  <a:pos x="26" y="224"/>
                </a:cxn>
                <a:cxn ang="0">
                  <a:pos x="20" y="144"/>
                </a:cxn>
                <a:cxn ang="0">
                  <a:pos x="12" y="72"/>
                </a:cxn>
                <a:cxn ang="0">
                  <a:pos x="0" y="0"/>
                </a:cxn>
                <a:cxn ang="0">
                  <a:pos x="230" y="0"/>
                </a:cxn>
                <a:cxn ang="0">
                  <a:pos x="230" y="0"/>
                </a:cxn>
                <a:cxn ang="0">
                  <a:pos x="230" y="54"/>
                </a:cxn>
                <a:cxn ang="0">
                  <a:pos x="226" y="114"/>
                </a:cxn>
                <a:cxn ang="0">
                  <a:pos x="224" y="180"/>
                </a:cxn>
                <a:cxn ang="0">
                  <a:pos x="224" y="254"/>
                </a:cxn>
                <a:cxn ang="0">
                  <a:pos x="224" y="578"/>
                </a:cxn>
                <a:cxn ang="0">
                  <a:pos x="224" y="578"/>
                </a:cxn>
                <a:cxn ang="0">
                  <a:pos x="226" y="654"/>
                </a:cxn>
                <a:cxn ang="0">
                  <a:pos x="232" y="736"/>
                </a:cxn>
                <a:cxn ang="0">
                  <a:pos x="240" y="818"/>
                </a:cxn>
                <a:cxn ang="0">
                  <a:pos x="250" y="890"/>
                </a:cxn>
                <a:cxn ang="0">
                  <a:pos x="20" y="890"/>
                </a:cxn>
              </a:cxnLst>
              <a:rect l="0" t="0" r="r" b="b"/>
              <a:pathLst>
                <a:path w="250" h="890">
                  <a:moveTo>
                    <a:pt x="20" y="890"/>
                  </a:moveTo>
                  <a:lnTo>
                    <a:pt x="20" y="890"/>
                  </a:lnTo>
                  <a:lnTo>
                    <a:pt x="26" y="786"/>
                  </a:lnTo>
                  <a:lnTo>
                    <a:pt x="28" y="660"/>
                  </a:lnTo>
                  <a:lnTo>
                    <a:pt x="28" y="314"/>
                  </a:lnTo>
                  <a:lnTo>
                    <a:pt x="28" y="314"/>
                  </a:lnTo>
                  <a:lnTo>
                    <a:pt x="26" y="224"/>
                  </a:lnTo>
                  <a:lnTo>
                    <a:pt x="20" y="144"/>
                  </a:lnTo>
                  <a:lnTo>
                    <a:pt x="12" y="72"/>
                  </a:lnTo>
                  <a:lnTo>
                    <a:pt x="0" y="0"/>
                  </a:lnTo>
                  <a:lnTo>
                    <a:pt x="230" y="0"/>
                  </a:lnTo>
                  <a:lnTo>
                    <a:pt x="230" y="0"/>
                  </a:lnTo>
                  <a:lnTo>
                    <a:pt x="230" y="54"/>
                  </a:lnTo>
                  <a:lnTo>
                    <a:pt x="226" y="114"/>
                  </a:lnTo>
                  <a:lnTo>
                    <a:pt x="224" y="180"/>
                  </a:lnTo>
                  <a:lnTo>
                    <a:pt x="224" y="254"/>
                  </a:lnTo>
                  <a:lnTo>
                    <a:pt x="224" y="578"/>
                  </a:lnTo>
                  <a:lnTo>
                    <a:pt x="224" y="578"/>
                  </a:lnTo>
                  <a:lnTo>
                    <a:pt x="226" y="654"/>
                  </a:lnTo>
                  <a:lnTo>
                    <a:pt x="232" y="736"/>
                  </a:lnTo>
                  <a:lnTo>
                    <a:pt x="240" y="818"/>
                  </a:lnTo>
                  <a:lnTo>
                    <a:pt x="250" y="890"/>
                  </a:lnTo>
                  <a:lnTo>
                    <a:pt x="20" y="89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l">
                <a:defRPr/>
              </a:pPr>
              <a:endParaRPr lang="en-US" sz="1800" b="0" i="0" dirty="0"/>
            </a:p>
          </p:txBody>
        </p:sp>
        <p:sp>
          <p:nvSpPr>
            <p:cNvPr id="273482" name="Freeform 74"/>
            <p:cNvSpPr>
              <a:spLocks noEditPoints="1"/>
            </p:cNvSpPr>
            <p:nvPr userDrawn="1"/>
          </p:nvSpPr>
          <p:spPr bwMode="auto">
            <a:xfrm>
              <a:off x="1902" y="2820"/>
              <a:ext cx="722" cy="936"/>
            </a:xfrm>
            <a:custGeom>
              <a:avLst/>
              <a:gdLst/>
              <a:ahLst/>
              <a:cxnLst>
                <a:cxn ang="0">
                  <a:pos x="204" y="328"/>
                </a:cxn>
                <a:cxn ang="0">
                  <a:pos x="214" y="264"/>
                </a:cxn>
                <a:cxn ang="0">
                  <a:pos x="236" y="212"/>
                </a:cxn>
                <a:cxn ang="0">
                  <a:pos x="268" y="170"/>
                </a:cxn>
                <a:cxn ang="0">
                  <a:pos x="312" y="146"/>
                </a:cxn>
                <a:cxn ang="0">
                  <a:pos x="370" y="136"/>
                </a:cxn>
                <a:cxn ang="0">
                  <a:pos x="406" y="140"/>
                </a:cxn>
                <a:cxn ang="0">
                  <a:pos x="456" y="160"/>
                </a:cxn>
                <a:cxn ang="0">
                  <a:pos x="496" y="196"/>
                </a:cxn>
                <a:cxn ang="0">
                  <a:pos x="526" y="246"/>
                </a:cxn>
                <a:cxn ang="0">
                  <a:pos x="542" y="306"/>
                </a:cxn>
                <a:cxn ang="0">
                  <a:pos x="546" y="352"/>
                </a:cxn>
                <a:cxn ang="0">
                  <a:pos x="540" y="410"/>
                </a:cxn>
                <a:cxn ang="0">
                  <a:pos x="522" y="460"/>
                </a:cxn>
                <a:cxn ang="0">
                  <a:pos x="492" y="498"/>
                </a:cxn>
                <a:cxn ang="0">
                  <a:pos x="450" y="526"/>
                </a:cxn>
                <a:cxn ang="0">
                  <a:pos x="398" y="538"/>
                </a:cxn>
                <a:cxn ang="0">
                  <a:pos x="358" y="538"/>
                </a:cxn>
                <a:cxn ang="0">
                  <a:pos x="304" y="526"/>
                </a:cxn>
                <a:cxn ang="0">
                  <a:pos x="260" y="502"/>
                </a:cxn>
                <a:cxn ang="0">
                  <a:pos x="230" y="466"/>
                </a:cxn>
                <a:cxn ang="0">
                  <a:pos x="210" y="414"/>
                </a:cxn>
                <a:cxn ang="0">
                  <a:pos x="204" y="352"/>
                </a:cxn>
                <a:cxn ang="0">
                  <a:pos x="230" y="926"/>
                </a:cxn>
                <a:cxn ang="0">
                  <a:pos x="218" y="726"/>
                </a:cxn>
                <a:cxn ang="0">
                  <a:pos x="218" y="614"/>
                </a:cxn>
                <a:cxn ang="0">
                  <a:pos x="296" y="654"/>
                </a:cxn>
                <a:cxn ang="0">
                  <a:pos x="384" y="674"/>
                </a:cxn>
                <a:cxn ang="0">
                  <a:pos x="454" y="674"/>
                </a:cxn>
                <a:cxn ang="0">
                  <a:pos x="544" y="652"/>
                </a:cxn>
                <a:cxn ang="0">
                  <a:pos x="618" y="604"/>
                </a:cxn>
                <a:cxn ang="0">
                  <a:pos x="674" y="536"/>
                </a:cxn>
                <a:cxn ang="0">
                  <a:pos x="710" y="450"/>
                </a:cxn>
                <a:cxn ang="0">
                  <a:pos x="722" y="350"/>
                </a:cxn>
                <a:cxn ang="0">
                  <a:pos x="716" y="276"/>
                </a:cxn>
                <a:cxn ang="0">
                  <a:pos x="686" y="178"/>
                </a:cxn>
                <a:cxn ang="0">
                  <a:pos x="636" y="98"/>
                </a:cxn>
                <a:cxn ang="0">
                  <a:pos x="566" y="40"/>
                </a:cxn>
                <a:cxn ang="0">
                  <a:pos x="478" y="6"/>
                </a:cxn>
                <a:cxn ang="0">
                  <a:pos x="412" y="0"/>
                </a:cxn>
                <a:cxn ang="0">
                  <a:pos x="348" y="6"/>
                </a:cxn>
                <a:cxn ang="0">
                  <a:pos x="298" y="22"/>
                </a:cxn>
                <a:cxn ang="0">
                  <a:pos x="226" y="70"/>
                </a:cxn>
                <a:cxn ang="0">
                  <a:pos x="190" y="106"/>
                </a:cxn>
                <a:cxn ang="0">
                  <a:pos x="168" y="16"/>
                </a:cxn>
                <a:cxn ang="0">
                  <a:pos x="16" y="110"/>
                </a:cxn>
                <a:cxn ang="0">
                  <a:pos x="38" y="270"/>
                </a:cxn>
                <a:cxn ang="0">
                  <a:pos x="40" y="614"/>
                </a:cxn>
                <a:cxn ang="0">
                  <a:pos x="38" y="694"/>
                </a:cxn>
                <a:cxn ang="0">
                  <a:pos x="230" y="926"/>
                </a:cxn>
              </a:cxnLst>
              <a:rect l="0" t="0" r="r" b="b"/>
              <a:pathLst>
                <a:path w="722" h="938">
                  <a:moveTo>
                    <a:pt x="204" y="352"/>
                  </a:moveTo>
                  <a:lnTo>
                    <a:pt x="204" y="352"/>
                  </a:lnTo>
                  <a:lnTo>
                    <a:pt x="204" y="328"/>
                  </a:lnTo>
                  <a:lnTo>
                    <a:pt x="206" y="306"/>
                  </a:lnTo>
                  <a:lnTo>
                    <a:pt x="210" y="284"/>
                  </a:lnTo>
                  <a:lnTo>
                    <a:pt x="214" y="264"/>
                  </a:lnTo>
                  <a:lnTo>
                    <a:pt x="220" y="246"/>
                  </a:lnTo>
                  <a:lnTo>
                    <a:pt x="226" y="228"/>
                  </a:lnTo>
                  <a:lnTo>
                    <a:pt x="236" y="212"/>
                  </a:lnTo>
                  <a:lnTo>
                    <a:pt x="244" y="196"/>
                  </a:lnTo>
                  <a:lnTo>
                    <a:pt x="256" y="182"/>
                  </a:lnTo>
                  <a:lnTo>
                    <a:pt x="268" y="170"/>
                  </a:lnTo>
                  <a:lnTo>
                    <a:pt x="282" y="160"/>
                  </a:lnTo>
                  <a:lnTo>
                    <a:pt x="296" y="152"/>
                  </a:lnTo>
                  <a:lnTo>
                    <a:pt x="312" y="146"/>
                  </a:lnTo>
                  <a:lnTo>
                    <a:pt x="330" y="140"/>
                  </a:lnTo>
                  <a:lnTo>
                    <a:pt x="350" y="138"/>
                  </a:lnTo>
                  <a:lnTo>
                    <a:pt x="370" y="136"/>
                  </a:lnTo>
                  <a:lnTo>
                    <a:pt x="370" y="136"/>
                  </a:lnTo>
                  <a:lnTo>
                    <a:pt x="388" y="138"/>
                  </a:lnTo>
                  <a:lnTo>
                    <a:pt x="406" y="140"/>
                  </a:lnTo>
                  <a:lnTo>
                    <a:pt x="424" y="146"/>
                  </a:lnTo>
                  <a:lnTo>
                    <a:pt x="440" y="152"/>
                  </a:lnTo>
                  <a:lnTo>
                    <a:pt x="456" y="160"/>
                  </a:lnTo>
                  <a:lnTo>
                    <a:pt x="470" y="172"/>
                  </a:lnTo>
                  <a:lnTo>
                    <a:pt x="484" y="184"/>
                  </a:lnTo>
                  <a:lnTo>
                    <a:pt x="496" y="196"/>
                  </a:lnTo>
                  <a:lnTo>
                    <a:pt x="506" y="212"/>
                  </a:lnTo>
                  <a:lnTo>
                    <a:pt x="516" y="228"/>
                  </a:lnTo>
                  <a:lnTo>
                    <a:pt x="526" y="246"/>
                  </a:lnTo>
                  <a:lnTo>
                    <a:pt x="532" y="264"/>
                  </a:lnTo>
                  <a:lnTo>
                    <a:pt x="538" y="284"/>
                  </a:lnTo>
                  <a:lnTo>
                    <a:pt x="542" y="306"/>
                  </a:lnTo>
                  <a:lnTo>
                    <a:pt x="544" y="328"/>
                  </a:lnTo>
                  <a:lnTo>
                    <a:pt x="546" y="352"/>
                  </a:lnTo>
                  <a:lnTo>
                    <a:pt x="546" y="352"/>
                  </a:lnTo>
                  <a:lnTo>
                    <a:pt x="544" y="372"/>
                  </a:lnTo>
                  <a:lnTo>
                    <a:pt x="542" y="392"/>
                  </a:lnTo>
                  <a:lnTo>
                    <a:pt x="540" y="410"/>
                  </a:lnTo>
                  <a:lnTo>
                    <a:pt x="534" y="428"/>
                  </a:lnTo>
                  <a:lnTo>
                    <a:pt x="528" y="444"/>
                  </a:lnTo>
                  <a:lnTo>
                    <a:pt x="522" y="460"/>
                  </a:lnTo>
                  <a:lnTo>
                    <a:pt x="512" y="474"/>
                  </a:lnTo>
                  <a:lnTo>
                    <a:pt x="502" y="488"/>
                  </a:lnTo>
                  <a:lnTo>
                    <a:pt x="492" y="498"/>
                  </a:lnTo>
                  <a:lnTo>
                    <a:pt x="480" y="508"/>
                  </a:lnTo>
                  <a:lnTo>
                    <a:pt x="466" y="518"/>
                  </a:lnTo>
                  <a:lnTo>
                    <a:pt x="450" y="526"/>
                  </a:lnTo>
                  <a:lnTo>
                    <a:pt x="434" y="530"/>
                  </a:lnTo>
                  <a:lnTo>
                    <a:pt x="416" y="536"/>
                  </a:lnTo>
                  <a:lnTo>
                    <a:pt x="398" y="538"/>
                  </a:lnTo>
                  <a:lnTo>
                    <a:pt x="378" y="538"/>
                  </a:lnTo>
                  <a:lnTo>
                    <a:pt x="378" y="538"/>
                  </a:lnTo>
                  <a:lnTo>
                    <a:pt x="358" y="538"/>
                  </a:lnTo>
                  <a:lnTo>
                    <a:pt x="338" y="536"/>
                  </a:lnTo>
                  <a:lnTo>
                    <a:pt x="320" y="532"/>
                  </a:lnTo>
                  <a:lnTo>
                    <a:pt x="304" y="526"/>
                  </a:lnTo>
                  <a:lnTo>
                    <a:pt x="288" y="520"/>
                  </a:lnTo>
                  <a:lnTo>
                    <a:pt x="274" y="512"/>
                  </a:lnTo>
                  <a:lnTo>
                    <a:pt x="260" y="502"/>
                  </a:lnTo>
                  <a:lnTo>
                    <a:pt x="250" y="492"/>
                  </a:lnTo>
                  <a:lnTo>
                    <a:pt x="238" y="478"/>
                  </a:lnTo>
                  <a:lnTo>
                    <a:pt x="230" y="466"/>
                  </a:lnTo>
                  <a:lnTo>
                    <a:pt x="222" y="450"/>
                  </a:lnTo>
                  <a:lnTo>
                    <a:pt x="216" y="432"/>
                  </a:lnTo>
                  <a:lnTo>
                    <a:pt x="210" y="414"/>
                  </a:lnTo>
                  <a:lnTo>
                    <a:pt x="206" y="396"/>
                  </a:lnTo>
                  <a:lnTo>
                    <a:pt x="204" y="374"/>
                  </a:lnTo>
                  <a:lnTo>
                    <a:pt x="204" y="352"/>
                  </a:lnTo>
                  <a:lnTo>
                    <a:pt x="204" y="352"/>
                  </a:lnTo>
                  <a:close/>
                  <a:moveTo>
                    <a:pt x="230" y="926"/>
                  </a:moveTo>
                  <a:lnTo>
                    <a:pt x="230" y="926"/>
                  </a:lnTo>
                  <a:lnTo>
                    <a:pt x="222" y="854"/>
                  </a:lnTo>
                  <a:lnTo>
                    <a:pt x="218" y="784"/>
                  </a:lnTo>
                  <a:lnTo>
                    <a:pt x="218" y="726"/>
                  </a:lnTo>
                  <a:lnTo>
                    <a:pt x="218" y="688"/>
                  </a:lnTo>
                  <a:lnTo>
                    <a:pt x="218" y="614"/>
                  </a:lnTo>
                  <a:lnTo>
                    <a:pt x="218" y="614"/>
                  </a:lnTo>
                  <a:lnTo>
                    <a:pt x="254" y="634"/>
                  </a:lnTo>
                  <a:lnTo>
                    <a:pt x="274" y="646"/>
                  </a:lnTo>
                  <a:lnTo>
                    <a:pt x="296" y="654"/>
                  </a:lnTo>
                  <a:lnTo>
                    <a:pt x="322" y="664"/>
                  </a:lnTo>
                  <a:lnTo>
                    <a:pt x="350" y="670"/>
                  </a:lnTo>
                  <a:lnTo>
                    <a:pt x="384" y="674"/>
                  </a:lnTo>
                  <a:lnTo>
                    <a:pt x="420" y="676"/>
                  </a:lnTo>
                  <a:lnTo>
                    <a:pt x="420" y="676"/>
                  </a:lnTo>
                  <a:lnTo>
                    <a:pt x="454" y="674"/>
                  </a:lnTo>
                  <a:lnTo>
                    <a:pt x="484" y="670"/>
                  </a:lnTo>
                  <a:lnTo>
                    <a:pt x="514" y="662"/>
                  </a:lnTo>
                  <a:lnTo>
                    <a:pt x="544" y="652"/>
                  </a:lnTo>
                  <a:lnTo>
                    <a:pt x="570" y="638"/>
                  </a:lnTo>
                  <a:lnTo>
                    <a:pt x="594" y="622"/>
                  </a:lnTo>
                  <a:lnTo>
                    <a:pt x="618" y="604"/>
                  </a:lnTo>
                  <a:lnTo>
                    <a:pt x="638" y="584"/>
                  </a:lnTo>
                  <a:lnTo>
                    <a:pt x="658" y="560"/>
                  </a:lnTo>
                  <a:lnTo>
                    <a:pt x="674" y="536"/>
                  </a:lnTo>
                  <a:lnTo>
                    <a:pt x="688" y="510"/>
                  </a:lnTo>
                  <a:lnTo>
                    <a:pt x="700" y="480"/>
                  </a:lnTo>
                  <a:lnTo>
                    <a:pt x="710" y="450"/>
                  </a:lnTo>
                  <a:lnTo>
                    <a:pt x="716" y="418"/>
                  </a:lnTo>
                  <a:lnTo>
                    <a:pt x="720" y="384"/>
                  </a:lnTo>
                  <a:lnTo>
                    <a:pt x="722" y="350"/>
                  </a:lnTo>
                  <a:lnTo>
                    <a:pt x="722" y="350"/>
                  </a:lnTo>
                  <a:lnTo>
                    <a:pt x="720" y="312"/>
                  </a:lnTo>
                  <a:lnTo>
                    <a:pt x="716" y="276"/>
                  </a:lnTo>
                  <a:lnTo>
                    <a:pt x="708" y="242"/>
                  </a:lnTo>
                  <a:lnTo>
                    <a:pt x="700" y="208"/>
                  </a:lnTo>
                  <a:lnTo>
                    <a:pt x="686" y="178"/>
                  </a:lnTo>
                  <a:lnTo>
                    <a:pt x="672" y="150"/>
                  </a:lnTo>
                  <a:lnTo>
                    <a:pt x="656" y="122"/>
                  </a:lnTo>
                  <a:lnTo>
                    <a:pt x="636" y="98"/>
                  </a:lnTo>
                  <a:lnTo>
                    <a:pt x="614" y="76"/>
                  </a:lnTo>
                  <a:lnTo>
                    <a:pt x="592" y="56"/>
                  </a:lnTo>
                  <a:lnTo>
                    <a:pt x="566" y="40"/>
                  </a:lnTo>
                  <a:lnTo>
                    <a:pt x="538" y="26"/>
                  </a:lnTo>
                  <a:lnTo>
                    <a:pt x="510" y="14"/>
                  </a:lnTo>
                  <a:lnTo>
                    <a:pt x="478" y="6"/>
                  </a:lnTo>
                  <a:lnTo>
                    <a:pt x="446" y="2"/>
                  </a:lnTo>
                  <a:lnTo>
                    <a:pt x="412" y="0"/>
                  </a:lnTo>
                  <a:lnTo>
                    <a:pt x="412" y="0"/>
                  </a:lnTo>
                  <a:lnTo>
                    <a:pt x="390" y="0"/>
                  </a:lnTo>
                  <a:lnTo>
                    <a:pt x="368" y="2"/>
                  </a:lnTo>
                  <a:lnTo>
                    <a:pt x="348" y="6"/>
                  </a:lnTo>
                  <a:lnTo>
                    <a:pt x="330" y="10"/>
                  </a:lnTo>
                  <a:lnTo>
                    <a:pt x="314" y="14"/>
                  </a:lnTo>
                  <a:lnTo>
                    <a:pt x="298" y="22"/>
                  </a:lnTo>
                  <a:lnTo>
                    <a:pt x="270" y="36"/>
                  </a:lnTo>
                  <a:lnTo>
                    <a:pt x="246" y="52"/>
                  </a:lnTo>
                  <a:lnTo>
                    <a:pt x="226" y="70"/>
                  </a:lnTo>
                  <a:lnTo>
                    <a:pt x="208" y="88"/>
                  </a:lnTo>
                  <a:lnTo>
                    <a:pt x="190" y="106"/>
                  </a:lnTo>
                  <a:lnTo>
                    <a:pt x="190" y="106"/>
                  </a:lnTo>
                  <a:lnTo>
                    <a:pt x="180" y="60"/>
                  </a:lnTo>
                  <a:lnTo>
                    <a:pt x="174" y="38"/>
                  </a:lnTo>
                  <a:lnTo>
                    <a:pt x="168" y="16"/>
                  </a:lnTo>
                  <a:lnTo>
                    <a:pt x="0" y="28"/>
                  </a:lnTo>
                  <a:lnTo>
                    <a:pt x="0" y="28"/>
                  </a:lnTo>
                  <a:lnTo>
                    <a:pt x="16" y="110"/>
                  </a:lnTo>
                  <a:lnTo>
                    <a:pt x="28" y="190"/>
                  </a:lnTo>
                  <a:lnTo>
                    <a:pt x="34" y="230"/>
                  </a:lnTo>
                  <a:lnTo>
                    <a:pt x="38" y="270"/>
                  </a:lnTo>
                  <a:lnTo>
                    <a:pt x="40" y="310"/>
                  </a:lnTo>
                  <a:lnTo>
                    <a:pt x="40" y="352"/>
                  </a:lnTo>
                  <a:lnTo>
                    <a:pt x="40" y="614"/>
                  </a:lnTo>
                  <a:lnTo>
                    <a:pt x="40" y="614"/>
                  </a:lnTo>
                  <a:lnTo>
                    <a:pt x="40" y="652"/>
                  </a:lnTo>
                  <a:lnTo>
                    <a:pt x="38" y="694"/>
                  </a:lnTo>
                  <a:lnTo>
                    <a:pt x="30" y="788"/>
                  </a:lnTo>
                  <a:lnTo>
                    <a:pt x="14" y="938"/>
                  </a:lnTo>
                  <a:lnTo>
                    <a:pt x="230" y="92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l">
                <a:defRPr/>
              </a:pPr>
              <a:endParaRPr lang="en-US" sz="1800" b="0" i="0" dirty="0"/>
            </a:p>
          </p:txBody>
        </p:sp>
        <p:sp>
          <p:nvSpPr>
            <p:cNvPr id="273483" name="Freeform 75"/>
            <p:cNvSpPr>
              <a:spLocks/>
            </p:cNvSpPr>
            <p:nvPr userDrawn="1"/>
          </p:nvSpPr>
          <p:spPr bwMode="auto">
            <a:xfrm>
              <a:off x="2710" y="2820"/>
              <a:ext cx="490" cy="680"/>
            </a:xfrm>
            <a:custGeom>
              <a:avLst/>
              <a:gdLst/>
              <a:ahLst/>
              <a:cxnLst>
                <a:cxn ang="0">
                  <a:pos x="396" y="136"/>
                </a:cxn>
                <a:cxn ang="0">
                  <a:pos x="322" y="124"/>
                </a:cxn>
                <a:cxn ang="0">
                  <a:pos x="294" y="124"/>
                </a:cxn>
                <a:cxn ang="0">
                  <a:pos x="248" y="126"/>
                </a:cxn>
                <a:cxn ang="0">
                  <a:pos x="210" y="136"/>
                </a:cxn>
                <a:cxn ang="0">
                  <a:pos x="186" y="152"/>
                </a:cxn>
                <a:cxn ang="0">
                  <a:pos x="178" y="174"/>
                </a:cxn>
                <a:cxn ang="0">
                  <a:pos x="178" y="180"/>
                </a:cxn>
                <a:cxn ang="0">
                  <a:pos x="188" y="202"/>
                </a:cxn>
                <a:cxn ang="0">
                  <a:pos x="220" y="228"/>
                </a:cxn>
                <a:cxn ang="0">
                  <a:pos x="264" y="254"/>
                </a:cxn>
                <a:cxn ang="0">
                  <a:pos x="316" y="282"/>
                </a:cxn>
                <a:cxn ang="0">
                  <a:pos x="370" y="314"/>
                </a:cxn>
                <a:cxn ang="0">
                  <a:pos x="424" y="354"/>
                </a:cxn>
                <a:cxn ang="0">
                  <a:pos x="446" y="380"/>
                </a:cxn>
                <a:cxn ang="0">
                  <a:pos x="464" y="410"/>
                </a:cxn>
                <a:cxn ang="0">
                  <a:pos x="476" y="444"/>
                </a:cxn>
                <a:cxn ang="0">
                  <a:pos x="480" y="482"/>
                </a:cxn>
                <a:cxn ang="0">
                  <a:pos x="480" y="504"/>
                </a:cxn>
                <a:cxn ang="0">
                  <a:pos x="470" y="546"/>
                </a:cxn>
                <a:cxn ang="0">
                  <a:pos x="450" y="582"/>
                </a:cxn>
                <a:cxn ang="0">
                  <a:pos x="422" y="612"/>
                </a:cxn>
                <a:cxn ang="0">
                  <a:pos x="386" y="636"/>
                </a:cxn>
                <a:cxn ang="0">
                  <a:pos x="342" y="656"/>
                </a:cxn>
                <a:cxn ang="0">
                  <a:pos x="292" y="668"/>
                </a:cxn>
                <a:cxn ang="0">
                  <a:pos x="234" y="674"/>
                </a:cxn>
                <a:cxn ang="0">
                  <a:pos x="204" y="676"/>
                </a:cxn>
                <a:cxn ang="0">
                  <a:pos x="150" y="674"/>
                </a:cxn>
                <a:cxn ang="0">
                  <a:pos x="58" y="658"/>
                </a:cxn>
                <a:cxn ang="0">
                  <a:pos x="12" y="510"/>
                </a:cxn>
                <a:cxn ang="0">
                  <a:pos x="54" y="522"/>
                </a:cxn>
                <a:cxn ang="0">
                  <a:pos x="130" y="542"/>
                </a:cxn>
                <a:cxn ang="0">
                  <a:pos x="184" y="550"/>
                </a:cxn>
                <a:cxn ang="0">
                  <a:pos x="210" y="552"/>
                </a:cxn>
                <a:cxn ang="0">
                  <a:pos x="244" y="548"/>
                </a:cxn>
                <a:cxn ang="0">
                  <a:pos x="274" y="536"/>
                </a:cxn>
                <a:cxn ang="0">
                  <a:pos x="296" y="516"/>
                </a:cxn>
                <a:cxn ang="0">
                  <a:pos x="304" y="488"/>
                </a:cxn>
                <a:cxn ang="0">
                  <a:pos x="304" y="480"/>
                </a:cxn>
                <a:cxn ang="0">
                  <a:pos x="294" y="460"/>
                </a:cxn>
                <a:cxn ang="0">
                  <a:pos x="266" y="436"/>
                </a:cxn>
                <a:cxn ang="0">
                  <a:pos x="222" y="410"/>
                </a:cxn>
                <a:cxn ang="0">
                  <a:pos x="166" y="380"/>
                </a:cxn>
                <a:cxn ang="0">
                  <a:pos x="110" y="346"/>
                </a:cxn>
                <a:cxn ang="0">
                  <a:pos x="56" y="298"/>
                </a:cxn>
                <a:cxn ang="0">
                  <a:pos x="34" y="272"/>
                </a:cxn>
                <a:cxn ang="0">
                  <a:pos x="16" y="240"/>
                </a:cxn>
                <a:cxn ang="0">
                  <a:pos x="4" y="208"/>
                </a:cxn>
                <a:cxn ang="0">
                  <a:pos x="0" y="174"/>
                </a:cxn>
                <a:cxn ang="0">
                  <a:pos x="2" y="154"/>
                </a:cxn>
                <a:cxn ang="0">
                  <a:pos x="12" y="116"/>
                </a:cxn>
                <a:cxn ang="0">
                  <a:pos x="32" y="84"/>
                </a:cxn>
                <a:cxn ang="0">
                  <a:pos x="60" y="56"/>
                </a:cxn>
                <a:cxn ang="0">
                  <a:pos x="94" y="34"/>
                </a:cxn>
                <a:cxn ang="0">
                  <a:pos x="136" y="18"/>
                </a:cxn>
                <a:cxn ang="0">
                  <a:pos x="184" y="6"/>
                </a:cxn>
                <a:cxn ang="0">
                  <a:pos x="236" y="0"/>
                </a:cxn>
                <a:cxn ang="0">
                  <a:pos x="264" y="0"/>
                </a:cxn>
                <a:cxn ang="0">
                  <a:pos x="344" y="4"/>
                </a:cxn>
                <a:cxn ang="0">
                  <a:pos x="396" y="136"/>
                </a:cxn>
              </a:cxnLst>
              <a:rect l="0" t="0" r="r" b="b"/>
              <a:pathLst>
                <a:path w="480" h="676">
                  <a:moveTo>
                    <a:pt x="396" y="136"/>
                  </a:moveTo>
                  <a:lnTo>
                    <a:pt x="396" y="136"/>
                  </a:lnTo>
                  <a:lnTo>
                    <a:pt x="346" y="128"/>
                  </a:lnTo>
                  <a:lnTo>
                    <a:pt x="322" y="124"/>
                  </a:lnTo>
                  <a:lnTo>
                    <a:pt x="294" y="124"/>
                  </a:lnTo>
                  <a:lnTo>
                    <a:pt x="294" y="124"/>
                  </a:lnTo>
                  <a:lnTo>
                    <a:pt x="270" y="124"/>
                  </a:lnTo>
                  <a:lnTo>
                    <a:pt x="248" y="126"/>
                  </a:lnTo>
                  <a:lnTo>
                    <a:pt x="228" y="130"/>
                  </a:lnTo>
                  <a:lnTo>
                    <a:pt x="210" y="136"/>
                  </a:lnTo>
                  <a:lnTo>
                    <a:pt x="196" y="144"/>
                  </a:lnTo>
                  <a:lnTo>
                    <a:pt x="186" y="152"/>
                  </a:lnTo>
                  <a:lnTo>
                    <a:pt x="180" y="162"/>
                  </a:lnTo>
                  <a:lnTo>
                    <a:pt x="178" y="174"/>
                  </a:lnTo>
                  <a:lnTo>
                    <a:pt x="178" y="174"/>
                  </a:lnTo>
                  <a:lnTo>
                    <a:pt x="178" y="180"/>
                  </a:lnTo>
                  <a:lnTo>
                    <a:pt x="180" y="188"/>
                  </a:lnTo>
                  <a:lnTo>
                    <a:pt x="188" y="202"/>
                  </a:lnTo>
                  <a:lnTo>
                    <a:pt x="202" y="214"/>
                  </a:lnTo>
                  <a:lnTo>
                    <a:pt x="220" y="228"/>
                  </a:lnTo>
                  <a:lnTo>
                    <a:pt x="240" y="242"/>
                  </a:lnTo>
                  <a:lnTo>
                    <a:pt x="264" y="254"/>
                  </a:lnTo>
                  <a:lnTo>
                    <a:pt x="316" y="282"/>
                  </a:lnTo>
                  <a:lnTo>
                    <a:pt x="316" y="282"/>
                  </a:lnTo>
                  <a:lnTo>
                    <a:pt x="342" y="298"/>
                  </a:lnTo>
                  <a:lnTo>
                    <a:pt x="370" y="314"/>
                  </a:lnTo>
                  <a:lnTo>
                    <a:pt x="398" y="332"/>
                  </a:lnTo>
                  <a:lnTo>
                    <a:pt x="424" y="354"/>
                  </a:lnTo>
                  <a:lnTo>
                    <a:pt x="436" y="366"/>
                  </a:lnTo>
                  <a:lnTo>
                    <a:pt x="446" y="380"/>
                  </a:lnTo>
                  <a:lnTo>
                    <a:pt x="456" y="394"/>
                  </a:lnTo>
                  <a:lnTo>
                    <a:pt x="464" y="410"/>
                  </a:lnTo>
                  <a:lnTo>
                    <a:pt x="472" y="426"/>
                  </a:lnTo>
                  <a:lnTo>
                    <a:pt x="476" y="444"/>
                  </a:lnTo>
                  <a:lnTo>
                    <a:pt x="480" y="462"/>
                  </a:lnTo>
                  <a:lnTo>
                    <a:pt x="480" y="482"/>
                  </a:lnTo>
                  <a:lnTo>
                    <a:pt x="480" y="482"/>
                  </a:lnTo>
                  <a:lnTo>
                    <a:pt x="480" y="504"/>
                  </a:lnTo>
                  <a:lnTo>
                    <a:pt x="476" y="526"/>
                  </a:lnTo>
                  <a:lnTo>
                    <a:pt x="470" y="546"/>
                  </a:lnTo>
                  <a:lnTo>
                    <a:pt x="460" y="564"/>
                  </a:lnTo>
                  <a:lnTo>
                    <a:pt x="450" y="582"/>
                  </a:lnTo>
                  <a:lnTo>
                    <a:pt x="436" y="598"/>
                  </a:lnTo>
                  <a:lnTo>
                    <a:pt x="422" y="612"/>
                  </a:lnTo>
                  <a:lnTo>
                    <a:pt x="404" y="626"/>
                  </a:lnTo>
                  <a:lnTo>
                    <a:pt x="386" y="636"/>
                  </a:lnTo>
                  <a:lnTo>
                    <a:pt x="364" y="648"/>
                  </a:lnTo>
                  <a:lnTo>
                    <a:pt x="342" y="656"/>
                  </a:lnTo>
                  <a:lnTo>
                    <a:pt x="318" y="662"/>
                  </a:lnTo>
                  <a:lnTo>
                    <a:pt x="292" y="668"/>
                  </a:lnTo>
                  <a:lnTo>
                    <a:pt x="264" y="672"/>
                  </a:lnTo>
                  <a:lnTo>
                    <a:pt x="234" y="674"/>
                  </a:lnTo>
                  <a:lnTo>
                    <a:pt x="204" y="676"/>
                  </a:lnTo>
                  <a:lnTo>
                    <a:pt x="204" y="676"/>
                  </a:lnTo>
                  <a:lnTo>
                    <a:pt x="176" y="674"/>
                  </a:lnTo>
                  <a:lnTo>
                    <a:pt x="150" y="674"/>
                  </a:lnTo>
                  <a:lnTo>
                    <a:pt x="104" y="666"/>
                  </a:lnTo>
                  <a:lnTo>
                    <a:pt x="58" y="658"/>
                  </a:lnTo>
                  <a:lnTo>
                    <a:pt x="12" y="646"/>
                  </a:lnTo>
                  <a:lnTo>
                    <a:pt x="12" y="510"/>
                  </a:lnTo>
                  <a:lnTo>
                    <a:pt x="12" y="510"/>
                  </a:lnTo>
                  <a:lnTo>
                    <a:pt x="54" y="522"/>
                  </a:lnTo>
                  <a:lnTo>
                    <a:pt x="102" y="536"/>
                  </a:lnTo>
                  <a:lnTo>
                    <a:pt x="130" y="542"/>
                  </a:lnTo>
                  <a:lnTo>
                    <a:pt x="156" y="546"/>
                  </a:lnTo>
                  <a:lnTo>
                    <a:pt x="184" y="550"/>
                  </a:lnTo>
                  <a:lnTo>
                    <a:pt x="210" y="552"/>
                  </a:lnTo>
                  <a:lnTo>
                    <a:pt x="210" y="552"/>
                  </a:lnTo>
                  <a:lnTo>
                    <a:pt x="228" y="550"/>
                  </a:lnTo>
                  <a:lnTo>
                    <a:pt x="244" y="548"/>
                  </a:lnTo>
                  <a:lnTo>
                    <a:pt x="260" y="542"/>
                  </a:lnTo>
                  <a:lnTo>
                    <a:pt x="274" y="536"/>
                  </a:lnTo>
                  <a:lnTo>
                    <a:pt x="286" y="526"/>
                  </a:lnTo>
                  <a:lnTo>
                    <a:pt x="296" y="516"/>
                  </a:lnTo>
                  <a:lnTo>
                    <a:pt x="302" y="502"/>
                  </a:lnTo>
                  <a:lnTo>
                    <a:pt x="304" y="488"/>
                  </a:lnTo>
                  <a:lnTo>
                    <a:pt x="304" y="488"/>
                  </a:lnTo>
                  <a:lnTo>
                    <a:pt x="304" y="480"/>
                  </a:lnTo>
                  <a:lnTo>
                    <a:pt x="302" y="474"/>
                  </a:lnTo>
                  <a:lnTo>
                    <a:pt x="294" y="460"/>
                  </a:lnTo>
                  <a:lnTo>
                    <a:pt x="282" y="448"/>
                  </a:lnTo>
                  <a:lnTo>
                    <a:pt x="266" y="436"/>
                  </a:lnTo>
                  <a:lnTo>
                    <a:pt x="246" y="424"/>
                  </a:lnTo>
                  <a:lnTo>
                    <a:pt x="222" y="410"/>
                  </a:lnTo>
                  <a:lnTo>
                    <a:pt x="166" y="380"/>
                  </a:lnTo>
                  <a:lnTo>
                    <a:pt x="166" y="380"/>
                  </a:lnTo>
                  <a:lnTo>
                    <a:pt x="138" y="364"/>
                  </a:lnTo>
                  <a:lnTo>
                    <a:pt x="110" y="346"/>
                  </a:lnTo>
                  <a:lnTo>
                    <a:pt x="82" y="324"/>
                  </a:lnTo>
                  <a:lnTo>
                    <a:pt x="56" y="298"/>
                  </a:lnTo>
                  <a:lnTo>
                    <a:pt x="44" y="286"/>
                  </a:lnTo>
                  <a:lnTo>
                    <a:pt x="34" y="272"/>
                  </a:lnTo>
                  <a:lnTo>
                    <a:pt x="24" y="256"/>
                  </a:lnTo>
                  <a:lnTo>
                    <a:pt x="16" y="240"/>
                  </a:lnTo>
                  <a:lnTo>
                    <a:pt x="10" y="224"/>
                  </a:lnTo>
                  <a:lnTo>
                    <a:pt x="4" y="208"/>
                  </a:lnTo>
                  <a:lnTo>
                    <a:pt x="2" y="192"/>
                  </a:lnTo>
                  <a:lnTo>
                    <a:pt x="0" y="174"/>
                  </a:lnTo>
                  <a:lnTo>
                    <a:pt x="0" y="174"/>
                  </a:lnTo>
                  <a:lnTo>
                    <a:pt x="2" y="154"/>
                  </a:lnTo>
                  <a:lnTo>
                    <a:pt x="6" y="134"/>
                  </a:lnTo>
                  <a:lnTo>
                    <a:pt x="12" y="116"/>
                  </a:lnTo>
                  <a:lnTo>
                    <a:pt x="20" y="100"/>
                  </a:lnTo>
                  <a:lnTo>
                    <a:pt x="32" y="84"/>
                  </a:lnTo>
                  <a:lnTo>
                    <a:pt x="44" y="70"/>
                  </a:lnTo>
                  <a:lnTo>
                    <a:pt x="60" y="56"/>
                  </a:lnTo>
                  <a:lnTo>
                    <a:pt x="76" y="44"/>
                  </a:lnTo>
                  <a:lnTo>
                    <a:pt x="94" y="34"/>
                  </a:lnTo>
                  <a:lnTo>
                    <a:pt x="114" y="24"/>
                  </a:lnTo>
                  <a:lnTo>
                    <a:pt x="136" y="18"/>
                  </a:lnTo>
                  <a:lnTo>
                    <a:pt x="160" y="10"/>
                  </a:lnTo>
                  <a:lnTo>
                    <a:pt x="184" y="6"/>
                  </a:lnTo>
                  <a:lnTo>
                    <a:pt x="210" y="2"/>
                  </a:lnTo>
                  <a:lnTo>
                    <a:pt x="236" y="0"/>
                  </a:lnTo>
                  <a:lnTo>
                    <a:pt x="264" y="0"/>
                  </a:lnTo>
                  <a:lnTo>
                    <a:pt x="264" y="0"/>
                  </a:lnTo>
                  <a:lnTo>
                    <a:pt x="304" y="0"/>
                  </a:lnTo>
                  <a:lnTo>
                    <a:pt x="344" y="4"/>
                  </a:lnTo>
                  <a:lnTo>
                    <a:pt x="422" y="12"/>
                  </a:lnTo>
                  <a:lnTo>
                    <a:pt x="396" y="13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l">
                <a:defRPr/>
              </a:pPr>
              <a:endParaRPr lang="en-US" sz="1800" b="0" i="0" dirty="0"/>
            </a:p>
          </p:txBody>
        </p:sp>
      </p:grpSp>
      <p:sp>
        <p:nvSpPr>
          <p:cNvPr id="913431" name="Text Box 1047"/>
          <p:cNvSpPr txBox="1">
            <a:spLocks noChangeArrowheads="1"/>
          </p:cNvSpPr>
          <p:nvPr userDrawn="1"/>
        </p:nvSpPr>
        <p:spPr bwMode="gray">
          <a:xfrm>
            <a:off x="42863" y="4183063"/>
            <a:ext cx="3276600" cy="118903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lIns="90000" tIns="46800" rIns="90000" bIns="46800">
            <a:spAutoFit/>
          </a:bodyPr>
          <a:lstStyle/>
          <a:p>
            <a:pPr>
              <a:spcBef>
                <a:spcPct val="50000"/>
              </a:spcBef>
            </a:pPr>
            <a:r>
              <a:rPr lang="it-IT" sz="7200" b="0" i="0">
                <a:solidFill>
                  <a:schemeClr val="bg1"/>
                </a:solidFill>
                <a:latin typeface="Berlin Sans FB" pitchFamily="34" charset="0"/>
              </a:rPr>
              <a:t>I</a:t>
            </a:r>
            <a:r>
              <a:rPr lang="it-IT" sz="2000" b="0" i="0">
                <a:solidFill>
                  <a:schemeClr val="bg1"/>
                </a:solidFill>
                <a:latin typeface="Berlin Sans FB" pitchFamily="34" charset="0"/>
              </a:rPr>
              <a:t>nternet</a:t>
            </a:r>
          </a:p>
        </p:txBody>
      </p:sp>
      <p:sp>
        <p:nvSpPr>
          <p:cNvPr id="913432" name="Text Box 1048"/>
          <p:cNvSpPr txBox="1">
            <a:spLocks noChangeArrowheads="1"/>
          </p:cNvSpPr>
          <p:nvPr userDrawn="1"/>
        </p:nvSpPr>
        <p:spPr bwMode="gray">
          <a:xfrm>
            <a:off x="-34925" y="5313363"/>
            <a:ext cx="3276600" cy="118903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lIns="90000" tIns="46800" rIns="90000" bIns="46800">
            <a:spAutoFit/>
          </a:bodyPr>
          <a:lstStyle/>
          <a:p>
            <a:pPr>
              <a:spcBef>
                <a:spcPct val="50000"/>
              </a:spcBef>
            </a:pPr>
            <a:r>
              <a:rPr lang="it-IT" sz="7200" b="0" i="0">
                <a:solidFill>
                  <a:schemeClr val="bg1"/>
                </a:solidFill>
                <a:latin typeface="Berlin Sans FB" pitchFamily="34" charset="0"/>
              </a:rPr>
              <a:t>D</a:t>
            </a:r>
            <a:r>
              <a:rPr lang="it-IT" sz="2000" b="0" i="0">
                <a:solidFill>
                  <a:schemeClr val="bg1"/>
                </a:solidFill>
                <a:latin typeface="Berlin Sans FB" pitchFamily="34" charset="0"/>
              </a:rPr>
              <a:t>ay</a:t>
            </a:r>
          </a:p>
        </p:txBody>
      </p:sp>
      <p:pic>
        <p:nvPicPr>
          <p:cNvPr id="913433" name="Picture 1049" descr="bambino_pc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2700338" y="4292600"/>
            <a:ext cx="2881312" cy="2154238"/>
          </a:xfrm>
          <a:prstGeom prst="rect">
            <a:avLst/>
          </a:prstGeom>
          <a:noFill/>
          <a:ln w="19050">
            <a:solidFill>
              <a:schemeClr val="bg2"/>
            </a:solidFill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90" r:id="rId1"/>
    <p:sldLayoutId id="2147483691" r:id="rId2"/>
    <p:sldLayoutId id="2147483692" r:id="rId3"/>
    <p:sldLayoutId id="2147483693" r:id="rId4"/>
    <p:sldLayoutId id="2147483694" r:id="rId5"/>
    <p:sldLayoutId id="2147483695" r:id="rId6"/>
    <p:sldLayoutId id="2147483696" r:id="rId7"/>
    <p:sldLayoutId id="2147483697" r:id="rId8"/>
    <p:sldLayoutId id="2147483698" r:id="rId9"/>
    <p:sldLayoutId id="2147483699" r:id="rId10"/>
    <p:sldLayoutId id="2147483700" r:id="rId11"/>
  </p:sldLayoutIdLst>
  <p:hf hdr="0" dt="0"/>
  <p:txStyles>
    <p:titleStyle>
      <a:lvl1pPr algn="ctr" rtl="0" fontAlgn="base">
        <a:spcBef>
          <a:spcPct val="0"/>
        </a:spcBef>
        <a:spcAft>
          <a:spcPct val="0"/>
        </a:spcAft>
        <a:defRPr sz="2800" b="1">
          <a:solidFill>
            <a:srgbClr val="333399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2800" b="1">
          <a:solidFill>
            <a:srgbClr val="333399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2800" b="1">
          <a:solidFill>
            <a:srgbClr val="333399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2800" b="1">
          <a:solidFill>
            <a:srgbClr val="333399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2800" b="1">
          <a:solidFill>
            <a:srgbClr val="333399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2800" b="1">
          <a:solidFill>
            <a:srgbClr val="333399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2800" b="1">
          <a:solidFill>
            <a:srgbClr val="333399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2800" b="1">
          <a:solidFill>
            <a:srgbClr val="333399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2800" b="1">
          <a:solidFill>
            <a:srgbClr val="333399"/>
          </a:solidFill>
          <a:latin typeface="Arial" charset="0"/>
        </a:defRPr>
      </a:lvl9pPr>
    </p:titleStyle>
    <p:bodyStyle>
      <a:lvl1pPr marL="358775" indent="-358775" algn="l" rtl="0" fontAlgn="base">
        <a:spcBef>
          <a:spcPct val="20000"/>
        </a:spcBef>
        <a:spcAft>
          <a:spcPct val="0"/>
        </a:spcAft>
        <a:buSzPct val="85000"/>
        <a:buBlip>
          <a:blip r:embed="rId14"/>
        </a:buBlip>
        <a:defRPr sz="2200">
          <a:solidFill>
            <a:srgbClr val="333399"/>
          </a:solidFill>
          <a:latin typeface="+mn-lt"/>
          <a:ea typeface="+mn-ea"/>
          <a:cs typeface="+mn-cs"/>
        </a:defRPr>
      </a:lvl1pPr>
      <a:lvl2pPr marL="823913" indent="-285750" algn="l" rtl="0" fontAlgn="base">
        <a:spcBef>
          <a:spcPct val="40000"/>
        </a:spcBef>
        <a:spcAft>
          <a:spcPct val="0"/>
        </a:spcAft>
        <a:buClr>
          <a:srgbClr val="7EACDE"/>
        </a:buClr>
        <a:buFont typeface="Wingdings" pitchFamily="2" charset="2"/>
        <a:buChar char="§"/>
        <a:defRPr sz="2000">
          <a:solidFill>
            <a:srgbClr val="333399"/>
          </a:solidFill>
          <a:latin typeface="+mn-lt"/>
        </a:defRPr>
      </a:lvl2pPr>
      <a:lvl3pPr marL="1231900" indent="-228600" algn="l" rtl="0" fontAlgn="base">
        <a:spcBef>
          <a:spcPct val="20000"/>
        </a:spcBef>
        <a:spcAft>
          <a:spcPct val="0"/>
        </a:spcAft>
        <a:buClr>
          <a:srgbClr val="7EACDE"/>
        </a:buClr>
        <a:buFont typeface="Arial" charset="0"/>
        <a:buChar char="-"/>
        <a:defRPr sz="2400">
          <a:solidFill>
            <a:srgbClr val="333399"/>
          </a:solidFill>
          <a:latin typeface="+mn-lt"/>
        </a:defRPr>
      </a:lvl3pPr>
      <a:lvl4pPr marL="1639888" indent="-228600" algn="l" rtl="0" fontAlgn="base">
        <a:spcBef>
          <a:spcPct val="20000"/>
        </a:spcBef>
        <a:spcAft>
          <a:spcPct val="0"/>
        </a:spcAft>
        <a:buClr>
          <a:srgbClr val="7EADDE"/>
        </a:buClr>
        <a:buChar char="-"/>
        <a:defRPr sz="1600">
          <a:solidFill>
            <a:srgbClr val="333399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rgbClr val="7EADDE"/>
        </a:buClr>
        <a:buChar char="-"/>
        <a:defRPr sz="1600">
          <a:solidFill>
            <a:srgbClr val="333399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rgbClr val="7EADDE"/>
        </a:buClr>
        <a:buChar char="-"/>
        <a:defRPr sz="1600">
          <a:solidFill>
            <a:srgbClr val="333399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rgbClr val="7EADDE"/>
        </a:buClr>
        <a:buChar char="-"/>
        <a:defRPr sz="1600">
          <a:solidFill>
            <a:srgbClr val="333399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rgbClr val="7EADDE"/>
        </a:buClr>
        <a:buChar char="-"/>
        <a:defRPr sz="1600">
          <a:solidFill>
            <a:srgbClr val="333399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rgbClr val="7EADDE"/>
        </a:buClr>
        <a:buChar char="-"/>
        <a:defRPr sz="1600">
          <a:solidFill>
            <a:srgbClr val="333399"/>
          </a:solidFill>
          <a:latin typeface="+mn-lt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02" name="AutoShape 1026"/>
          <p:cNvSpPr>
            <a:spLocks noChangeArrowheads="1"/>
          </p:cNvSpPr>
          <p:nvPr userDrawn="1"/>
        </p:nvSpPr>
        <p:spPr bwMode="gray">
          <a:xfrm>
            <a:off x="0" y="0"/>
            <a:ext cx="9144000" cy="6858000"/>
          </a:xfrm>
          <a:prstGeom prst="rtTriangle">
            <a:avLst/>
          </a:prstGeom>
          <a:solidFill>
            <a:srgbClr val="99CCFF"/>
          </a:solidFill>
          <a:ln w="9525" algn="ctr">
            <a:solidFill>
              <a:schemeClr val="accent1"/>
            </a:solidFill>
            <a:miter lim="800000"/>
            <a:headEnd/>
            <a:tailEnd/>
          </a:ln>
          <a:effectLst/>
        </p:spPr>
        <p:txBody>
          <a:bodyPr wrap="none" lIns="90000" tIns="46800" rIns="90000" bIns="46800" anchor="ctr">
            <a:spAutoFit/>
          </a:bodyPr>
          <a:lstStyle/>
          <a:p>
            <a:endParaRPr lang="it-IT"/>
          </a:p>
        </p:txBody>
      </p:sp>
      <p:sp>
        <p:nvSpPr>
          <p:cNvPr id="921603" name="Text Box 1027"/>
          <p:cNvSpPr txBox="1">
            <a:spLocks noChangeArrowheads="1"/>
          </p:cNvSpPr>
          <p:nvPr userDrawn="1"/>
        </p:nvSpPr>
        <p:spPr bwMode="gray">
          <a:xfrm>
            <a:off x="-79375" y="3068638"/>
            <a:ext cx="3276600" cy="118903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lIns="90000" tIns="46800" rIns="90000" bIns="46800">
            <a:spAutoFit/>
          </a:bodyPr>
          <a:lstStyle/>
          <a:p>
            <a:pPr>
              <a:spcBef>
                <a:spcPct val="50000"/>
              </a:spcBef>
            </a:pPr>
            <a:r>
              <a:rPr lang="it-IT" sz="7200" b="0" i="0">
                <a:solidFill>
                  <a:srgbClr val="666699"/>
                </a:solidFill>
                <a:latin typeface="Berlin Sans FB" pitchFamily="34" charset="0"/>
              </a:rPr>
              <a:t>S</a:t>
            </a:r>
            <a:r>
              <a:rPr lang="it-IT" sz="2000" b="0" i="0">
                <a:solidFill>
                  <a:srgbClr val="666699"/>
                </a:solidFill>
                <a:latin typeface="Berlin Sans FB" pitchFamily="34" charset="0"/>
              </a:rPr>
              <a:t>afer</a:t>
            </a:r>
          </a:p>
        </p:txBody>
      </p:sp>
      <p:grpSp>
        <p:nvGrpSpPr>
          <p:cNvPr id="921604" name="Group 60"/>
          <p:cNvGrpSpPr>
            <a:grpSpLocks/>
          </p:cNvGrpSpPr>
          <p:nvPr userDrawn="1"/>
        </p:nvGrpSpPr>
        <p:grpSpPr bwMode="auto">
          <a:xfrm>
            <a:off x="152400" y="74613"/>
            <a:ext cx="533400" cy="534987"/>
            <a:chOff x="1020" y="346"/>
            <a:chExt cx="4114" cy="3756"/>
          </a:xfrm>
        </p:grpSpPr>
        <p:sp>
          <p:nvSpPr>
            <p:cNvPr id="273469" name="Freeform 61"/>
            <p:cNvSpPr>
              <a:spLocks/>
            </p:cNvSpPr>
            <p:nvPr userDrawn="1"/>
          </p:nvSpPr>
          <p:spPr bwMode="auto">
            <a:xfrm>
              <a:off x="1020" y="346"/>
              <a:ext cx="4114" cy="3756"/>
            </a:xfrm>
            <a:custGeom>
              <a:avLst/>
              <a:gdLst/>
              <a:ahLst/>
              <a:cxnLst>
                <a:cxn ang="0">
                  <a:pos x="0" y="3756"/>
                </a:cxn>
                <a:cxn ang="0">
                  <a:pos x="0" y="0"/>
                </a:cxn>
                <a:cxn ang="0">
                  <a:pos x="4022" y="0"/>
                </a:cxn>
                <a:cxn ang="0">
                  <a:pos x="4022" y="0"/>
                </a:cxn>
                <a:cxn ang="0">
                  <a:pos x="4040" y="118"/>
                </a:cxn>
                <a:cxn ang="0">
                  <a:pos x="4054" y="234"/>
                </a:cxn>
                <a:cxn ang="0">
                  <a:pos x="4068" y="350"/>
                </a:cxn>
                <a:cxn ang="0">
                  <a:pos x="4078" y="468"/>
                </a:cxn>
                <a:cxn ang="0">
                  <a:pos x="4088" y="584"/>
                </a:cxn>
                <a:cxn ang="0">
                  <a:pos x="4096" y="700"/>
                </a:cxn>
                <a:cxn ang="0">
                  <a:pos x="4104" y="814"/>
                </a:cxn>
                <a:cxn ang="0">
                  <a:pos x="4108" y="930"/>
                </a:cxn>
                <a:cxn ang="0">
                  <a:pos x="4112" y="1046"/>
                </a:cxn>
                <a:cxn ang="0">
                  <a:pos x="4114" y="1162"/>
                </a:cxn>
                <a:cxn ang="0">
                  <a:pos x="4112" y="1276"/>
                </a:cxn>
                <a:cxn ang="0">
                  <a:pos x="4110" y="1392"/>
                </a:cxn>
                <a:cxn ang="0">
                  <a:pos x="4106" y="1508"/>
                </a:cxn>
                <a:cxn ang="0">
                  <a:pos x="4100" y="1622"/>
                </a:cxn>
                <a:cxn ang="0">
                  <a:pos x="4092" y="1738"/>
                </a:cxn>
                <a:cxn ang="0">
                  <a:pos x="4082" y="1854"/>
                </a:cxn>
                <a:cxn ang="0">
                  <a:pos x="4070" y="1970"/>
                </a:cxn>
                <a:cxn ang="0">
                  <a:pos x="4056" y="2086"/>
                </a:cxn>
                <a:cxn ang="0">
                  <a:pos x="4040" y="2202"/>
                </a:cxn>
                <a:cxn ang="0">
                  <a:pos x="4020" y="2320"/>
                </a:cxn>
                <a:cxn ang="0">
                  <a:pos x="4000" y="2436"/>
                </a:cxn>
                <a:cxn ang="0">
                  <a:pos x="3978" y="2554"/>
                </a:cxn>
                <a:cxn ang="0">
                  <a:pos x="3952" y="2672"/>
                </a:cxn>
                <a:cxn ang="0">
                  <a:pos x="3926" y="2790"/>
                </a:cxn>
                <a:cxn ang="0">
                  <a:pos x="3896" y="2908"/>
                </a:cxn>
                <a:cxn ang="0">
                  <a:pos x="3864" y="3028"/>
                </a:cxn>
                <a:cxn ang="0">
                  <a:pos x="3830" y="3148"/>
                </a:cxn>
                <a:cxn ang="0">
                  <a:pos x="3792" y="3268"/>
                </a:cxn>
                <a:cxn ang="0">
                  <a:pos x="3754" y="3388"/>
                </a:cxn>
                <a:cxn ang="0">
                  <a:pos x="3712" y="3510"/>
                </a:cxn>
                <a:cxn ang="0">
                  <a:pos x="3668" y="3632"/>
                </a:cxn>
                <a:cxn ang="0">
                  <a:pos x="3620" y="3756"/>
                </a:cxn>
                <a:cxn ang="0">
                  <a:pos x="0" y="3756"/>
                </a:cxn>
              </a:cxnLst>
              <a:rect l="0" t="0" r="r" b="b"/>
              <a:pathLst>
                <a:path w="4114" h="3756">
                  <a:moveTo>
                    <a:pt x="0" y="3756"/>
                  </a:moveTo>
                  <a:lnTo>
                    <a:pt x="0" y="0"/>
                  </a:lnTo>
                  <a:lnTo>
                    <a:pt x="4022" y="0"/>
                  </a:lnTo>
                  <a:lnTo>
                    <a:pt x="4022" y="0"/>
                  </a:lnTo>
                  <a:lnTo>
                    <a:pt x="4040" y="118"/>
                  </a:lnTo>
                  <a:lnTo>
                    <a:pt x="4054" y="234"/>
                  </a:lnTo>
                  <a:lnTo>
                    <a:pt x="4068" y="350"/>
                  </a:lnTo>
                  <a:lnTo>
                    <a:pt x="4078" y="468"/>
                  </a:lnTo>
                  <a:lnTo>
                    <a:pt x="4088" y="584"/>
                  </a:lnTo>
                  <a:lnTo>
                    <a:pt x="4096" y="700"/>
                  </a:lnTo>
                  <a:lnTo>
                    <a:pt x="4104" y="814"/>
                  </a:lnTo>
                  <a:lnTo>
                    <a:pt x="4108" y="930"/>
                  </a:lnTo>
                  <a:lnTo>
                    <a:pt x="4112" y="1046"/>
                  </a:lnTo>
                  <a:lnTo>
                    <a:pt x="4114" y="1162"/>
                  </a:lnTo>
                  <a:lnTo>
                    <a:pt x="4112" y="1276"/>
                  </a:lnTo>
                  <a:lnTo>
                    <a:pt x="4110" y="1392"/>
                  </a:lnTo>
                  <a:lnTo>
                    <a:pt x="4106" y="1508"/>
                  </a:lnTo>
                  <a:lnTo>
                    <a:pt x="4100" y="1622"/>
                  </a:lnTo>
                  <a:lnTo>
                    <a:pt x="4092" y="1738"/>
                  </a:lnTo>
                  <a:lnTo>
                    <a:pt x="4082" y="1854"/>
                  </a:lnTo>
                  <a:lnTo>
                    <a:pt x="4070" y="1970"/>
                  </a:lnTo>
                  <a:lnTo>
                    <a:pt x="4056" y="2086"/>
                  </a:lnTo>
                  <a:lnTo>
                    <a:pt x="4040" y="2202"/>
                  </a:lnTo>
                  <a:lnTo>
                    <a:pt x="4020" y="2320"/>
                  </a:lnTo>
                  <a:lnTo>
                    <a:pt x="4000" y="2436"/>
                  </a:lnTo>
                  <a:lnTo>
                    <a:pt x="3978" y="2554"/>
                  </a:lnTo>
                  <a:lnTo>
                    <a:pt x="3952" y="2672"/>
                  </a:lnTo>
                  <a:lnTo>
                    <a:pt x="3926" y="2790"/>
                  </a:lnTo>
                  <a:lnTo>
                    <a:pt x="3896" y="2908"/>
                  </a:lnTo>
                  <a:lnTo>
                    <a:pt x="3864" y="3028"/>
                  </a:lnTo>
                  <a:lnTo>
                    <a:pt x="3830" y="3148"/>
                  </a:lnTo>
                  <a:lnTo>
                    <a:pt x="3792" y="3268"/>
                  </a:lnTo>
                  <a:lnTo>
                    <a:pt x="3754" y="3388"/>
                  </a:lnTo>
                  <a:lnTo>
                    <a:pt x="3712" y="3510"/>
                  </a:lnTo>
                  <a:lnTo>
                    <a:pt x="3668" y="3632"/>
                  </a:lnTo>
                  <a:lnTo>
                    <a:pt x="3620" y="3756"/>
                  </a:lnTo>
                  <a:lnTo>
                    <a:pt x="0" y="3756"/>
                  </a:lnTo>
                  <a:close/>
                </a:path>
              </a:pathLst>
            </a:custGeom>
            <a:solidFill>
              <a:srgbClr val="009D9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l">
                <a:defRPr/>
              </a:pPr>
              <a:endParaRPr lang="en-US" sz="1800" b="0" i="0" dirty="0"/>
            </a:p>
          </p:txBody>
        </p:sp>
        <p:sp>
          <p:nvSpPr>
            <p:cNvPr id="273470" name="Freeform 62"/>
            <p:cNvSpPr>
              <a:spLocks/>
            </p:cNvSpPr>
            <p:nvPr userDrawn="1"/>
          </p:nvSpPr>
          <p:spPr bwMode="auto">
            <a:xfrm>
              <a:off x="2636" y="1717"/>
              <a:ext cx="86" cy="67"/>
            </a:xfrm>
            <a:custGeom>
              <a:avLst/>
              <a:gdLst/>
              <a:ahLst/>
              <a:cxnLst>
                <a:cxn ang="0">
                  <a:pos x="18" y="44"/>
                </a:cxn>
                <a:cxn ang="0">
                  <a:pos x="0" y="58"/>
                </a:cxn>
                <a:cxn ang="0">
                  <a:pos x="0" y="58"/>
                </a:cxn>
                <a:cxn ang="0">
                  <a:pos x="14" y="60"/>
                </a:cxn>
                <a:cxn ang="0">
                  <a:pos x="28" y="62"/>
                </a:cxn>
                <a:cxn ang="0">
                  <a:pos x="42" y="58"/>
                </a:cxn>
                <a:cxn ang="0">
                  <a:pos x="54" y="54"/>
                </a:cxn>
                <a:cxn ang="0">
                  <a:pos x="66" y="48"/>
                </a:cxn>
                <a:cxn ang="0">
                  <a:pos x="76" y="40"/>
                </a:cxn>
                <a:cxn ang="0">
                  <a:pos x="82" y="32"/>
                </a:cxn>
                <a:cxn ang="0">
                  <a:pos x="88" y="24"/>
                </a:cxn>
                <a:cxn ang="0">
                  <a:pos x="88" y="0"/>
                </a:cxn>
                <a:cxn ang="0">
                  <a:pos x="88" y="0"/>
                </a:cxn>
                <a:cxn ang="0">
                  <a:pos x="66" y="6"/>
                </a:cxn>
                <a:cxn ang="0">
                  <a:pos x="46" y="16"/>
                </a:cxn>
                <a:cxn ang="0">
                  <a:pos x="38" y="22"/>
                </a:cxn>
                <a:cxn ang="0">
                  <a:pos x="30" y="28"/>
                </a:cxn>
                <a:cxn ang="0">
                  <a:pos x="24" y="36"/>
                </a:cxn>
                <a:cxn ang="0">
                  <a:pos x="18" y="44"/>
                </a:cxn>
                <a:cxn ang="0">
                  <a:pos x="18" y="44"/>
                </a:cxn>
              </a:cxnLst>
              <a:rect l="0" t="0" r="r" b="b"/>
              <a:pathLst>
                <a:path w="88" h="62">
                  <a:moveTo>
                    <a:pt x="18" y="44"/>
                  </a:moveTo>
                  <a:lnTo>
                    <a:pt x="0" y="58"/>
                  </a:lnTo>
                  <a:lnTo>
                    <a:pt x="0" y="58"/>
                  </a:lnTo>
                  <a:lnTo>
                    <a:pt x="14" y="60"/>
                  </a:lnTo>
                  <a:lnTo>
                    <a:pt x="28" y="62"/>
                  </a:lnTo>
                  <a:lnTo>
                    <a:pt x="42" y="58"/>
                  </a:lnTo>
                  <a:lnTo>
                    <a:pt x="54" y="54"/>
                  </a:lnTo>
                  <a:lnTo>
                    <a:pt x="66" y="48"/>
                  </a:lnTo>
                  <a:lnTo>
                    <a:pt x="76" y="40"/>
                  </a:lnTo>
                  <a:lnTo>
                    <a:pt x="82" y="32"/>
                  </a:lnTo>
                  <a:lnTo>
                    <a:pt x="88" y="24"/>
                  </a:lnTo>
                  <a:lnTo>
                    <a:pt x="88" y="0"/>
                  </a:lnTo>
                  <a:lnTo>
                    <a:pt x="88" y="0"/>
                  </a:lnTo>
                  <a:lnTo>
                    <a:pt x="66" y="6"/>
                  </a:lnTo>
                  <a:lnTo>
                    <a:pt x="46" y="16"/>
                  </a:lnTo>
                  <a:lnTo>
                    <a:pt x="38" y="22"/>
                  </a:lnTo>
                  <a:lnTo>
                    <a:pt x="30" y="28"/>
                  </a:lnTo>
                  <a:lnTo>
                    <a:pt x="24" y="36"/>
                  </a:lnTo>
                  <a:lnTo>
                    <a:pt x="18" y="44"/>
                  </a:lnTo>
                  <a:lnTo>
                    <a:pt x="18" y="44"/>
                  </a:lnTo>
                  <a:close/>
                </a:path>
              </a:pathLst>
            </a:custGeom>
            <a:solidFill>
              <a:srgbClr val="2F459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l">
                <a:defRPr/>
              </a:pPr>
              <a:endParaRPr lang="en-US" sz="1800" b="0" i="0" dirty="0"/>
            </a:p>
          </p:txBody>
        </p:sp>
        <p:sp>
          <p:nvSpPr>
            <p:cNvPr id="273471" name="Freeform 63"/>
            <p:cNvSpPr>
              <a:spLocks/>
            </p:cNvSpPr>
            <p:nvPr userDrawn="1"/>
          </p:nvSpPr>
          <p:spPr bwMode="auto">
            <a:xfrm>
              <a:off x="2832" y="1873"/>
              <a:ext cx="61" cy="78"/>
            </a:xfrm>
            <a:custGeom>
              <a:avLst/>
              <a:gdLst/>
              <a:ahLst/>
              <a:cxnLst>
                <a:cxn ang="0">
                  <a:pos x="28" y="2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2" y="18"/>
                </a:cxn>
                <a:cxn ang="0">
                  <a:pos x="4" y="28"/>
                </a:cxn>
                <a:cxn ang="0">
                  <a:pos x="6" y="36"/>
                </a:cxn>
                <a:cxn ang="0">
                  <a:pos x="12" y="44"/>
                </a:cxn>
                <a:cxn ang="0">
                  <a:pos x="18" y="50"/>
                </a:cxn>
                <a:cxn ang="0">
                  <a:pos x="26" y="58"/>
                </a:cxn>
                <a:cxn ang="0">
                  <a:pos x="36" y="64"/>
                </a:cxn>
                <a:cxn ang="0">
                  <a:pos x="58" y="68"/>
                </a:cxn>
                <a:cxn ang="0">
                  <a:pos x="58" y="68"/>
                </a:cxn>
                <a:cxn ang="0">
                  <a:pos x="66" y="60"/>
                </a:cxn>
                <a:cxn ang="0">
                  <a:pos x="68" y="54"/>
                </a:cxn>
                <a:cxn ang="0">
                  <a:pos x="68" y="50"/>
                </a:cxn>
                <a:cxn ang="0">
                  <a:pos x="66" y="40"/>
                </a:cxn>
                <a:cxn ang="0">
                  <a:pos x="62" y="32"/>
                </a:cxn>
                <a:cxn ang="0">
                  <a:pos x="54" y="22"/>
                </a:cxn>
                <a:cxn ang="0">
                  <a:pos x="46" y="14"/>
                </a:cxn>
                <a:cxn ang="0">
                  <a:pos x="28" y="2"/>
                </a:cxn>
                <a:cxn ang="0">
                  <a:pos x="28" y="2"/>
                </a:cxn>
              </a:cxnLst>
              <a:rect l="0" t="0" r="r" b="b"/>
              <a:pathLst>
                <a:path w="68" h="68">
                  <a:moveTo>
                    <a:pt x="28" y="2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2" y="18"/>
                  </a:lnTo>
                  <a:lnTo>
                    <a:pt x="4" y="28"/>
                  </a:lnTo>
                  <a:lnTo>
                    <a:pt x="6" y="36"/>
                  </a:lnTo>
                  <a:lnTo>
                    <a:pt x="12" y="44"/>
                  </a:lnTo>
                  <a:lnTo>
                    <a:pt x="18" y="50"/>
                  </a:lnTo>
                  <a:lnTo>
                    <a:pt x="26" y="58"/>
                  </a:lnTo>
                  <a:lnTo>
                    <a:pt x="36" y="64"/>
                  </a:lnTo>
                  <a:lnTo>
                    <a:pt x="58" y="68"/>
                  </a:lnTo>
                  <a:lnTo>
                    <a:pt x="58" y="68"/>
                  </a:lnTo>
                  <a:lnTo>
                    <a:pt x="66" y="60"/>
                  </a:lnTo>
                  <a:lnTo>
                    <a:pt x="68" y="54"/>
                  </a:lnTo>
                  <a:lnTo>
                    <a:pt x="68" y="50"/>
                  </a:lnTo>
                  <a:lnTo>
                    <a:pt x="66" y="40"/>
                  </a:lnTo>
                  <a:lnTo>
                    <a:pt x="62" y="32"/>
                  </a:lnTo>
                  <a:lnTo>
                    <a:pt x="54" y="22"/>
                  </a:lnTo>
                  <a:lnTo>
                    <a:pt x="46" y="14"/>
                  </a:lnTo>
                  <a:lnTo>
                    <a:pt x="28" y="2"/>
                  </a:lnTo>
                  <a:lnTo>
                    <a:pt x="28" y="2"/>
                  </a:lnTo>
                  <a:close/>
                </a:path>
              </a:pathLst>
            </a:custGeom>
            <a:solidFill>
              <a:srgbClr val="2F459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l">
                <a:defRPr/>
              </a:pPr>
              <a:endParaRPr lang="en-US" sz="1800" b="0" i="0" dirty="0"/>
            </a:p>
          </p:txBody>
        </p:sp>
        <p:sp>
          <p:nvSpPr>
            <p:cNvPr id="273472" name="Freeform 64"/>
            <p:cNvSpPr>
              <a:spLocks/>
            </p:cNvSpPr>
            <p:nvPr userDrawn="1"/>
          </p:nvSpPr>
          <p:spPr bwMode="auto">
            <a:xfrm>
              <a:off x="2538" y="1215"/>
              <a:ext cx="98" cy="78"/>
            </a:xfrm>
            <a:custGeom>
              <a:avLst/>
              <a:gdLst/>
              <a:ahLst/>
              <a:cxnLst>
                <a:cxn ang="0">
                  <a:pos x="22" y="54"/>
                </a:cxn>
                <a:cxn ang="0">
                  <a:pos x="0" y="70"/>
                </a:cxn>
                <a:cxn ang="0">
                  <a:pos x="0" y="70"/>
                </a:cxn>
                <a:cxn ang="0">
                  <a:pos x="16" y="74"/>
                </a:cxn>
                <a:cxn ang="0">
                  <a:pos x="32" y="76"/>
                </a:cxn>
                <a:cxn ang="0">
                  <a:pos x="46" y="74"/>
                </a:cxn>
                <a:cxn ang="0">
                  <a:pos x="60" y="68"/>
                </a:cxn>
                <a:cxn ang="0">
                  <a:pos x="72" y="62"/>
                </a:cxn>
                <a:cxn ang="0">
                  <a:pos x="82" y="52"/>
                </a:cxn>
                <a:cxn ang="0">
                  <a:pos x="90" y="42"/>
                </a:cxn>
                <a:cxn ang="0">
                  <a:pos x="98" y="30"/>
                </a:cxn>
                <a:cxn ang="0">
                  <a:pos x="106" y="0"/>
                </a:cxn>
                <a:cxn ang="0">
                  <a:pos x="106" y="0"/>
                </a:cxn>
                <a:cxn ang="0">
                  <a:pos x="80" y="6"/>
                </a:cxn>
                <a:cxn ang="0">
                  <a:pos x="68" y="10"/>
                </a:cxn>
                <a:cxn ang="0">
                  <a:pos x="58" y="14"/>
                </a:cxn>
                <a:cxn ang="0">
                  <a:pos x="48" y="20"/>
                </a:cxn>
                <a:cxn ang="0">
                  <a:pos x="38" y="28"/>
                </a:cxn>
                <a:cxn ang="0">
                  <a:pos x="30" y="40"/>
                </a:cxn>
                <a:cxn ang="0">
                  <a:pos x="22" y="54"/>
                </a:cxn>
                <a:cxn ang="0">
                  <a:pos x="22" y="54"/>
                </a:cxn>
              </a:cxnLst>
              <a:rect l="0" t="0" r="r" b="b"/>
              <a:pathLst>
                <a:path w="106" h="76">
                  <a:moveTo>
                    <a:pt x="22" y="54"/>
                  </a:moveTo>
                  <a:lnTo>
                    <a:pt x="0" y="70"/>
                  </a:lnTo>
                  <a:lnTo>
                    <a:pt x="0" y="70"/>
                  </a:lnTo>
                  <a:lnTo>
                    <a:pt x="16" y="74"/>
                  </a:lnTo>
                  <a:lnTo>
                    <a:pt x="32" y="76"/>
                  </a:lnTo>
                  <a:lnTo>
                    <a:pt x="46" y="74"/>
                  </a:lnTo>
                  <a:lnTo>
                    <a:pt x="60" y="68"/>
                  </a:lnTo>
                  <a:lnTo>
                    <a:pt x="72" y="62"/>
                  </a:lnTo>
                  <a:lnTo>
                    <a:pt x="82" y="52"/>
                  </a:lnTo>
                  <a:lnTo>
                    <a:pt x="90" y="42"/>
                  </a:lnTo>
                  <a:lnTo>
                    <a:pt x="98" y="30"/>
                  </a:lnTo>
                  <a:lnTo>
                    <a:pt x="106" y="0"/>
                  </a:lnTo>
                  <a:lnTo>
                    <a:pt x="106" y="0"/>
                  </a:lnTo>
                  <a:lnTo>
                    <a:pt x="80" y="6"/>
                  </a:lnTo>
                  <a:lnTo>
                    <a:pt x="68" y="10"/>
                  </a:lnTo>
                  <a:lnTo>
                    <a:pt x="58" y="14"/>
                  </a:lnTo>
                  <a:lnTo>
                    <a:pt x="48" y="20"/>
                  </a:lnTo>
                  <a:lnTo>
                    <a:pt x="38" y="28"/>
                  </a:lnTo>
                  <a:lnTo>
                    <a:pt x="30" y="40"/>
                  </a:lnTo>
                  <a:lnTo>
                    <a:pt x="22" y="54"/>
                  </a:lnTo>
                  <a:lnTo>
                    <a:pt x="22" y="54"/>
                  </a:lnTo>
                  <a:close/>
                </a:path>
              </a:pathLst>
            </a:custGeom>
            <a:solidFill>
              <a:srgbClr val="2F459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l">
                <a:defRPr/>
              </a:pPr>
              <a:endParaRPr lang="en-US" sz="1800" b="0" i="0" dirty="0"/>
            </a:p>
          </p:txBody>
        </p:sp>
        <p:sp>
          <p:nvSpPr>
            <p:cNvPr id="273473" name="Freeform 65"/>
            <p:cNvSpPr>
              <a:spLocks/>
            </p:cNvSpPr>
            <p:nvPr userDrawn="1"/>
          </p:nvSpPr>
          <p:spPr bwMode="auto">
            <a:xfrm>
              <a:off x="2477" y="1394"/>
              <a:ext cx="86" cy="67"/>
            </a:xfrm>
            <a:custGeom>
              <a:avLst/>
              <a:gdLst/>
              <a:ahLst/>
              <a:cxnLst>
                <a:cxn ang="0">
                  <a:pos x="82" y="24"/>
                </a:cxn>
                <a:cxn ang="0">
                  <a:pos x="76" y="0"/>
                </a:cxn>
                <a:cxn ang="0">
                  <a:pos x="76" y="0"/>
                </a:cxn>
                <a:cxn ang="0">
                  <a:pos x="50" y="8"/>
                </a:cxn>
                <a:cxn ang="0">
                  <a:pos x="30" y="18"/>
                </a:cxn>
                <a:cxn ang="0">
                  <a:pos x="20" y="24"/>
                </a:cxn>
                <a:cxn ang="0">
                  <a:pos x="12" y="30"/>
                </a:cxn>
                <a:cxn ang="0">
                  <a:pos x="6" y="40"/>
                </a:cxn>
                <a:cxn ang="0">
                  <a:pos x="0" y="48"/>
                </a:cxn>
                <a:cxn ang="0">
                  <a:pos x="0" y="68"/>
                </a:cxn>
                <a:cxn ang="0">
                  <a:pos x="0" y="68"/>
                </a:cxn>
                <a:cxn ang="0">
                  <a:pos x="16" y="72"/>
                </a:cxn>
                <a:cxn ang="0">
                  <a:pos x="30" y="70"/>
                </a:cxn>
                <a:cxn ang="0">
                  <a:pos x="42" y="66"/>
                </a:cxn>
                <a:cxn ang="0">
                  <a:pos x="52" y="60"/>
                </a:cxn>
                <a:cxn ang="0">
                  <a:pos x="62" y="52"/>
                </a:cxn>
                <a:cxn ang="0">
                  <a:pos x="70" y="42"/>
                </a:cxn>
                <a:cxn ang="0">
                  <a:pos x="82" y="24"/>
                </a:cxn>
                <a:cxn ang="0">
                  <a:pos x="82" y="24"/>
                </a:cxn>
              </a:cxnLst>
              <a:rect l="0" t="0" r="r" b="b"/>
              <a:pathLst>
                <a:path w="82" h="72">
                  <a:moveTo>
                    <a:pt x="82" y="24"/>
                  </a:moveTo>
                  <a:lnTo>
                    <a:pt x="76" y="0"/>
                  </a:lnTo>
                  <a:lnTo>
                    <a:pt x="76" y="0"/>
                  </a:lnTo>
                  <a:lnTo>
                    <a:pt x="50" y="8"/>
                  </a:lnTo>
                  <a:lnTo>
                    <a:pt x="30" y="18"/>
                  </a:lnTo>
                  <a:lnTo>
                    <a:pt x="20" y="24"/>
                  </a:lnTo>
                  <a:lnTo>
                    <a:pt x="12" y="30"/>
                  </a:lnTo>
                  <a:lnTo>
                    <a:pt x="6" y="40"/>
                  </a:lnTo>
                  <a:lnTo>
                    <a:pt x="0" y="48"/>
                  </a:lnTo>
                  <a:lnTo>
                    <a:pt x="0" y="68"/>
                  </a:lnTo>
                  <a:lnTo>
                    <a:pt x="0" y="68"/>
                  </a:lnTo>
                  <a:lnTo>
                    <a:pt x="16" y="72"/>
                  </a:lnTo>
                  <a:lnTo>
                    <a:pt x="30" y="70"/>
                  </a:lnTo>
                  <a:lnTo>
                    <a:pt x="42" y="66"/>
                  </a:lnTo>
                  <a:lnTo>
                    <a:pt x="52" y="60"/>
                  </a:lnTo>
                  <a:lnTo>
                    <a:pt x="62" y="52"/>
                  </a:lnTo>
                  <a:lnTo>
                    <a:pt x="70" y="42"/>
                  </a:lnTo>
                  <a:lnTo>
                    <a:pt x="82" y="24"/>
                  </a:lnTo>
                  <a:lnTo>
                    <a:pt x="82" y="24"/>
                  </a:lnTo>
                  <a:close/>
                </a:path>
              </a:pathLst>
            </a:custGeom>
            <a:solidFill>
              <a:srgbClr val="2F459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l">
                <a:defRPr/>
              </a:pPr>
              <a:endParaRPr lang="en-US" sz="1800" b="0" i="0" dirty="0"/>
            </a:p>
          </p:txBody>
        </p:sp>
        <p:sp>
          <p:nvSpPr>
            <p:cNvPr id="273474" name="Freeform 66"/>
            <p:cNvSpPr>
              <a:spLocks/>
            </p:cNvSpPr>
            <p:nvPr userDrawn="1"/>
          </p:nvSpPr>
          <p:spPr bwMode="auto">
            <a:xfrm>
              <a:off x="2453" y="1594"/>
              <a:ext cx="98" cy="56"/>
            </a:xfrm>
            <a:custGeom>
              <a:avLst/>
              <a:gdLst/>
              <a:ahLst/>
              <a:cxnLst>
                <a:cxn ang="0">
                  <a:pos x="0" y="50"/>
                </a:cxn>
                <a:cxn ang="0">
                  <a:pos x="14" y="58"/>
                </a:cxn>
                <a:cxn ang="0">
                  <a:pos x="14" y="58"/>
                </a:cxn>
                <a:cxn ang="0">
                  <a:pos x="30" y="62"/>
                </a:cxn>
                <a:cxn ang="0">
                  <a:pos x="44" y="60"/>
                </a:cxn>
                <a:cxn ang="0">
                  <a:pos x="54" y="56"/>
                </a:cxn>
                <a:cxn ang="0">
                  <a:pos x="60" y="50"/>
                </a:cxn>
                <a:cxn ang="0">
                  <a:pos x="66" y="42"/>
                </a:cxn>
                <a:cxn ang="0">
                  <a:pos x="70" y="34"/>
                </a:cxn>
                <a:cxn ang="0">
                  <a:pos x="78" y="18"/>
                </a:cxn>
                <a:cxn ang="0">
                  <a:pos x="98" y="2"/>
                </a:cxn>
                <a:cxn ang="0">
                  <a:pos x="98" y="2"/>
                </a:cxn>
                <a:cxn ang="0">
                  <a:pos x="80" y="0"/>
                </a:cxn>
                <a:cxn ang="0">
                  <a:pos x="64" y="2"/>
                </a:cxn>
                <a:cxn ang="0">
                  <a:pos x="50" y="6"/>
                </a:cxn>
                <a:cxn ang="0">
                  <a:pos x="36" y="14"/>
                </a:cxn>
                <a:cxn ang="0">
                  <a:pos x="24" y="22"/>
                </a:cxn>
                <a:cxn ang="0">
                  <a:pos x="14" y="30"/>
                </a:cxn>
                <a:cxn ang="0">
                  <a:pos x="6" y="40"/>
                </a:cxn>
                <a:cxn ang="0">
                  <a:pos x="0" y="50"/>
                </a:cxn>
                <a:cxn ang="0">
                  <a:pos x="0" y="50"/>
                </a:cxn>
              </a:cxnLst>
              <a:rect l="0" t="0" r="r" b="b"/>
              <a:pathLst>
                <a:path w="98" h="62">
                  <a:moveTo>
                    <a:pt x="0" y="50"/>
                  </a:moveTo>
                  <a:lnTo>
                    <a:pt x="14" y="58"/>
                  </a:lnTo>
                  <a:lnTo>
                    <a:pt x="14" y="58"/>
                  </a:lnTo>
                  <a:lnTo>
                    <a:pt x="30" y="62"/>
                  </a:lnTo>
                  <a:lnTo>
                    <a:pt x="44" y="60"/>
                  </a:lnTo>
                  <a:lnTo>
                    <a:pt x="54" y="56"/>
                  </a:lnTo>
                  <a:lnTo>
                    <a:pt x="60" y="50"/>
                  </a:lnTo>
                  <a:lnTo>
                    <a:pt x="66" y="42"/>
                  </a:lnTo>
                  <a:lnTo>
                    <a:pt x="70" y="34"/>
                  </a:lnTo>
                  <a:lnTo>
                    <a:pt x="78" y="18"/>
                  </a:lnTo>
                  <a:lnTo>
                    <a:pt x="98" y="2"/>
                  </a:lnTo>
                  <a:lnTo>
                    <a:pt x="98" y="2"/>
                  </a:lnTo>
                  <a:lnTo>
                    <a:pt x="80" y="0"/>
                  </a:lnTo>
                  <a:lnTo>
                    <a:pt x="64" y="2"/>
                  </a:lnTo>
                  <a:lnTo>
                    <a:pt x="50" y="6"/>
                  </a:lnTo>
                  <a:lnTo>
                    <a:pt x="36" y="14"/>
                  </a:lnTo>
                  <a:lnTo>
                    <a:pt x="24" y="22"/>
                  </a:lnTo>
                  <a:lnTo>
                    <a:pt x="14" y="30"/>
                  </a:lnTo>
                  <a:lnTo>
                    <a:pt x="6" y="40"/>
                  </a:lnTo>
                  <a:lnTo>
                    <a:pt x="0" y="50"/>
                  </a:lnTo>
                  <a:lnTo>
                    <a:pt x="0" y="50"/>
                  </a:lnTo>
                  <a:close/>
                </a:path>
              </a:pathLst>
            </a:custGeom>
            <a:solidFill>
              <a:srgbClr val="2F459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l">
                <a:defRPr/>
              </a:pPr>
              <a:endParaRPr lang="en-US" sz="1800" b="0" i="0" dirty="0"/>
            </a:p>
          </p:txBody>
        </p:sp>
        <p:sp>
          <p:nvSpPr>
            <p:cNvPr id="273475" name="Freeform 67"/>
            <p:cNvSpPr>
              <a:spLocks/>
            </p:cNvSpPr>
            <p:nvPr userDrawn="1"/>
          </p:nvSpPr>
          <p:spPr bwMode="auto">
            <a:xfrm>
              <a:off x="2722" y="937"/>
              <a:ext cx="98" cy="56"/>
            </a:xfrm>
            <a:custGeom>
              <a:avLst/>
              <a:gdLst/>
              <a:ahLst/>
              <a:cxnLst>
                <a:cxn ang="0">
                  <a:pos x="18" y="0"/>
                </a:cxn>
                <a:cxn ang="0">
                  <a:pos x="0" y="8"/>
                </a:cxn>
                <a:cxn ang="0">
                  <a:pos x="0" y="8"/>
                </a:cxn>
                <a:cxn ang="0">
                  <a:pos x="2" y="14"/>
                </a:cxn>
                <a:cxn ang="0">
                  <a:pos x="4" y="20"/>
                </a:cxn>
                <a:cxn ang="0">
                  <a:pos x="14" y="32"/>
                </a:cxn>
                <a:cxn ang="0">
                  <a:pos x="26" y="42"/>
                </a:cxn>
                <a:cxn ang="0">
                  <a:pos x="42" y="50"/>
                </a:cxn>
                <a:cxn ang="0">
                  <a:pos x="58" y="56"/>
                </a:cxn>
                <a:cxn ang="0">
                  <a:pos x="72" y="58"/>
                </a:cxn>
                <a:cxn ang="0">
                  <a:pos x="78" y="58"/>
                </a:cxn>
                <a:cxn ang="0">
                  <a:pos x="84" y="56"/>
                </a:cxn>
                <a:cxn ang="0">
                  <a:pos x="90" y="54"/>
                </a:cxn>
                <a:cxn ang="0">
                  <a:pos x="94" y="50"/>
                </a:cxn>
                <a:cxn ang="0">
                  <a:pos x="96" y="20"/>
                </a:cxn>
                <a:cxn ang="0">
                  <a:pos x="96" y="20"/>
                </a:cxn>
                <a:cxn ang="0">
                  <a:pos x="78" y="10"/>
                </a:cxn>
                <a:cxn ang="0">
                  <a:pos x="60" y="4"/>
                </a:cxn>
                <a:cxn ang="0">
                  <a:pos x="40" y="0"/>
                </a:cxn>
                <a:cxn ang="0">
                  <a:pos x="18" y="0"/>
                </a:cxn>
                <a:cxn ang="0">
                  <a:pos x="18" y="0"/>
                </a:cxn>
              </a:cxnLst>
              <a:rect l="0" t="0" r="r" b="b"/>
              <a:pathLst>
                <a:path w="96" h="58">
                  <a:moveTo>
                    <a:pt x="18" y="0"/>
                  </a:moveTo>
                  <a:lnTo>
                    <a:pt x="0" y="8"/>
                  </a:lnTo>
                  <a:lnTo>
                    <a:pt x="0" y="8"/>
                  </a:lnTo>
                  <a:lnTo>
                    <a:pt x="2" y="14"/>
                  </a:lnTo>
                  <a:lnTo>
                    <a:pt x="4" y="20"/>
                  </a:lnTo>
                  <a:lnTo>
                    <a:pt x="14" y="32"/>
                  </a:lnTo>
                  <a:lnTo>
                    <a:pt x="26" y="42"/>
                  </a:lnTo>
                  <a:lnTo>
                    <a:pt x="42" y="50"/>
                  </a:lnTo>
                  <a:lnTo>
                    <a:pt x="58" y="56"/>
                  </a:lnTo>
                  <a:lnTo>
                    <a:pt x="72" y="58"/>
                  </a:lnTo>
                  <a:lnTo>
                    <a:pt x="78" y="58"/>
                  </a:lnTo>
                  <a:lnTo>
                    <a:pt x="84" y="56"/>
                  </a:lnTo>
                  <a:lnTo>
                    <a:pt x="90" y="54"/>
                  </a:lnTo>
                  <a:lnTo>
                    <a:pt x="94" y="50"/>
                  </a:lnTo>
                  <a:lnTo>
                    <a:pt x="96" y="20"/>
                  </a:lnTo>
                  <a:lnTo>
                    <a:pt x="96" y="20"/>
                  </a:lnTo>
                  <a:lnTo>
                    <a:pt x="78" y="10"/>
                  </a:lnTo>
                  <a:lnTo>
                    <a:pt x="60" y="4"/>
                  </a:lnTo>
                  <a:lnTo>
                    <a:pt x="40" y="0"/>
                  </a:lnTo>
                  <a:lnTo>
                    <a:pt x="18" y="0"/>
                  </a:lnTo>
                  <a:lnTo>
                    <a:pt x="18" y="0"/>
                  </a:lnTo>
                  <a:close/>
                </a:path>
              </a:pathLst>
            </a:custGeom>
            <a:solidFill>
              <a:srgbClr val="2F459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l">
                <a:defRPr/>
              </a:pPr>
              <a:endParaRPr lang="en-US" sz="1800" b="0" i="0" dirty="0"/>
            </a:p>
          </p:txBody>
        </p:sp>
        <p:sp>
          <p:nvSpPr>
            <p:cNvPr id="273476" name="Freeform 68"/>
            <p:cNvSpPr>
              <a:spLocks/>
            </p:cNvSpPr>
            <p:nvPr userDrawn="1"/>
          </p:nvSpPr>
          <p:spPr bwMode="auto">
            <a:xfrm>
              <a:off x="2942" y="848"/>
              <a:ext cx="61" cy="100"/>
            </a:xfrm>
            <a:custGeom>
              <a:avLst/>
              <a:gdLst/>
              <a:ahLst/>
              <a:cxnLst>
                <a:cxn ang="0">
                  <a:pos x="42" y="8"/>
                </a:cxn>
                <a:cxn ang="0">
                  <a:pos x="14" y="0"/>
                </a:cxn>
                <a:cxn ang="0">
                  <a:pos x="14" y="0"/>
                </a:cxn>
                <a:cxn ang="0">
                  <a:pos x="6" y="16"/>
                </a:cxn>
                <a:cxn ang="0">
                  <a:pos x="2" y="22"/>
                </a:cxn>
                <a:cxn ang="0">
                  <a:pos x="0" y="30"/>
                </a:cxn>
                <a:cxn ang="0">
                  <a:pos x="0" y="40"/>
                </a:cxn>
                <a:cxn ang="0">
                  <a:pos x="0" y="50"/>
                </a:cxn>
                <a:cxn ang="0">
                  <a:pos x="4" y="60"/>
                </a:cxn>
                <a:cxn ang="0">
                  <a:pos x="8" y="72"/>
                </a:cxn>
                <a:cxn ang="0">
                  <a:pos x="22" y="102"/>
                </a:cxn>
                <a:cxn ang="0">
                  <a:pos x="22" y="102"/>
                </a:cxn>
                <a:cxn ang="0">
                  <a:pos x="44" y="78"/>
                </a:cxn>
                <a:cxn ang="0">
                  <a:pos x="54" y="66"/>
                </a:cxn>
                <a:cxn ang="0">
                  <a:pos x="60" y="54"/>
                </a:cxn>
                <a:cxn ang="0">
                  <a:pos x="64" y="44"/>
                </a:cxn>
                <a:cxn ang="0">
                  <a:pos x="64" y="38"/>
                </a:cxn>
                <a:cxn ang="0">
                  <a:pos x="62" y="32"/>
                </a:cxn>
                <a:cxn ang="0">
                  <a:pos x="60" y="26"/>
                </a:cxn>
                <a:cxn ang="0">
                  <a:pos x="56" y="20"/>
                </a:cxn>
                <a:cxn ang="0">
                  <a:pos x="42" y="8"/>
                </a:cxn>
                <a:cxn ang="0">
                  <a:pos x="42" y="8"/>
                </a:cxn>
              </a:cxnLst>
              <a:rect l="0" t="0" r="r" b="b"/>
              <a:pathLst>
                <a:path w="64" h="102">
                  <a:moveTo>
                    <a:pt x="42" y="8"/>
                  </a:moveTo>
                  <a:lnTo>
                    <a:pt x="14" y="0"/>
                  </a:lnTo>
                  <a:lnTo>
                    <a:pt x="14" y="0"/>
                  </a:lnTo>
                  <a:lnTo>
                    <a:pt x="6" y="16"/>
                  </a:lnTo>
                  <a:lnTo>
                    <a:pt x="2" y="22"/>
                  </a:lnTo>
                  <a:lnTo>
                    <a:pt x="0" y="30"/>
                  </a:lnTo>
                  <a:lnTo>
                    <a:pt x="0" y="40"/>
                  </a:lnTo>
                  <a:lnTo>
                    <a:pt x="0" y="50"/>
                  </a:lnTo>
                  <a:lnTo>
                    <a:pt x="4" y="60"/>
                  </a:lnTo>
                  <a:lnTo>
                    <a:pt x="8" y="72"/>
                  </a:lnTo>
                  <a:lnTo>
                    <a:pt x="22" y="102"/>
                  </a:lnTo>
                  <a:lnTo>
                    <a:pt x="22" y="102"/>
                  </a:lnTo>
                  <a:lnTo>
                    <a:pt x="44" y="78"/>
                  </a:lnTo>
                  <a:lnTo>
                    <a:pt x="54" y="66"/>
                  </a:lnTo>
                  <a:lnTo>
                    <a:pt x="60" y="54"/>
                  </a:lnTo>
                  <a:lnTo>
                    <a:pt x="64" y="44"/>
                  </a:lnTo>
                  <a:lnTo>
                    <a:pt x="64" y="38"/>
                  </a:lnTo>
                  <a:lnTo>
                    <a:pt x="62" y="32"/>
                  </a:lnTo>
                  <a:lnTo>
                    <a:pt x="60" y="26"/>
                  </a:lnTo>
                  <a:lnTo>
                    <a:pt x="56" y="20"/>
                  </a:lnTo>
                  <a:lnTo>
                    <a:pt x="42" y="8"/>
                  </a:lnTo>
                  <a:lnTo>
                    <a:pt x="42" y="8"/>
                  </a:lnTo>
                  <a:close/>
                </a:path>
              </a:pathLst>
            </a:custGeom>
            <a:solidFill>
              <a:srgbClr val="2F459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l">
                <a:defRPr/>
              </a:pPr>
              <a:endParaRPr lang="en-US" sz="1800" b="0" i="0" dirty="0"/>
            </a:p>
          </p:txBody>
        </p:sp>
        <p:sp>
          <p:nvSpPr>
            <p:cNvPr id="273477" name="Freeform 69"/>
            <p:cNvSpPr>
              <a:spLocks noEditPoints="1"/>
            </p:cNvSpPr>
            <p:nvPr userDrawn="1"/>
          </p:nvSpPr>
          <p:spPr bwMode="auto">
            <a:xfrm>
              <a:off x="3175" y="669"/>
              <a:ext cx="759" cy="1973"/>
            </a:xfrm>
            <a:custGeom>
              <a:avLst/>
              <a:gdLst/>
              <a:ahLst/>
              <a:cxnLst>
                <a:cxn ang="0">
                  <a:pos x="636" y="774"/>
                </a:cxn>
                <a:cxn ang="0">
                  <a:pos x="688" y="690"/>
                </a:cxn>
                <a:cxn ang="0">
                  <a:pos x="686" y="488"/>
                </a:cxn>
                <a:cxn ang="0">
                  <a:pos x="694" y="430"/>
                </a:cxn>
                <a:cxn ang="0">
                  <a:pos x="694" y="376"/>
                </a:cxn>
                <a:cxn ang="0">
                  <a:pos x="676" y="320"/>
                </a:cxn>
                <a:cxn ang="0">
                  <a:pos x="646" y="280"/>
                </a:cxn>
                <a:cxn ang="0">
                  <a:pos x="648" y="238"/>
                </a:cxn>
                <a:cxn ang="0">
                  <a:pos x="610" y="226"/>
                </a:cxn>
                <a:cxn ang="0">
                  <a:pos x="580" y="190"/>
                </a:cxn>
                <a:cxn ang="0">
                  <a:pos x="568" y="180"/>
                </a:cxn>
                <a:cxn ang="0">
                  <a:pos x="526" y="182"/>
                </a:cxn>
                <a:cxn ang="0">
                  <a:pos x="518" y="138"/>
                </a:cxn>
                <a:cxn ang="0">
                  <a:pos x="472" y="156"/>
                </a:cxn>
                <a:cxn ang="0">
                  <a:pos x="474" y="116"/>
                </a:cxn>
                <a:cxn ang="0">
                  <a:pos x="432" y="120"/>
                </a:cxn>
                <a:cxn ang="0">
                  <a:pos x="388" y="132"/>
                </a:cxn>
                <a:cxn ang="0">
                  <a:pos x="388" y="80"/>
                </a:cxn>
                <a:cxn ang="0">
                  <a:pos x="376" y="68"/>
                </a:cxn>
                <a:cxn ang="0">
                  <a:pos x="346" y="44"/>
                </a:cxn>
                <a:cxn ang="0">
                  <a:pos x="314" y="88"/>
                </a:cxn>
                <a:cxn ang="0">
                  <a:pos x="306" y="64"/>
                </a:cxn>
                <a:cxn ang="0">
                  <a:pos x="330" y="46"/>
                </a:cxn>
                <a:cxn ang="0">
                  <a:pos x="256" y="122"/>
                </a:cxn>
                <a:cxn ang="0">
                  <a:pos x="236" y="92"/>
                </a:cxn>
                <a:cxn ang="0">
                  <a:pos x="290" y="18"/>
                </a:cxn>
                <a:cxn ang="0">
                  <a:pos x="218" y="62"/>
                </a:cxn>
                <a:cxn ang="0">
                  <a:pos x="214" y="90"/>
                </a:cxn>
                <a:cxn ang="0">
                  <a:pos x="208" y="60"/>
                </a:cxn>
                <a:cxn ang="0">
                  <a:pos x="212" y="8"/>
                </a:cxn>
                <a:cxn ang="0">
                  <a:pos x="184" y="40"/>
                </a:cxn>
                <a:cxn ang="0">
                  <a:pos x="162" y="0"/>
                </a:cxn>
                <a:cxn ang="0">
                  <a:pos x="156" y="94"/>
                </a:cxn>
                <a:cxn ang="0">
                  <a:pos x="138" y="12"/>
                </a:cxn>
                <a:cxn ang="0">
                  <a:pos x="84" y="74"/>
                </a:cxn>
                <a:cxn ang="0">
                  <a:pos x="62" y="98"/>
                </a:cxn>
                <a:cxn ang="0">
                  <a:pos x="54" y="20"/>
                </a:cxn>
                <a:cxn ang="0">
                  <a:pos x="86" y="738"/>
                </a:cxn>
                <a:cxn ang="0">
                  <a:pos x="38" y="1700"/>
                </a:cxn>
                <a:cxn ang="0">
                  <a:pos x="176" y="1954"/>
                </a:cxn>
                <a:cxn ang="0">
                  <a:pos x="576" y="1976"/>
                </a:cxn>
                <a:cxn ang="0">
                  <a:pos x="656" y="1938"/>
                </a:cxn>
                <a:cxn ang="0">
                  <a:pos x="472" y="1910"/>
                </a:cxn>
                <a:cxn ang="0">
                  <a:pos x="368" y="1874"/>
                </a:cxn>
                <a:cxn ang="0">
                  <a:pos x="266" y="1722"/>
                </a:cxn>
                <a:cxn ang="0">
                  <a:pos x="260" y="1568"/>
                </a:cxn>
                <a:cxn ang="0">
                  <a:pos x="304" y="1496"/>
                </a:cxn>
                <a:cxn ang="0">
                  <a:pos x="552" y="1494"/>
                </a:cxn>
                <a:cxn ang="0">
                  <a:pos x="682" y="1452"/>
                </a:cxn>
                <a:cxn ang="0">
                  <a:pos x="654" y="1352"/>
                </a:cxn>
                <a:cxn ang="0">
                  <a:pos x="692" y="1264"/>
                </a:cxn>
                <a:cxn ang="0">
                  <a:pos x="610" y="1220"/>
                </a:cxn>
                <a:cxn ang="0">
                  <a:pos x="694" y="1188"/>
                </a:cxn>
                <a:cxn ang="0">
                  <a:pos x="698" y="1124"/>
                </a:cxn>
                <a:cxn ang="0">
                  <a:pos x="714" y="1052"/>
                </a:cxn>
                <a:cxn ang="0">
                  <a:pos x="772" y="1002"/>
                </a:cxn>
                <a:cxn ang="0">
                  <a:pos x="492" y="850"/>
                </a:cxn>
                <a:cxn ang="0">
                  <a:pos x="362" y="826"/>
                </a:cxn>
                <a:cxn ang="0">
                  <a:pos x="424" y="782"/>
                </a:cxn>
                <a:cxn ang="0">
                  <a:pos x="532" y="794"/>
                </a:cxn>
                <a:cxn ang="0">
                  <a:pos x="516" y="846"/>
                </a:cxn>
              </a:cxnLst>
              <a:rect l="0" t="0" r="r" b="b"/>
              <a:pathLst>
                <a:path w="772" h="1976">
                  <a:moveTo>
                    <a:pt x="696" y="886"/>
                  </a:moveTo>
                  <a:lnTo>
                    <a:pt x="696" y="886"/>
                  </a:lnTo>
                  <a:lnTo>
                    <a:pt x="670" y="852"/>
                  </a:lnTo>
                  <a:lnTo>
                    <a:pt x="656" y="834"/>
                  </a:lnTo>
                  <a:lnTo>
                    <a:pt x="646" y="814"/>
                  </a:lnTo>
                  <a:lnTo>
                    <a:pt x="638" y="794"/>
                  </a:lnTo>
                  <a:lnTo>
                    <a:pt x="636" y="784"/>
                  </a:lnTo>
                  <a:lnTo>
                    <a:pt x="636" y="774"/>
                  </a:lnTo>
                  <a:lnTo>
                    <a:pt x="638" y="764"/>
                  </a:lnTo>
                  <a:lnTo>
                    <a:pt x="642" y="754"/>
                  </a:lnTo>
                  <a:lnTo>
                    <a:pt x="646" y="744"/>
                  </a:lnTo>
                  <a:lnTo>
                    <a:pt x="654" y="734"/>
                  </a:lnTo>
                  <a:lnTo>
                    <a:pt x="654" y="734"/>
                  </a:lnTo>
                  <a:lnTo>
                    <a:pt x="670" y="720"/>
                  </a:lnTo>
                  <a:lnTo>
                    <a:pt x="680" y="706"/>
                  </a:lnTo>
                  <a:lnTo>
                    <a:pt x="688" y="690"/>
                  </a:lnTo>
                  <a:lnTo>
                    <a:pt x="690" y="672"/>
                  </a:lnTo>
                  <a:lnTo>
                    <a:pt x="690" y="672"/>
                  </a:lnTo>
                  <a:lnTo>
                    <a:pt x="696" y="612"/>
                  </a:lnTo>
                  <a:lnTo>
                    <a:pt x="696" y="566"/>
                  </a:lnTo>
                  <a:lnTo>
                    <a:pt x="692" y="526"/>
                  </a:lnTo>
                  <a:lnTo>
                    <a:pt x="684" y="490"/>
                  </a:lnTo>
                  <a:lnTo>
                    <a:pt x="684" y="490"/>
                  </a:lnTo>
                  <a:lnTo>
                    <a:pt x="686" y="488"/>
                  </a:lnTo>
                  <a:lnTo>
                    <a:pt x="690" y="486"/>
                  </a:lnTo>
                  <a:lnTo>
                    <a:pt x="694" y="482"/>
                  </a:lnTo>
                  <a:lnTo>
                    <a:pt x="698" y="474"/>
                  </a:lnTo>
                  <a:lnTo>
                    <a:pt x="698" y="474"/>
                  </a:lnTo>
                  <a:lnTo>
                    <a:pt x="700" y="458"/>
                  </a:lnTo>
                  <a:lnTo>
                    <a:pt x="700" y="446"/>
                  </a:lnTo>
                  <a:lnTo>
                    <a:pt x="698" y="438"/>
                  </a:lnTo>
                  <a:lnTo>
                    <a:pt x="694" y="430"/>
                  </a:lnTo>
                  <a:lnTo>
                    <a:pt x="690" y="426"/>
                  </a:lnTo>
                  <a:lnTo>
                    <a:pt x="686" y="422"/>
                  </a:lnTo>
                  <a:lnTo>
                    <a:pt x="684" y="420"/>
                  </a:lnTo>
                  <a:lnTo>
                    <a:pt x="684" y="420"/>
                  </a:lnTo>
                  <a:lnTo>
                    <a:pt x="690" y="412"/>
                  </a:lnTo>
                  <a:lnTo>
                    <a:pt x="694" y="402"/>
                  </a:lnTo>
                  <a:lnTo>
                    <a:pt x="696" y="388"/>
                  </a:lnTo>
                  <a:lnTo>
                    <a:pt x="694" y="376"/>
                  </a:lnTo>
                  <a:lnTo>
                    <a:pt x="692" y="362"/>
                  </a:lnTo>
                  <a:lnTo>
                    <a:pt x="688" y="352"/>
                  </a:lnTo>
                  <a:lnTo>
                    <a:pt x="680" y="344"/>
                  </a:lnTo>
                  <a:lnTo>
                    <a:pt x="676" y="342"/>
                  </a:lnTo>
                  <a:lnTo>
                    <a:pt x="670" y="342"/>
                  </a:lnTo>
                  <a:lnTo>
                    <a:pt x="670" y="342"/>
                  </a:lnTo>
                  <a:lnTo>
                    <a:pt x="674" y="332"/>
                  </a:lnTo>
                  <a:lnTo>
                    <a:pt x="676" y="320"/>
                  </a:lnTo>
                  <a:lnTo>
                    <a:pt x="676" y="308"/>
                  </a:lnTo>
                  <a:lnTo>
                    <a:pt x="674" y="298"/>
                  </a:lnTo>
                  <a:lnTo>
                    <a:pt x="668" y="290"/>
                  </a:lnTo>
                  <a:lnTo>
                    <a:pt x="662" y="282"/>
                  </a:lnTo>
                  <a:lnTo>
                    <a:pt x="654" y="280"/>
                  </a:lnTo>
                  <a:lnTo>
                    <a:pt x="642" y="280"/>
                  </a:lnTo>
                  <a:lnTo>
                    <a:pt x="642" y="280"/>
                  </a:lnTo>
                  <a:lnTo>
                    <a:pt x="646" y="280"/>
                  </a:lnTo>
                  <a:lnTo>
                    <a:pt x="650" y="274"/>
                  </a:lnTo>
                  <a:lnTo>
                    <a:pt x="654" y="266"/>
                  </a:lnTo>
                  <a:lnTo>
                    <a:pt x="656" y="260"/>
                  </a:lnTo>
                  <a:lnTo>
                    <a:pt x="656" y="254"/>
                  </a:lnTo>
                  <a:lnTo>
                    <a:pt x="656" y="254"/>
                  </a:lnTo>
                  <a:lnTo>
                    <a:pt x="654" y="246"/>
                  </a:lnTo>
                  <a:lnTo>
                    <a:pt x="652" y="242"/>
                  </a:lnTo>
                  <a:lnTo>
                    <a:pt x="648" y="238"/>
                  </a:lnTo>
                  <a:lnTo>
                    <a:pt x="644" y="236"/>
                  </a:lnTo>
                  <a:lnTo>
                    <a:pt x="636" y="234"/>
                  </a:lnTo>
                  <a:lnTo>
                    <a:pt x="626" y="234"/>
                  </a:lnTo>
                  <a:lnTo>
                    <a:pt x="618" y="236"/>
                  </a:lnTo>
                  <a:lnTo>
                    <a:pt x="610" y="236"/>
                  </a:lnTo>
                  <a:lnTo>
                    <a:pt x="608" y="236"/>
                  </a:lnTo>
                  <a:lnTo>
                    <a:pt x="608" y="234"/>
                  </a:lnTo>
                  <a:lnTo>
                    <a:pt x="610" y="226"/>
                  </a:lnTo>
                  <a:lnTo>
                    <a:pt x="610" y="226"/>
                  </a:lnTo>
                  <a:lnTo>
                    <a:pt x="612" y="220"/>
                  </a:lnTo>
                  <a:lnTo>
                    <a:pt x="610" y="212"/>
                  </a:lnTo>
                  <a:lnTo>
                    <a:pt x="604" y="204"/>
                  </a:lnTo>
                  <a:lnTo>
                    <a:pt x="598" y="196"/>
                  </a:lnTo>
                  <a:lnTo>
                    <a:pt x="592" y="190"/>
                  </a:lnTo>
                  <a:lnTo>
                    <a:pt x="584" y="188"/>
                  </a:lnTo>
                  <a:lnTo>
                    <a:pt x="580" y="190"/>
                  </a:lnTo>
                  <a:lnTo>
                    <a:pt x="576" y="192"/>
                  </a:lnTo>
                  <a:lnTo>
                    <a:pt x="574" y="196"/>
                  </a:lnTo>
                  <a:lnTo>
                    <a:pt x="570" y="202"/>
                  </a:lnTo>
                  <a:lnTo>
                    <a:pt x="570" y="202"/>
                  </a:lnTo>
                  <a:lnTo>
                    <a:pt x="568" y="200"/>
                  </a:lnTo>
                  <a:lnTo>
                    <a:pt x="566" y="194"/>
                  </a:lnTo>
                  <a:lnTo>
                    <a:pt x="568" y="184"/>
                  </a:lnTo>
                  <a:lnTo>
                    <a:pt x="568" y="180"/>
                  </a:lnTo>
                  <a:lnTo>
                    <a:pt x="566" y="174"/>
                  </a:lnTo>
                  <a:lnTo>
                    <a:pt x="564" y="170"/>
                  </a:lnTo>
                  <a:lnTo>
                    <a:pt x="560" y="166"/>
                  </a:lnTo>
                  <a:lnTo>
                    <a:pt x="560" y="166"/>
                  </a:lnTo>
                  <a:lnTo>
                    <a:pt x="552" y="168"/>
                  </a:lnTo>
                  <a:lnTo>
                    <a:pt x="544" y="172"/>
                  </a:lnTo>
                  <a:lnTo>
                    <a:pt x="526" y="182"/>
                  </a:lnTo>
                  <a:lnTo>
                    <a:pt x="526" y="182"/>
                  </a:lnTo>
                  <a:lnTo>
                    <a:pt x="526" y="176"/>
                  </a:lnTo>
                  <a:lnTo>
                    <a:pt x="526" y="172"/>
                  </a:lnTo>
                  <a:lnTo>
                    <a:pt x="528" y="162"/>
                  </a:lnTo>
                  <a:lnTo>
                    <a:pt x="528" y="158"/>
                  </a:lnTo>
                  <a:lnTo>
                    <a:pt x="528" y="152"/>
                  </a:lnTo>
                  <a:lnTo>
                    <a:pt x="524" y="146"/>
                  </a:lnTo>
                  <a:lnTo>
                    <a:pt x="518" y="138"/>
                  </a:lnTo>
                  <a:lnTo>
                    <a:pt x="518" y="138"/>
                  </a:lnTo>
                  <a:lnTo>
                    <a:pt x="510" y="134"/>
                  </a:lnTo>
                  <a:lnTo>
                    <a:pt x="502" y="132"/>
                  </a:lnTo>
                  <a:lnTo>
                    <a:pt x="498" y="134"/>
                  </a:lnTo>
                  <a:lnTo>
                    <a:pt x="492" y="136"/>
                  </a:lnTo>
                  <a:lnTo>
                    <a:pt x="484" y="146"/>
                  </a:lnTo>
                  <a:lnTo>
                    <a:pt x="478" y="152"/>
                  </a:lnTo>
                  <a:lnTo>
                    <a:pt x="472" y="156"/>
                  </a:lnTo>
                  <a:lnTo>
                    <a:pt x="472" y="156"/>
                  </a:lnTo>
                  <a:lnTo>
                    <a:pt x="466" y="154"/>
                  </a:lnTo>
                  <a:lnTo>
                    <a:pt x="464" y="150"/>
                  </a:lnTo>
                  <a:lnTo>
                    <a:pt x="464" y="148"/>
                  </a:lnTo>
                  <a:lnTo>
                    <a:pt x="474" y="136"/>
                  </a:lnTo>
                  <a:lnTo>
                    <a:pt x="478" y="128"/>
                  </a:lnTo>
                  <a:lnTo>
                    <a:pt x="478" y="124"/>
                  </a:lnTo>
                  <a:lnTo>
                    <a:pt x="476" y="120"/>
                  </a:lnTo>
                  <a:lnTo>
                    <a:pt x="474" y="116"/>
                  </a:lnTo>
                  <a:lnTo>
                    <a:pt x="468" y="110"/>
                  </a:lnTo>
                  <a:lnTo>
                    <a:pt x="460" y="106"/>
                  </a:lnTo>
                  <a:lnTo>
                    <a:pt x="448" y="100"/>
                  </a:lnTo>
                  <a:lnTo>
                    <a:pt x="448" y="100"/>
                  </a:lnTo>
                  <a:lnTo>
                    <a:pt x="442" y="112"/>
                  </a:lnTo>
                  <a:lnTo>
                    <a:pt x="438" y="120"/>
                  </a:lnTo>
                  <a:lnTo>
                    <a:pt x="434" y="122"/>
                  </a:lnTo>
                  <a:lnTo>
                    <a:pt x="432" y="120"/>
                  </a:lnTo>
                  <a:lnTo>
                    <a:pt x="428" y="112"/>
                  </a:lnTo>
                  <a:lnTo>
                    <a:pt x="426" y="108"/>
                  </a:lnTo>
                  <a:lnTo>
                    <a:pt x="424" y="106"/>
                  </a:lnTo>
                  <a:lnTo>
                    <a:pt x="424" y="106"/>
                  </a:lnTo>
                  <a:lnTo>
                    <a:pt x="422" y="104"/>
                  </a:lnTo>
                  <a:lnTo>
                    <a:pt x="418" y="106"/>
                  </a:lnTo>
                  <a:lnTo>
                    <a:pt x="412" y="110"/>
                  </a:lnTo>
                  <a:lnTo>
                    <a:pt x="388" y="132"/>
                  </a:lnTo>
                  <a:lnTo>
                    <a:pt x="388" y="132"/>
                  </a:lnTo>
                  <a:lnTo>
                    <a:pt x="398" y="112"/>
                  </a:lnTo>
                  <a:lnTo>
                    <a:pt x="404" y="92"/>
                  </a:lnTo>
                  <a:lnTo>
                    <a:pt x="406" y="84"/>
                  </a:lnTo>
                  <a:lnTo>
                    <a:pt x="404" y="80"/>
                  </a:lnTo>
                  <a:lnTo>
                    <a:pt x="398" y="78"/>
                  </a:lnTo>
                  <a:lnTo>
                    <a:pt x="388" y="80"/>
                  </a:lnTo>
                  <a:lnTo>
                    <a:pt x="388" y="80"/>
                  </a:lnTo>
                  <a:lnTo>
                    <a:pt x="376" y="84"/>
                  </a:lnTo>
                  <a:lnTo>
                    <a:pt x="368" y="86"/>
                  </a:lnTo>
                  <a:lnTo>
                    <a:pt x="366" y="86"/>
                  </a:lnTo>
                  <a:lnTo>
                    <a:pt x="364" y="84"/>
                  </a:lnTo>
                  <a:lnTo>
                    <a:pt x="368" y="76"/>
                  </a:lnTo>
                  <a:lnTo>
                    <a:pt x="370" y="72"/>
                  </a:lnTo>
                  <a:lnTo>
                    <a:pt x="370" y="72"/>
                  </a:lnTo>
                  <a:lnTo>
                    <a:pt x="376" y="68"/>
                  </a:lnTo>
                  <a:lnTo>
                    <a:pt x="380" y="64"/>
                  </a:lnTo>
                  <a:lnTo>
                    <a:pt x="380" y="62"/>
                  </a:lnTo>
                  <a:lnTo>
                    <a:pt x="380" y="58"/>
                  </a:lnTo>
                  <a:lnTo>
                    <a:pt x="376" y="50"/>
                  </a:lnTo>
                  <a:lnTo>
                    <a:pt x="368" y="44"/>
                  </a:lnTo>
                  <a:lnTo>
                    <a:pt x="358" y="42"/>
                  </a:lnTo>
                  <a:lnTo>
                    <a:pt x="350" y="42"/>
                  </a:lnTo>
                  <a:lnTo>
                    <a:pt x="346" y="44"/>
                  </a:lnTo>
                  <a:lnTo>
                    <a:pt x="344" y="46"/>
                  </a:lnTo>
                  <a:lnTo>
                    <a:pt x="342" y="52"/>
                  </a:lnTo>
                  <a:lnTo>
                    <a:pt x="342" y="58"/>
                  </a:lnTo>
                  <a:lnTo>
                    <a:pt x="342" y="58"/>
                  </a:lnTo>
                  <a:lnTo>
                    <a:pt x="340" y="68"/>
                  </a:lnTo>
                  <a:lnTo>
                    <a:pt x="332" y="76"/>
                  </a:lnTo>
                  <a:lnTo>
                    <a:pt x="324" y="84"/>
                  </a:lnTo>
                  <a:lnTo>
                    <a:pt x="314" y="88"/>
                  </a:lnTo>
                  <a:lnTo>
                    <a:pt x="306" y="90"/>
                  </a:lnTo>
                  <a:lnTo>
                    <a:pt x="300" y="90"/>
                  </a:lnTo>
                  <a:lnTo>
                    <a:pt x="298" y="88"/>
                  </a:lnTo>
                  <a:lnTo>
                    <a:pt x="298" y="84"/>
                  </a:lnTo>
                  <a:lnTo>
                    <a:pt x="300" y="76"/>
                  </a:lnTo>
                  <a:lnTo>
                    <a:pt x="300" y="76"/>
                  </a:lnTo>
                  <a:lnTo>
                    <a:pt x="302" y="68"/>
                  </a:lnTo>
                  <a:lnTo>
                    <a:pt x="306" y="64"/>
                  </a:lnTo>
                  <a:lnTo>
                    <a:pt x="310" y="62"/>
                  </a:lnTo>
                  <a:lnTo>
                    <a:pt x="314" y="60"/>
                  </a:lnTo>
                  <a:lnTo>
                    <a:pt x="322" y="60"/>
                  </a:lnTo>
                  <a:lnTo>
                    <a:pt x="328" y="62"/>
                  </a:lnTo>
                  <a:lnTo>
                    <a:pt x="334" y="62"/>
                  </a:lnTo>
                  <a:lnTo>
                    <a:pt x="334" y="60"/>
                  </a:lnTo>
                  <a:lnTo>
                    <a:pt x="334" y="58"/>
                  </a:lnTo>
                  <a:lnTo>
                    <a:pt x="330" y="46"/>
                  </a:lnTo>
                  <a:lnTo>
                    <a:pt x="318" y="26"/>
                  </a:lnTo>
                  <a:lnTo>
                    <a:pt x="318" y="26"/>
                  </a:lnTo>
                  <a:lnTo>
                    <a:pt x="284" y="62"/>
                  </a:lnTo>
                  <a:lnTo>
                    <a:pt x="272" y="76"/>
                  </a:lnTo>
                  <a:lnTo>
                    <a:pt x="266" y="86"/>
                  </a:lnTo>
                  <a:lnTo>
                    <a:pt x="266" y="86"/>
                  </a:lnTo>
                  <a:lnTo>
                    <a:pt x="260" y="110"/>
                  </a:lnTo>
                  <a:lnTo>
                    <a:pt x="256" y="122"/>
                  </a:lnTo>
                  <a:lnTo>
                    <a:pt x="254" y="124"/>
                  </a:lnTo>
                  <a:lnTo>
                    <a:pt x="252" y="124"/>
                  </a:lnTo>
                  <a:lnTo>
                    <a:pt x="250" y="120"/>
                  </a:lnTo>
                  <a:lnTo>
                    <a:pt x="246" y="102"/>
                  </a:lnTo>
                  <a:lnTo>
                    <a:pt x="242" y="96"/>
                  </a:lnTo>
                  <a:lnTo>
                    <a:pt x="238" y="92"/>
                  </a:lnTo>
                  <a:lnTo>
                    <a:pt x="236" y="92"/>
                  </a:lnTo>
                  <a:lnTo>
                    <a:pt x="236" y="92"/>
                  </a:lnTo>
                  <a:lnTo>
                    <a:pt x="258" y="76"/>
                  </a:lnTo>
                  <a:lnTo>
                    <a:pt x="268" y="66"/>
                  </a:lnTo>
                  <a:lnTo>
                    <a:pt x="276" y="56"/>
                  </a:lnTo>
                  <a:lnTo>
                    <a:pt x="284" y="46"/>
                  </a:lnTo>
                  <a:lnTo>
                    <a:pt x="290" y="36"/>
                  </a:lnTo>
                  <a:lnTo>
                    <a:pt x="292" y="26"/>
                  </a:lnTo>
                  <a:lnTo>
                    <a:pt x="290" y="18"/>
                  </a:lnTo>
                  <a:lnTo>
                    <a:pt x="290" y="18"/>
                  </a:lnTo>
                  <a:lnTo>
                    <a:pt x="276" y="18"/>
                  </a:lnTo>
                  <a:lnTo>
                    <a:pt x="262" y="24"/>
                  </a:lnTo>
                  <a:lnTo>
                    <a:pt x="246" y="32"/>
                  </a:lnTo>
                  <a:lnTo>
                    <a:pt x="232" y="40"/>
                  </a:lnTo>
                  <a:lnTo>
                    <a:pt x="222" y="50"/>
                  </a:lnTo>
                  <a:lnTo>
                    <a:pt x="220" y="54"/>
                  </a:lnTo>
                  <a:lnTo>
                    <a:pt x="218" y="58"/>
                  </a:lnTo>
                  <a:lnTo>
                    <a:pt x="218" y="62"/>
                  </a:lnTo>
                  <a:lnTo>
                    <a:pt x="220" y="66"/>
                  </a:lnTo>
                  <a:lnTo>
                    <a:pt x="226" y="68"/>
                  </a:lnTo>
                  <a:lnTo>
                    <a:pt x="232" y="70"/>
                  </a:lnTo>
                  <a:lnTo>
                    <a:pt x="232" y="70"/>
                  </a:lnTo>
                  <a:lnTo>
                    <a:pt x="230" y="76"/>
                  </a:lnTo>
                  <a:lnTo>
                    <a:pt x="226" y="80"/>
                  </a:lnTo>
                  <a:lnTo>
                    <a:pt x="222" y="86"/>
                  </a:lnTo>
                  <a:lnTo>
                    <a:pt x="214" y="90"/>
                  </a:lnTo>
                  <a:lnTo>
                    <a:pt x="208" y="90"/>
                  </a:lnTo>
                  <a:lnTo>
                    <a:pt x="202" y="90"/>
                  </a:lnTo>
                  <a:lnTo>
                    <a:pt x="194" y="84"/>
                  </a:lnTo>
                  <a:lnTo>
                    <a:pt x="188" y="76"/>
                  </a:lnTo>
                  <a:lnTo>
                    <a:pt x="188" y="76"/>
                  </a:lnTo>
                  <a:lnTo>
                    <a:pt x="194" y="74"/>
                  </a:lnTo>
                  <a:lnTo>
                    <a:pt x="198" y="70"/>
                  </a:lnTo>
                  <a:lnTo>
                    <a:pt x="208" y="60"/>
                  </a:lnTo>
                  <a:lnTo>
                    <a:pt x="218" y="46"/>
                  </a:lnTo>
                  <a:lnTo>
                    <a:pt x="224" y="32"/>
                  </a:lnTo>
                  <a:lnTo>
                    <a:pt x="228" y="20"/>
                  </a:lnTo>
                  <a:lnTo>
                    <a:pt x="228" y="14"/>
                  </a:lnTo>
                  <a:lnTo>
                    <a:pt x="226" y="10"/>
                  </a:lnTo>
                  <a:lnTo>
                    <a:pt x="224" y="8"/>
                  </a:lnTo>
                  <a:lnTo>
                    <a:pt x="218" y="6"/>
                  </a:lnTo>
                  <a:lnTo>
                    <a:pt x="212" y="8"/>
                  </a:lnTo>
                  <a:lnTo>
                    <a:pt x="202" y="12"/>
                  </a:lnTo>
                  <a:lnTo>
                    <a:pt x="202" y="12"/>
                  </a:lnTo>
                  <a:lnTo>
                    <a:pt x="200" y="16"/>
                  </a:lnTo>
                  <a:lnTo>
                    <a:pt x="198" y="24"/>
                  </a:lnTo>
                  <a:lnTo>
                    <a:pt x="194" y="34"/>
                  </a:lnTo>
                  <a:lnTo>
                    <a:pt x="188" y="44"/>
                  </a:lnTo>
                  <a:lnTo>
                    <a:pt x="188" y="44"/>
                  </a:lnTo>
                  <a:lnTo>
                    <a:pt x="184" y="40"/>
                  </a:lnTo>
                  <a:lnTo>
                    <a:pt x="182" y="36"/>
                  </a:lnTo>
                  <a:lnTo>
                    <a:pt x="182" y="26"/>
                  </a:lnTo>
                  <a:lnTo>
                    <a:pt x="182" y="16"/>
                  </a:lnTo>
                  <a:lnTo>
                    <a:pt x="182" y="8"/>
                  </a:lnTo>
                  <a:lnTo>
                    <a:pt x="182" y="8"/>
                  </a:lnTo>
                  <a:lnTo>
                    <a:pt x="174" y="4"/>
                  </a:lnTo>
                  <a:lnTo>
                    <a:pt x="168" y="0"/>
                  </a:lnTo>
                  <a:lnTo>
                    <a:pt x="162" y="0"/>
                  </a:lnTo>
                  <a:lnTo>
                    <a:pt x="160" y="2"/>
                  </a:lnTo>
                  <a:lnTo>
                    <a:pt x="156" y="6"/>
                  </a:lnTo>
                  <a:lnTo>
                    <a:pt x="154" y="12"/>
                  </a:lnTo>
                  <a:lnTo>
                    <a:pt x="152" y="28"/>
                  </a:lnTo>
                  <a:lnTo>
                    <a:pt x="152" y="46"/>
                  </a:lnTo>
                  <a:lnTo>
                    <a:pt x="152" y="66"/>
                  </a:lnTo>
                  <a:lnTo>
                    <a:pt x="156" y="94"/>
                  </a:lnTo>
                  <a:lnTo>
                    <a:pt x="156" y="94"/>
                  </a:lnTo>
                  <a:lnTo>
                    <a:pt x="140" y="82"/>
                  </a:lnTo>
                  <a:lnTo>
                    <a:pt x="132" y="74"/>
                  </a:lnTo>
                  <a:lnTo>
                    <a:pt x="130" y="68"/>
                  </a:lnTo>
                  <a:lnTo>
                    <a:pt x="130" y="62"/>
                  </a:lnTo>
                  <a:lnTo>
                    <a:pt x="134" y="54"/>
                  </a:lnTo>
                  <a:lnTo>
                    <a:pt x="138" y="44"/>
                  </a:lnTo>
                  <a:lnTo>
                    <a:pt x="140" y="30"/>
                  </a:lnTo>
                  <a:lnTo>
                    <a:pt x="138" y="12"/>
                  </a:lnTo>
                  <a:lnTo>
                    <a:pt x="138" y="12"/>
                  </a:lnTo>
                  <a:lnTo>
                    <a:pt x="122" y="16"/>
                  </a:lnTo>
                  <a:lnTo>
                    <a:pt x="110" y="20"/>
                  </a:lnTo>
                  <a:lnTo>
                    <a:pt x="100" y="28"/>
                  </a:lnTo>
                  <a:lnTo>
                    <a:pt x="92" y="36"/>
                  </a:lnTo>
                  <a:lnTo>
                    <a:pt x="88" y="46"/>
                  </a:lnTo>
                  <a:lnTo>
                    <a:pt x="84" y="58"/>
                  </a:lnTo>
                  <a:lnTo>
                    <a:pt x="84" y="74"/>
                  </a:lnTo>
                  <a:lnTo>
                    <a:pt x="86" y="92"/>
                  </a:lnTo>
                  <a:lnTo>
                    <a:pt x="86" y="92"/>
                  </a:lnTo>
                  <a:lnTo>
                    <a:pt x="82" y="102"/>
                  </a:lnTo>
                  <a:lnTo>
                    <a:pt x="74" y="112"/>
                  </a:lnTo>
                  <a:lnTo>
                    <a:pt x="72" y="114"/>
                  </a:lnTo>
                  <a:lnTo>
                    <a:pt x="68" y="114"/>
                  </a:lnTo>
                  <a:lnTo>
                    <a:pt x="64" y="108"/>
                  </a:lnTo>
                  <a:lnTo>
                    <a:pt x="62" y="98"/>
                  </a:lnTo>
                  <a:lnTo>
                    <a:pt x="62" y="98"/>
                  </a:lnTo>
                  <a:lnTo>
                    <a:pt x="70" y="84"/>
                  </a:lnTo>
                  <a:lnTo>
                    <a:pt x="74" y="72"/>
                  </a:lnTo>
                  <a:lnTo>
                    <a:pt x="78" y="58"/>
                  </a:lnTo>
                  <a:lnTo>
                    <a:pt x="76" y="46"/>
                  </a:lnTo>
                  <a:lnTo>
                    <a:pt x="72" y="34"/>
                  </a:lnTo>
                  <a:lnTo>
                    <a:pt x="66" y="26"/>
                  </a:lnTo>
                  <a:lnTo>
                    <a:pt x="54" y="20"/>
                  </a:lnTo>
                  <a:lnTo>
                    <a:pt x="40" y="16"/>
                  </a:lnTo>
                  <a:lnTo>
                    <a:pt x="40" y="16"/>
                  </a:lnTo>
                  <a:lnTo>
                    <a:pt x="52" y="136"/>
                  </a:lnTo>
                  <a:lnTo>
                    <a:pt x="64" y="258"/>
                  </a:lnTo>
                  <a:lnTo>
                    <a:pt x="72" y="378"/>
                  </a:lnTo>
                  <a:lnTo>
                    <a:pt x="78" y="498"/>
                  </a:lnTo>
                  <a:lnTo>
                    <a:pt x="84" y="618"/>
                  </a:lnTo>
                  <a:lnTo>
                    <a:pt x="86" y="738"/>
                  </a:lnTo>
                  <a:lnTo>
                    <a:pt x="88" y="860"/>
                  </a:lnTo>
                  <a:lnTo>
                    <a:pt x="86" y="980"/>
                  </a:lnTo>
                  <a:lnTo>
                    <a:pt x="84" y="1100"/>
                  </a:lnTo>
                  <a:lnTo>
                    <a:pt x="78" y="1220"/>
                  </a:lnTo>
                  <a:lnTo>
                    <a:pt x="72" y="1340"/>
                  </a:lnTo>
                  <a:lnTo>
                    <a:pt x="62" y="1460"/>
                  </a:lnTo>
                  <a:lnTo>
                    <a:pt x="52" y="1580"/>
                  </a:lnTo>
                  <a:lnTo>
                    <a:pt x="38" y="1700"/>
                  </a:lnTo>
                  <a:lnTo>
                    <a:pt x="24" y="1820"/>
                  </a:lnTo>
                  <a:lnTo>
                    <a:pt x="6" y="1938"/>
                  </a:lnTo>
                  <a:lnTo>
                    <a:pt x="0" y="1972"/>
                  </a:lnTo>
                  <a:lnTo>
                    <a:pt x="0" y="1972"/>
                  </a:lnTo>
                  <a:lnTo>
                    <a:pt x="42" y="1970"/>
                  </a:lnTo>
                  <a:lnTo>
                    <a:pt x="88" y="1964"/>
                  </a:lnTo>
                  <a:lnTo>
                    <a:pt x="134" y="1958"/>
                  </a:lnTo>
                  <a:lnTo>
                    <a:pt x="176" y="1954"/>
                  </a:lnTo>
                  <a:lnTo>
                    <a:pt x="176" y="1954"/>
                  </a:lnTo>
                  <a:lnTo>
                    <a:pt x="226" y="1956"/>
                  </a:lnTo>
                  <a:lnTo>
                    <a:pt x="268" y="1960"/>
                  </a:lnTo>
                  <a:lnTo>
                    <a:pt x="338" y="1968"/>
                  </a:lnTo>
                  <a:lnTo>
                    <a:pt x="378" y="1972"/>
                  </a:lnTo>
                  <a:lnTo>
                    <a:pt x="428" y="1974"/>
                  </a:lnTo>
                  <a:lnTo>
                    <a:pt x="492" y="1976"/>
                  </a:lnTo>
                  <a:lnTo>
                    <a:pt x="576" y="1976"/>
                  </a:lnTo>
                  <a:lnTo>
                    <a:pt x="576" y="1976"/>
                  </a:lnTo>
                  <a:lnTo>
                    <a:pt x="612" y="1972"/>
                  </a:lnTo>
                  <a:lnTo>
                    <a:pt x="636" y="1966"/>
                  </a:lnTo>
                  <a:lnTo>
                    <a:pt x="654" y="1962"/>
                  </a:lnTo>
                  <a:lnTo>
                    <a:pt x="668" y="1962"/>
                  </a:lnTo>
                  <a:lnTo>
                    <a:pt x="668" y="1962"/>
                  </a:lnTo>
                  <a:lnTo>
                    <a:pt x="664" y="1948"/>
                  </a:lnTo>
                  <a:lnTo>
                    <a:pt x="656" y="1938"/>
                  </a:lnTo>
                  <a:lnTo>
                    <a:pt x="648" y="1930"/>
                  </a:lnTo>
                  <a:lnTo>
                    <a:pt x="638" y="1924"/>
                  </a:lnTo>
                  <a:lnTo>
                    <a:pt x="624" y="1918"/>
                  </a:lnTo>
                  <a:lnTo>
                    <a:pt x="612" y="1916"/>
                  </a:lnTo>
                  <a:lnTo>
                    <a:pt x="582" y="1912"/>
                  </a:lnTo>
                  <a:lnTo>
                    <a:pt x="516" y="1912"/>
                  </a:lnTo>
                  <a:lnTo>
                    <a:pt x="486" y="1912"/>
                  </a:lnTo>
                  <a:lnTo>
                    <a:pt x="472" y="1910"/>
                  </a:lnTo>
                  <a:lnTo>
                    <a:pt x="458" y="1906"/>
                  </a:lnTo>
                  <a:lnTo>
                    <a:pt x="458" y="1906"/>
                  </a:lnTo>
                  <a:lnTo>
                    <a:pt x="440" y="1904"/>
                  </a:lnTo>
                  <a:lnTo>
                    <a:pt x="422" y="1900"/>
                  </a:lnTo>
                  <a:lnTo>
                    <a:pt x="406" y="1894"/>
                  </a:lnTo>
                  <a:lnTo>
                    <a:pt x="392" y="1888"/>
                  </a:lnTo>
                  <a:lnTo>
                    <a:pt x="380" y="1882"/>
                  </a:lnTo>
                  <a:lnTo>
                    <a:pt x="368" y="1874"/>
                  </a:lnTo>
                  <a:lnTo>
                    <a:pt x="350" y="1858"/>
                  </a:lnTo>
                  <a:lnTo>
                    <a:pt x="334" y="1840"/>
                  </a:lnTo>
                  <a:lnTo>
                    <a:pt x="322" y="1820"/>
                  </a:lnTo>
                  <a:lnTo>
                    <a:pt x="296" y="1782"/>
                  </a:lnTo>
                  <a:lnTo>
                    <a:pt x="296" y="1782"/>
                  </a:lnTo>
                  <a:lnTo>
                    <a:pt x="284" y="1760"/>
                  </a:lnTo>
                  <a:lnTo>
                    <a:pt x="272" y="1734"/>
                  </a:lnTo>
                  <a:lnTo>
                    <a:pt x="266" y="1722"/>
                  </a:lnTo>
                  <a:lnTo>
                    <a:pt x="262" y="1706"/>
                  </a:lnTo>
                  <a:lnTo>
                    <a:pt x="260" y="1692"/>
                  </a:lnTo>
                  <a:lnTo>
                    <a:pt x="258" y="1676"/>
                  </a:lnTo>
                  <a:lnTo>
                    <a:pt x="258" y="1676"/>
                  </a:lnTo>
                  <a:lnTo>
                    <a:pt x="256" y="1654"/>
                  </a:lnTo>
                  <a:lnTo>
                    <a:pt x="256" y="1636"/>
                  </a:lnTo>
                  <a:lnTo>
                    <a:pt x="256" y="1602"/>
                  </a:lnTo>
                  <a:lnTo>
                    <a:pt x="260" y="1568"/>
                  </a:lnTo>
                  <a:lnTo>
                    <a:pt x="260" y="1528"/>
                  </a:lnTo>
                  <a:lnTo>
                    <a:pt x="260" y="1528"/>
                  </a:lnTo>
                  <a:lnTo>
                    <a:pt x="262" y="1522"/>
                  </a:lnTo>
                  <a:lnTo>
                    <a:pt x="264" y="1516"/>
                  </a:lnTo>
                  <a:lnTo>
                    <a:pt x="272" y="1506"/>
                  </a:lnTo>
                  <a:lnTo>
                    <a:pt x="280" y="1500"/>
                  </a:lnTo>
                  <a:lnTo>
                    <a:pt x="292" y="1496"/>
                  </a:lnTo>
                  <a:lnTo>
                    <a:pt x="304" y="1496"/>
                  </a:lnTo>
                  <a:lnTo>
                    <a:pt x="318" y="1496"/>
                  </a:lnTo>
                  <a:lnTo>
                    <a:pt x="342" y="1498"/>
                  </a:lnTo>
                  <a:lnTo>
                    <a:pt x="342" y="1498"/>
                  </a:lnTo>
                  <a:lnTo>
                    <a:pt x="380" y="1502"/>
                  </a:lnTo>
                  <a:lnTo>
                    <a:pt x="422" y="1502"/>
                  </a:lnTo>
                  <a:lnTo>
                    <a:pt x="466" y="1500"/>
                  </a:lnTo>
                  <a:lnTo>
                    <a:pt x="510" y="1498"/>
                  </a:lnTo>
                  <a:lnTo>
                    <a:pt x="552" y="1494"/>
                  </a:lnTo>
                  <a:lnTo>
                    <a:pt x="588" y="1490"/>
                  </a:lnTo>
                  <a:lnTo>
                    <a:pt x="618" y="1486"/>
                  </a:lnTo>
                  <a:lnTo>
                    <a:pt x="638" y="1480"/>
                  </a:lnTo>
                  <a:lnTo>
                    <a:pt x="638" y="1480"/>
                  </a:lnTo>
                  <a:lnTo>
                    <a:pt x="658" y="1472"/>
                  </a:lnTo>
                  <a:lnTo>
                    <a:pt x="672" y="1464"/>
                  </a:lnTo>
                  <a:lnTo>
                    <a:pt x="678" y="1458"/>
                  </a:lnTo>
                  <a:lnTo>
                    <a:pt x="682" y="1452"/>
                  </a:lnTo>
                  <a:lnTo>
                    <a:pt x="684" y="1446"/>
                  </a:lnTo>
                  <a:lnTo>
                    <a:pt x="686" y="1440"/>
                  </a:lnTo>
                  <a:lnTo>
                    <a:pt x="686" y="1424"/>
                  </a:lnTo>
                  <a:lnTo>
                    <a:pt x="680" y="1408"/>
                  </a:lnTo>
                  <a:lnTo>
                    <a:pt x="672" y="1390"/>
                  </a:lnTo>
                  <a:lnTo>
                    <a:pt x="658" y="1370"/>
                  </a:lnTo>
                  <a:lnTo>
                    <a:pt x="658" y="1370"/>
                  </a:lnTo>
                  <a:lnTo>
                    <a:pt x="654" y="1352"/>
                  </a:lnTo>
                  <a:lnTo>
                    <a:pt x="654" y="1334"/>
                  </a:lnTo>
                  <a:lnTo>
                    <a:pt x="656" y="1318"/>
                  </a:lnTo>
                  <a:lnTo>
                    <a:pt x="664" y="1302"/>
                  </a:lnTo>
                  <a:lnTo>
                    <a:pt x="664" y="1302"/>
                  </a:lnTo>
                  <a:lnTo>
                    <a:pt x="676" y="1288"/>
                  </a:lnTo>
                  <a:lnTo>
                    <a:pt x="686" y="1276"/>
                  </a:lnTo>
                  <a:lnTo>
                    <a:pt x="690" y="1270"/>
                  </a:lnTo>
                  <a:lnTo>
                    <a:pt x="692" y="1264"/>
                  </a:lnTo>
                  <a:lnTo>
                    <a:pt x="690" y="1256"/>
                  </a:lnTo>
                  <a:lnTo>
                    <a:pt x="686" y="1248"/>
                  </a:lnTo>
                  <a:lnTo>
                    <a:pt x="686" y="1248"/>
                  </a:lnTo>
                  <a:lnTo>
                    <a:pt x="666" y="1244"/>
                  </a:lnTo>
                  <a:lnTo>
                    <a:pt x="648" y="1238"/>
                  </a:lnTo>
                  <a:lnTo>
                    <a:pt x="628" y="1232"/>
                  </a:lnTo>
                  <a:lnTo>
                    <a:pt x="614" y="1224"/>
                  </a:lnTo>
                  <a:lnTo>
                    <a:pt x="610" y="1220"/>
                  </a:lnTo>
                  <a:lnTo>
                    <a:pt x="610" y="1216"/>
                  </a:lnTo>
                  <a:lnTo>
                    <a:pt x="612" y="1214"/>
                  </a:lnTo>
                  <a:lnTo>
                    <a:pt x="618" y="1210"/>
                  </a:lnTo>
                  <a:lnTo>
                    <a:pt x="628" y="1206"/>
                  </a:lnTo>
                  <a:lnTo>
                    <a:pt x="642" y="1204"/>
                  </a:lnTo>
                  <a:lnTo>
                    <a:pt x="642" y="1204"/>
                  </a:lnTo>
                  <a:lnTo>
                    <a:pt x="674" y="1196"/>
                  </a:lnTo>
                  <a:lnTo>
                    <a:pt x="694" y="1188"/>
                  </a:lnTo>
                  <a:lnTo>
                    <a:pt x="700" y="1184"/>
                  </a:lnTo>
                  <a:lnTo>
                    <a:pt x="706" y="1178"/>
                  </a:lnTo>
                  <a:lnTo>
                    <a:pt x="712" y="1170"/>
                  </a:lnTo>
                  <a:lnTo>
                    <a:pt x="712" y="1160"/>
                  </a:lnTo>
                  <a:lnTo>
                    <a:pt x="710" y="1154"/>
                  </a:lnTo>
                  <a:lnTo>
                    <a:pt x="708" y="1148"/>
                  </a:lnTo>
                  <a:lnTo>
                    <a:pt x="708" y="1148"/>
                  </a:lnTo>
                  <a:lnTo>
                    <a:pt x="698" y="1124"/>
                  </a:lnTo>
                  <a:lnTo>
                    <a:pt x="676" y="1078"/>
                  </a:lnTo>
                  <a:lnTo>
                    <a:pt x="676" y="1078"/>
                  </a:lnTo>
                  <a:lnTo>
                    <a:pt x="676" y="1074"/>
                  </a:lnTo>
                  <a:lnTo>
                    <a:pt x="676" y="1070"/>
                  </a:lnTo>
                  <a:lnTo>
                    <a:pt x="680" y="1068"/>
                  </a:lnTo>
                  <a:lnTo>
                    <a:pt x="684" y="1064"/>
                  </a:lnTo>
                  <a:lnTo>
                    <a:pt x="698" y="1058"/>
                  </a:lnTo>
                  <a:lnTo>
                    <a:pt x="714" y="1052"/>
                  </a:lnTo>
                  <a:lnTo>
                    <a:pt x="732" y="1044"/>
                  </a:lnTo>
                  <a:lnTo>
                    <a:pt x="748" y="1036"/>
                  </a:lnTo>
                  <a:lnTo>
                    <a:pt x="760" y="1026"/>
                  </a:lnTo>
                  <a:lnTo>
                    <a:pt x="764" y="1020"/>
                  </a:lnTo>
                  <a:lnTo>
                    <a:pt x="768" y="1014"/>
                  </a:lnTo>
                  <a:lnTo>
                    <a:pt x="768" y="1014"/>
                  </a:lnTo>
                  <a:lnTo>
                    <a:pt x="770" y="1008"/>
                  </a:lnTo>
                  <a:lnTo>
                    <a:pt x="772" y="1002"/>
                  </a:lnTo>
                  <a:lnTo>
                    <a:pt x="770" y="994"/>
                  </a:lnTo>
                  <a:lnTo>
                    <a:pt x="768" y="986"/>
                  </a:lnTo>
                  <a:lnTo>
                    <a:pt x="760" y="970"/>
                  </a:lnTo>
                  <a:lnTo>
                    <a:pt x="748" y="952"/>
                  </a:lnTo>
                  <a:lnTo>
                    <a:pt x="720" y="916"/>
                  </a:lnTo>
                  <a:lnTo>
                    <a:pt x="696" y="886"/>
                  </a:lnTo>
                  <a:lnTo>
                    <a:pt x="696" y="886"/>
                  </a:lnTo>
                  <a:close/>
                  <a:moveTo>
                    <a:pt x="492" y="850"/>
                  </a:moveTo>
                  <a:lnTo>
                    <a:pt x="492" y="850"/>
                  </a:lnTo>
                  <a:lnTo>
                    <a:pt x="480" y="852"/>
                  </a:lnTo>
                  <a:lnTo>
                    <a:pt x="468" y="852"/>
                  </a:lnTo>
                  <a:lnTo>
                    <a:pt x="444" y="850"/>
                  </a:lnTo>
                  <a:lnTo>
                    <a:pt x="420" y="846"/>
                  </a:lnTo>
                  <a:lnTo>
                    <a:pt x="396" y="840"/>
                  </a:lnTo>
                  <a:lnTo>
                    <a:pt x="378" y="832"/>
                  </a:lnTo>
                  <a:lnTo>
                    <a:pt x="362" y="826"/>
                  </a:lnTo>
                  <a:lnTo>
                    <a:pt x="354" y="818"/>
                  </a:lnTo>
                  <a:lnTo>
                    <a:pt x="354" y="816"/>
                  </a:lnTo>
                  <a:lnTo>
                    <a:pt x="354" y="814"/>
                  </a:lnTo>
                  <a:lnTo>
                    <a:pt x="354" y="814"/>
                  </a:lnTo>
                  <a:lnTo>
                    <a:pt x="368" y="806"/>
                  </a:lnTo>
                  <a:lnTo>
                    <a:pt x="384" y="798"/>
                  </a:lnTo>
                  <a:lnTo>
                    <a:pt x="402" y="790"/>
                  </a:lnTo>
                  <a:lnTo>
                    <a:pt x="424" y="782"/>
                  </a:lnTo>
                  <a:lnTo>
                    <a:pt x="446" y="776"/>
                  </a:lnTo>
                  <a:lnTo>
                    <a:pt x="470" y="774"/>
                  </a:lnTo>
                  <a:lnTo>
                    <a:pt x="494" y="776"/>
                  </a:lnTo>
                  <a:lnTo>
                    <a:pt x="508" y="778"/>
                  </a:lnTo>
                  <a:lnTo>
                    <a:pt x="520" y="782"/>
                  </a:lnTo>
                  <a:lnTo>
                    <a:pt x="520" y="782"/>
                  </a:lnTo>
                  <a:lnTo>
                    <a:pt x="528" y="786"/>
                  </a:lnTo>
                  <a:lnTo>
                    <a:pt x="532" y="794"/>
                  </a:lnTo>
                  <a:lnTo>
                    <a:pt x="536" y="802"/>
                  </a:lnTo>
                  <a:lnTo>
                    <a:pt x="536" y="812"/>
                  </a:lnTo>
                  <a:lnTo>
                    <a:pt x="536" y="812"/>
                  </a:lnTo>
                  <a:lnTo>
                    <a:pt x="536" y="824"/>
                  </a:lnTo>
                  <a:lnTo>
                    <a:pt x="534" y="832"/>
                  </a:lnTo>
                  <a:lnTo>
                    <a:pt x="530" y="838"/>
                  </a:lnTo>
                  <a:lnTo>
                    <a:pt x="524" y="842"/>
                  </a:lnTo>
                  <a:lnTo>
                    <a:pt x="516" y="846"/>
                  </a:lnTo>
                  <a:lnTo>
                    <a:pt x="508" y="848"/>
                  </a:lnTo>
                  <a:lnTo>
                    <a:pt x="492" y="850"/>
                  </a:lnTo>
                  <a:lnTo>
                    <a:pt x="492" y="850"/>
                  </a:lnTo>
                  <a:close/>
                </a:path>
              </a:pathLst>
            </a:custGeom>
            <a:solidFill>
              <a:srgbClr val="2F459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l">
                <a:defRPr/>
              </a:pPr>
              <a:endParaRPr lang="en-US" sz="1800" b="0" i="0" dirty="0"/>
            </a:p>
          </p:txBody>
        </p:sp>
        <p:sp>
          <p:nvSpPr>
            <p:cNvPr id="273478" name="Freeform 70"/>
            <p:cNvSpPr>
              <a:spLocks/>
            </p:cNvSpPr>
            <p:nvPr userDrawn="1"/>
          </p:nvSpPr>
          <p:spPr bwMode="auto">
            <a:xfrm>
              <a:off x="1020" y="346"/>
              <a:ext cx="2192" cy="3756"/>
            </a:xfrm>
            <a:custGeom>
              <a:avLst/>
              <a:gdLst/>
              <a:ahLst/>
              <a:cxnLst>
                <a:cxn ang="0">
                  <a:pos x="1908" y="3290"/>
                </a:cxn>
                <a:cxn ang="0">
                  <a:pos x="2188" y="336"/>
                </a:cxn>
                <a:cxn ang="0">
                  <a:pos x="2158" y="426"/>
                </a:cxn>
                <a:cxn ang="0">
                  <a:pos x="2088" y="368"/>
                </a:cxn>
                <a:cxn ang="0">
                  <a:pos x="2080" y="432"/>
                </a:cxn>
                <a:cxn ang="0">
                  <a:pos x="2032" y="374"/>
                </a:cxn>
                <a:cxn ang="0">
                  <a:pos x="1992" y="446"/>
                </a:cxn>
                <a:cxn ang="0">
                  <a:pos x="1962" y="396"/>
                </a:cxn>
                <a:cxn ang="0">
                  <a:pos x="1916" y="472"/>
                </a:cxn>
                <a:cxn ang="0">
                  <a:pos x="1882" y="416"/>
                </a:cxn>
                <a:cxn ang="0">
                  <a:pos x="1852" y="538"/>
                </a:cxn>
                <a:cxn ang="0">
                  <a:pos x="1828" y="458"/>
                </a:cxn>
                <a:cxn ang="0">
                  <a:pos x="1772" y="502"/>
                </a:cxn>
                <a:cxn ang="0">
                  <a:pos x="1750" y="544"/>
                </a:cxn>
                <a:cxn ang="0">
                  <a:pos x="1664" y="534"/>
                </a:cxn>
                <a:cxn ang="0">
                  <a:pos x="1670" y="594"/>
                </a:cxn>
                <a:cxn ang="0">
                  <a:pos x="1558" y="570"/>
                </a:cxn>
                <a:cxn ang="0">
                  <a:pos x="1620" y="638"/>
                </a:cxn>
                <a:cxn ang="0">
                  <a:pos x="1632" y="668"/>
                </a:cxn>
                <a:cxn ang="0">
                  <a:pos x="1540" y="638"/>
                </a:cxn>
                <a:cxn ang="0">
                  <a:pos x="1546" y="702"/>
                </a:cxn>
                <a:cxn ang="0">
                  <a:pos x="1594" y="762"/>
                </a:cxn>
                <a:cxn ang="0">
                  <a:pos x="1422" y="704"/>
                </a:cxn>
                <a:cxn ang="0">
                  <a:pos x="1514" y="784"/>
                </a:cxn>
                <a:cxn ang="0">
                  <a:pos x="1534" y="848"/>
                </a:cxn>
                <a:cxn ang="0">
                  <a:pos x="1504" y="890"/>
                </a:cxn>
                <a:cxn ang="0">
                  <a:pos x="1426" y="844"/>
                </a:cxn>
                <a:cxn ang="0">
                  <a:pos x="1362" y="830"/>
                </a:cxn>
                <a:cxn ang="0">
                  <a:pos x="1310" y="904"/>
                </a:cxn>
                <a:cxn ang="0">
                  <a:pos x="1472" y="920"/>
                </a:cxn>
                <a:cxn ang="0">
                  <a:pos x="1386" y="982"/>
                </a:cxn>
                <a:cxn ang="0">
                  <a:pos x="1422" y="1038"/>
                </a:cxn>
                <a:cxn ang="0">
                  <a:pos x="1454" y="1058"/>
                </a:cxn>
                <a:cxn ang="0">
                  <a:pos x="1436" y="1156"/>
                </a:cxn>
                <a:cxn ang="0">
                  <a:pos x="1368" y="1182"/>
                </a:cxn>
                <a:cxn ang="0">
                  <a:pos x="1374" y="1242"/>
                </a:cxn>
                <a:cxn ang="0">
                  <a:pos x="1396" y="1290"/>
                </a:cxn>
                <a:cxn ang="0">
                  <a:pos x="1392" y="1342"/>
                </a:cxn>
                <a:cxn ang="0">
                  <a:pos x="1410" y="1384"/>
                </a:cxn>
                <a:cxn ang="0">
                  <a:pos x="1438" y="1404"/>
                </a:cxn>
                <a:cxn ang="0">
                  <a:pos x="1484" y="1472"/>
                </a:cxn>
                <a:cxn ang="0">
                  <a:pos x="1540" y="1486"/>
                </a:cxn>
                <a:cxn ang="0">
                  <a:pos x="1576" y="1588"/>
                </a:cxn>
                <a:cxn ang="0">
                  <a:pos x="1632" y="1496"/>
                </a:cxn>
                <a:cxn ang="0">
                  <a:pos x="1644" y="1570"/>
                </a:cxn>
                <a:cxn ang="0">
                  <a:pos x="1732" y="1560"/>
                </a:cxn>
                <a:cxn ang="0">
                  <a:pos x="1720" y="1614"/>
                </a:cxn>
                <a:cxn ang="0">
                  <a:pos x="1724" y="1660"/>
                </a:cxn>
                <a:cxn ang="0">
                  <a:pos x="1760" y="1698"/>
                </a:cxn>
                <a:cxn ang="0">
                  <a:pos x="1796" y="1742"/>
                </a:cxn>
                <a:cxn ang="0">
                  <a:pos x="1852" y="1692"/>
                </a:cxn>
                <a:cxn ang="0">
                  <a:pos x="1886" y="1682"/>
                </a:cxn>
                <a:cxn ang="0">
                  <a:pos x="1916" y="1748"/>
                </a:cxn>
                <a:cxn ang="0">
                  <a:pos x="1936" y="1794"/>
                </a:cxn>
                <a:cxn ang="0">
                  <a:pos x="1966" y="1864"/>
                </a:cxn>
                <a:cxn ang="0">
                  <a:pos x="2032" y="1936"/>
                </a:cxn>
                <a:cxn ang="0">
                  <a:pos x="1960" y="2136"/>
                </a:cxn>
                <a:cxn ang="0">
                  <a:pos x="1752" y="2224"/>
                </a:cxn>
                <a:cxn ang="0">
                  <a:pos x="1624" y="2286"/>
                </a:cxn>
                <a:cxn ang="0">
                  <a:pos x="1820" y="2290"/>
                </a:cxn>
              </a:cxnLst>
              <a:rect l="0" t="0" r="r" b="b"/>
              <a:pathLst>
                <a:path w="2188" h="3756">
                  <a:moveTo>
                    <a:pt x="2148" y="2292"/>
                  </a:moveTo>
                  <a:lnTo>
                    <a:pt x="2148" y="2292"/>
                  </a:lnTo>
                  <a:lnTo>
                    <a:pt x="2132" y="2382"/>
                  </a:lnTo>
                  <a:lnTo>
                    <a:pt x="2116" y="2472"/>
                  </a:lnTo>
                  <a:lnTo>
                    <a:pt x="2098" y="2562"/>
                  </a:lnTo>
                  <a:lnTo>
                    <a:pt x="2080" y="2652"/>
                  </a:lnTo>
                  <a:lnTo>
                    <a:pt x="2060" y="2742"/>
                  </a:lnTo>
                  <a:lnTo>
                    <a:pt x="2038" y="2832"/>
                  </a:lnTo>
                  <a:lnTo>
                    <a:pt x="2014" y="2922"/>
                  </a:lnTo>
                  <a:lnTo>
                    <a:pt x="1990" y="3014"/>
                  </a:lnTo>
                  <a:lnTo>
                    <a:pt x="1964" y="3106"/>
                  </a:lnTo>
                  <a:lnTo>
                    <a:pt x="1936" y="3198"/>
                  </a:lnTo>
                  <a:lnTo>
                    <a:pt x="1908" y="3290"/>
                  </a:lnTo>
                  <a:lnTo>
                    <a:pt x="1878" y="3382"/>
                  </a:lnTo>
                  <a:lnTo>
                    <a:pt x="1846" y="3474"/>
                  </a:lnTo>
                  <a:lnTo>
                    <a:pt x="1814" y="3568"/>
                  </a:lnTo>
                  <a:lnTo>
                    <a:pt x="1780" y="3662"/>
                  </a:lnTo>
                  <a:lnTo>
                    <a:pt x="1744" y="3756"/>
                  </a:lnTo>
                  <a:lnTo>
                    <a:pt x="1744" y="3756"/>
                  </a:lnTo>
                  <a:lnTo>
                    <a:pt x="0" y="3756"/>
                  </a:lnTo>
                  <a:lnTo>
                    <a:pt x="0" y="0"/>
                  </a:lnTo>
                  <a:lnTo>
                    <a:pt x="2146" y="0"/>
                  </a:lnTo>
                  <a:lnTo>
                    <a:pt x="2146" y="0"/>
                  </a:lnTo>
                  <a:lnTo>
                    <a:pt x="2168" y="170"/>
                  </a:lnTo>
                  <a:lnTo>
                    <a:pt x="2188" y="336"/>
                  </a:lnTo>
                  <a:lnTo>
                    <a:pt x="2188" y="336"/>
                  </a:lnTo>
                  <a:lnTo>
                    <a:pt x="2182" y="340"/>
                  </a:lnTo>
                  <a:lnTo>
                    <a:pt x="2170" y="346"/>
                  </a:lnTo>
                  <a:lnTo>
                    <a:pt x="2164" y="352"/>
                  </a:lnTo>
                  <a:lnTo>
                    <a:pt x="2158" y="360"/>
                  </a:lnTo>
                  <a:lnTo>
                    <a:pt x="2156" y="368"/>
                  </a:lnTo>
                  <a:lnTo>
                    <a:pt x="2154" y="378"/>
                  </a:lnTo>
                  <a:lnTo>
                    <a:pt x="2154" y="378"/>
                  </a:lnTo>
                  <a:lnTo>
                    <a:pt x="2156" y="390"/>
                  </a:lnTo>
                  <a:lnTo>
                    <a:pt x="2160" y="398"/>
                  </a:lnTo>
                  <a:lnTo>
                    <a:pt x="2166" y="412"/>
                  </a:lnTo>
                  <a:lnTo>
                    <a:pt x="2170" y="418"/>
                  </a:lnTo>
                  <a:lnTo>
                    <a:pt x="2174" y="420"/>
                  </a:lnTo>
                  <a:lnTo>
                    <a:pt x="2158" y="426"/>
                  </a:lnTo>
                  <a:lnTo>
                    <a:pt x="2158" y="426"/>
                  </a:lnTo>
                  <a:lnTo>
                    <a:pt x="2140" y="402"/>
                  </a:lnTo>
                  <a:lnTo>
                    <a:pt x="2140" y="402"/>
                  </a:lnTo>
                  <a:lnTo>
                    <a:pt x="2140" y="382"/>
                  </a:lnTo>
                  <a:lnTo>
                    <a:pt x="2140" y="372"/>
                  </a:lnTo>
                  <a:lnTo>
                    <a:pt x="2138" y="362"/>
                  </a:lnTo>
                  <a:lnTo>
                    <a:pt x="2132" y="356"/>
                  </a:lnTo>
                  <a:lnTo>
                    <a:pt x="2124" y="352"/>
                  </a:lnTo>
                  <a:lnTo>
                    <a:pt x="2110" y="350"/>
                  </a:lnTo>
                  <a:lnTo>
                    <a:pt x="2092" y="354"/>
                  </a:lnTo>
                  <a:lnTo>
                    <a:pt x="2092" y="354"/>
                  </a:lnTo>
                  <a:lnTo>
                    <a:pt x="2090" y="360"/>
                  </a:lnTo>
                  <a:lnTo>
                    <a:pt x="2088" y="368"/>
                  </a:lnTo>
                  <a:lnTo>
                    <a:pt x="2088" y="380"/>
                  </a:lnTo>
                  <a:lnTo>
                    <a:pt x="2092" y="392"/>
                  </a:lnTo>
                  <a:lnTo>
                    <a:pt x="2098" y="400"/>
                  </a:lnTo>
                  <a:lnTo>
                    <a:pt x="2106" y="408"/>
                  </a:lnTo>
                  <a:lnTo>
                    <a:pt x="2110" y="418"/>
                  </a:lnTo>
                  <a:lnTo>
                    <a:pt x="2112" y="426"/>
                  </a:lnTo>
                  <a:lnTo>
                    <a:pt x="2112" y="432"/>
                  </a:lnTo>
                  <a:lnTo>
                    <a:pt x="2110" y="438"/>
                  </a:lnTo>
                  <a:lnTo>
                    <a:pt x="2110" y="438"/>
                  </a:lnTo>
                  <a:lnTo>
                    <a:pt x="2100" y="438"/>
                  </a:lnTo>
                  <a:lnTo>
                    <a:pt x="2092" y="436"/>
                  </a:lnTo>
                  <a:lnTo>
                    <a:pt x="2086" y="434"/>
                  </a:lnTo>
                  <a:lnTo>
                    <a:pt x="2080" y="432"/>
                  </a:lnTo>
                  <a:lnTo>
                    <a:pt x="2076" y="426"/>
                  </a:lnTo>
                  <a:lnTo>
                    <a:pt x="2072" y="418"/>
                  </a:lnTo>
                  <a:lnTo>
                    <a:pt x="2070" y="414"/>
                  </a:lnTo>
                  <a:lnTo>
                    <a:pt x="2068" y="412"/>
                  </a:lnTo>
                  <a:lnTo>
                    <a:pt x="2066" y="410"/>
                  </a:lnTo>
                  <a:lnTo>
                    <a:pt x="2058" y="412"/>
                  </a:lnTo>
                  <a:lnTo>
                    <a:pt x="2044" y="418"/>
                  </a:lnTo>
                  <a:lnTo>
                    <a:pt x="2044" y="418"/>
                  </a:lnTo>
                  <a:lnTo>
                    <a:pt x="2044" y="412"/>
                  </a:lnTo>
                  <a:lnTo>
                    <a:pt x="2044" y="404"/>
                  </a:lnTo>
                  <a:lnTo>
                    <a:pt x="2038" y="388"/>
                  </a:lnTo>
                  <a:lnTo>
                    <a:pt x="2036" y="380"/>
                  </a:lnTo>
                  <a:lnTo>
                    <a:pt x="2032" y="374"/>
                  </a:lnTo>
                  <a:lnTo>
                    <a:pt x="2026" y="370"/>
                  </a:lnTo>
                  <a:lnTo>
                    <a:pt x="2020" y="368"/>
                  </a:lnTo>
                  <a:lnTo>
                    <a:pt x="2020" y="368"/>
                  </a:lnTo>
                  <a:lnTo>
                    <a:pt x="2014" y="388"/>
                  </a:lnTo>
                  <a:lnTo>
                    <a:pt x="2010" y="408"/>
                  </a:lnTo>
                  <a:lnTo>
                    <a:pt x="2010" y="420"/>
                  </a:lnTo>
                  <a:lnTo>
                    <a:pt x="2010" y="430"/>
                  </a:lnTo>
                  <a:lnTo>
                    <a:pt x="2014" y="440"/>
                  </a:lnTo>
                  <a:lnTo>
                    <a:pt x="2022" y="448"/>
                  </a:lnTo>
                  <a:lnTo>
                    <a:pt x="2022" y="448"/>
                  </a:lnTo>
                  <a:lnTo>
                    <a:pt x="2014" y="450"/>
                  </a:lnTo>
                  <a:lnTo>
                    <a:pt x="2004" y="450"/>
                  </a:lnTo>
                  <a:lnTo>
                    <a:pt x="1992" y="446"/>
                  </a:lnTo>
                  <a:lnTo>
                    <a:pt x="1986" y="442"/>
                  </a:lnTo>
                  <a:lnTo>
                    <a:pt x="1986" y="442"/>
                  </a:lnTo>
                  <a:lnTo>
                    <a:pt x="1984" y="438"/>
                  </a:lnTo>
                  <a:lnTo>
                    <a:pt x="1986" y="432"/>
                  </a:lnTo>
                  <a:lnTo>
                    <a:pt x="1990" y="420"/>
                  </a:lnTo>
                  <a:lnTo>
                    <a:pt x="1990" y="412"/>
                  </a:lnTo>
                  <a:lnTo>
                    <a:pt x="1990" y="402"/>
                  </a:lnTo>
                  <a:lnTo>
                    <a:pt x="1988" y="392"/>
                  </a:lnTo>
                  <a:lnTo>
                    <a:pt x="1984" y="380"/>
                  </a:lnTo>
                  <a:lnTo>
                    <a:pt x="1984" y="380"/>
                  </a:lnTo>
                  <a:lnTo>
                    <a:pt x="1974" y="384"/>
                  </a:lnTo>
                  <a:lnTo>
                    <a:pt x="1968" y="390"/>
                  </a:lnTo>
                  <a:lnTo>
                    <a:pt x="1962" y="396"/>
                  </a:lnTo>
                  <a:lnTo>
                    <a:pt x="1958" y="402"/>
                  </a:lnTo>
                  <a:lnTo>
                    <a:pt x="1954" y="416"/>
                  </a:lnTo>
                  <a:lnTo>
                    <a:pt x="1954" y="432"/>
                  </a:lnTo>
                  <a:lnTo>
                    <a:pt x="1954" y="446"/>
                  </a:lnTo>
                  <a:lnTo>
                    <a:pt x="1952" y="458"/>
                  </a:lnTo>
                  <a:lnTo>
                    <a:pt x="1950" y="464"/>
                  </a:lnTo>
                  <a:lnTo>
                    <a:pt x="1946" y="470"/>
                  </a:lnTo>
                  <a:lnTo>
                    <a:pt x="1940" y="476"/>
                  </a:lnTo>
                  <a:lnTo>
                    <a:pt x="1932" y="480"/>
                  </a:lnTo>
                  <a:lnTo>
                    <a:pt x="1932" y="480"/>
                  </a:lnTo>
                  <a:lnTo>
                    <a:pt x="1924" y="478"/>
                  </a:lnTo>
                  <a:lnTo>
                    <a:pt x="1918" y="476"/>
                  </a:lnTo>
                  <a:lnTo>
                    <a:pt x="1916" y="472"/>
                  </a:lnTo>
                  <a:lnTo>
                    <a:pt x="1914" y="468"/>
                  </a:lnTo>
                  <a:lnTo>
                    <a:pt x="1918" y="458"/>
                  </a:lnTo>
                  <a:lnTo>
                    <a:pt x="1922" y="448"/>
                  </a:lnTo>
                  <a:lnTo>
                    <a:pt x="1930" y="434"/>
                  </a:lnTo>
                  <a:lnTo>
                    <a:pt x="1934" y="420"/>
                  </a:lnTo>
                  <a:lnTo>
                    <a:pt x="1934" y="414"/>
                  </a:lnTo>
                  <a:lnTo>
                    <a:pt x="1932" y="406"/>
                  </a:lnTo>
                  <a:lnTo>
                    <a:pt x="1928" y="398"/>
                  </a:lnTo>
                  <a:lnTo>
                    <a:pt x="1922" y="392"/>
                  </a:lnTo>
                  <a:lnTo>
                    <a:pt x="1922" y="392"/>
                  </a:lnTo>
                  <a:lnTo>
                    <a:pt x="1906" y="398"/>
                  </a:lnTo>
                  <a:lnTo>
                    <a:pt x="1892" y="406"/>
                  </a:lnTo>
                  <a:lnTo>
                    <a:pt x="1882" y="416"/>
                  </a:lnTo>
                  <a:lnTo>
                    <a:pt x="1874" y="428"/>
                  </a:lnTo>
                  <a:lnTo>
                    <a:pt x="1870" y="442"/>
                  </a:lnTo>
                  <a:lnTo>
                    <a:pt x="1868" y="454"/>
                  </a:lnTo>
                  <a:lnTo>
                    <a:pt x="1870" y="468"/>
                  </a:lnTo>
                  <a:lnTo>
                    <a:pt x="1876" y="478"/>
                  </a:lnTo>
                  <a:lnTo>
                    <a:pt x="1876" y="478"/>
                  </a:lnTo>
                  <a:lnTo>
                    <a:pt x="1874" y="488"/>
                  </a:lnTo>
                  <a:lnTo>
                    <a:pt x="1872" y="496"/>
                  </a:lnTo>
                  <a:lnTo>
                    <a:pt x="1864" y="510"/>
                  </a:lnTo>
                  <a:lnTo>
                    <a:pt x="1858" y="524"/>
                  </a:lnTo>
                  <a:lnTo>
                    <a:pt x="1854" y="530"/>
                  </a:lnTo>
                  <a:lnTo>
                    <a:pt x="1852" y="538"/>
                  </a:lnTo>
                  <a:lnTo>
                    <a:pt x="1852" y="538"/>
                  </a:lnTo>
                  <a:lnTo>
                    <a:pt x="1838" y="534"/>
                  </a:lnTo>
                  <a:lnTo>
                    <a:pt x="1826" y="530"/>
                  </a:lnTo>
                  <a:lnTo>
                    <a:pt x="1820" y="524"/>
                  </a:lnTo>
                  <a:lnTo>
                    <a:pt x="1816" y="518"/>
                  </a:lnTo>
                  <a:lnTo>
                    <a:pt x="1816" y="518"/>
                  </a:lnTo>
                  <a:lnTo>
                    <a:pt x="1818" y="512"/>
                  </a:lnTo>
                  <a:lnTo>
                    <a:pt x="1822" y="506"/>
                  </a:lnTo>
                  <a:lnTo>
                    <a:pt x="1832" y="494"/>
                  </a:lnTo>
                  <a:lnTo>
                    <a:pt x="1838" y="488"/>
                  </a:lnTo>
                  <a:lnTo>
                    <a:pt x="1838" y="480"/>
                  </a:lnTo>
                  <a:lnTo>
                    <a:pt x="1836" y="470"/>
                  </a:lnTo>
                  <a:lnTo>
                    <a:pt x="1828" y="458"/>
                  </a:lnTo>
                  <a:lnTo>
                    <a:pt x="1828" y="458"/>
                  </a:lnTo>
                  <a:lnTo>
                    <a:pt x="1820" y="460"/>
                  </a:lnTo>
                  <a:lnTo>
                    <a:pt x="1814" y="464"/>
                  </a:lnTo>
                  <a:lnTo>
                    <a:pt x="1808" y="468"/>
                  </a:lnTo>
                  <a:lnTo>
                    <a:pt x="1804" y="474"/>
                  </a:lnTo>
                  <a:lnTo>
                    <a:pt x="1800" y="486"/>
                  </a:lnTo>
                  <a:lnTo>
                    <a:pt x="1796" y="498"/>
                  </a:lnTo>
                  <a:lnTo>
                    <a:pt x="1794" y="508"/>
                  </a:lnTo>
                  <a:lnTo>
                    <a:pt x="1794" y="512"/>
                  </a:lnTo>
                  <a:lnTo>
                    <a:pt x="1792" y="514"/>
                  </a:lnTo>
                  <a:lnTo>
                    <a:pt x="1788" y="514"/>
                  </a:lnTo>
                  <a:lnTo>
                    <a:pt x="1784" y="512"/>
                  </a:lnTo>
                  <a:lnTo>
                    <a:pt x="1772" y="502"/>
                  </a:lnTo>
                  <a:lnTo>
                    <a:pt x="1772" y="502"/>
                  </a:lnTo>
                  <a:lnTo>
                    <a:pt x="1768" y="488"/>
                  </a:lnTo>
                  <a:lnTo>
                    <a:pt x="1762" y="478"/>
                  </a:lnTo>
                  <a:lnTo>
                    <a:pt x="1754" y="470"/>
                  </a:lnTo>
                  <a:lnTo>
                    <a:pt x="1746" y="466"/>
                  </a:lnTo>
                  <a:lnTo>
                    <a:pt x="1746" y="466"/>
                  </a:lnTo>
                  <a:lnTo>
                    <a:pt x="1734" y="476"/>
                  </a:lnTo>
                  <a:lnTo>
                    <a:pt x="1730" y="484"/>
                  </a:lnTo>
                  <a:lnTo>
                    <a:pt x="1728" y="490"/>
                  </a:lnTo>
                  <a:lnTo>
                    <a:pt x="1726" y="496"/>
                  </a:lnTo>
                  <a:lnTo>
                    <a:pt x="1726" y="504"/>
                  </a:lnTo>
                  <a:lnTo>
                    <a:pt x="1728" y="512"/>
                  </a:lnTo>
                  <a:lnTo>
                    <a:pt x="1732" y="518"/>
                  </a:lnTo>
                  <a:lnTo>
                    <a:pt x="1750" y="544"/>
                  </a:lnTo>
                  <a:lnTo>
                    <a:pt x="1750" y="544"/>
                  </a:lnTo>
                  <a:lnTo>
                    <a:pt x="1752" y="546"/>
                  </a:lnTo>
                  <a:lnTo>
                    <a:pt x="1754" y="550"/>
                  </a:lnTo>
                  <a:lnTo>
                    <a:pt x="1756" y="556"/>
                  </a:lnTo>
                  <a:lnTo>
                    <a:pt x="1756" y="558"/>
                  </a:lnTo>
                  <a:lnTo>
                    <a:pt x="1756" y="558"/>
                  </a:lnTo>
                  <a:lnTo>
                    <a:pt x="1744" y="548"/>
                  </a:lnTo>
                  <a:lnTo>
                    <a:pt x="1730" y="540"/>
                  </a:lnTo>
                  <a:lnTo>
                    <a:pt x="1718" y="534"/>
                  </a:lnTo>
                  <a:lnTo>
                    <a:pt x="1704" y="530"/>
                  </a:lnTo>
                  <a:lnTo>
                    <a:pt x="1690" y="528"/>
                  </a:lnTo>
                  <a:lnTo>
                    <a:pt x="1676" y="530"/>
                  </a:lnTo>
                  <a:lnTo>
                    <a:pt x="1664" y="534"/>
                  </a:lnTo>
                  <a:lnTo>
                    <a:pt x="1654" y="542"/>
                  </a:lnTo>
                  <a:lnTo>
                    <a:pt x="1654" y="542"/>
                  </a:lnTo>
                  <a:lnTo>
                    <a:pt x="1656" y="552"/>
                  </a:lnTo>
                  <a:lnTo>
                    <a:pt x="1660" y="560"/>
                  </a:lnTo>
                  <a:lnTo>
                    <a:pt x="1666" y="564"/>
                  </a:lnTo>
                  <a:lnTo>
                    <a:pt x="1672" y="568"/>
                  </a:lnTo>
                  <a:lnTo>
                    <a:pt x="1692" y="574"/>
                  </a:lnTo>
                  <a:lnTo>
                    <a:pt x="1718" y="580"/>
                  </a:lnTo>
                  <a:lnTo>
                    <a:pt x="1718" y="580"/>
                  </a:lnTo>
                  <a:lnTo>
                    <a:pt x="1702" y="582"/>
                  </a:lnTo>
                  <a:lnTo>
                    <a:pt x="1688" y="586"/>
                  </a:lnTo>
                  <a:lnTo>
                    <a:pt x="1678" y="590"/>
                  </a:lnTo>
                  <a:lnTo>
                    <a:pt x="1670" y="594"/>
                  </a:lnTo>
                  <a:lnTo>
                    <a:pt x="1658" y="602"/>
                  </a:lnTo>
                  <a:lnTo>
                    <a:pt x="1646" y="610"/>
                  </a:lnTo>
                  <a:lnTo>
                    <a:pt x="1646" y="610"/>
                  </a:lnTo>
                  <a:lnTo>
                    <a:pt x="1644" y="600"/>
                  </a:lnTo>
                  <a:lnTo>
                    <a:pt x="1638" y="592"/>
                  </a:lnTo>
                  <a:lnTo>
                    <a:pt x="1630" y="586"/>
                  </a:lnTo>
                  <a:lnTo>
                    <a:pt x="1620" y="580"/>
                  </a:lnTo>
                  <a:lnTo>
                    <a:pt x="1608" y="576"/>
                  </a:lnTo>
                  <a:lnTo>
                    <a:pt x="1596" y="574"/>
                  </a:lnTo>
                  <a:lnTo>
                    <a:pt x="1570" y="570"/>
                  </a:lnTo>
                  <a:lnTo>
                    <a:pt x="1570" y="570"/>
                  </a:lnTo>
                  <a:lnTo>
                    <a:pt x="1564" y="570"/>
                  </a:lnTo>
                  <a:lnTo>
                    <a:pt x="1558" y="570"/>
                  </a:lnTo>
                  <a:lnTo>
                    <a:pt x="1546" y="568"/>
                  </a:lnTo>
                  <a:lnTo>
                    <a:pt x="1538" y="566"/>
                  </a:lnTo>
                  <a:lnTo>
                    <a:pt x="1534" y="566"/>
                  </a:lnTo>
                  <a:lnTo>
                    <a:pt x="1530" y="568"/>
                  </a:lnTo>
                  <a:lnTo>
                    <a:pt x="1530" y="568"/>
                  </a:lnTo>
                  <a:lnTo>
                    <a:pt x="1536" y="580"/>
                  </a:lnTo>
                  <a:lnTo>
                    <a:pt x="1544" y="592"/>
                  </a:lnTo>
                  <a:lnTo>
                    <a:pt x="1554" y="604"/>
                  </a:lnTo>
                  <a:lnTo>
                    <a:pt x="1566" y="612"/>
                  </a:lnTo>
                  <a:lnTo>
                    <a:pt x="1578" y="622"/>
                  </a:lnTo>
                  <a:lnTo>
                    <a:pt x="1592" y="628"/>
                  </a:lnTo>
                  <a:lnTo>
                    <a:pt x="1606" y="634"/>
                  </a:lnTo>
                  <a:lnTo>
                    <a:pt x="1620" y="638"/>
                  </a:lnTo>
                  <a:lnTo>
                    <a:pt x="1620" y="638"/>
                  </a:lnTo>
                  <a:lnTo>
                    <a:pt x="1640" y="636"/>
                  </a:lnTo>
                  <a:lnTo>
                    <a:pt x="1656" y="630"/>
                  </a:lnTo>
                  <a:lnTo>
                    <a:pt x="1656" y="630"/>
                  </a:lnTo>
                  <a:lnTo>
                    <a:pt x="1670" y="636"/>
                  </a:lnTo>
                  <a:lnTo>
                    <a:pt x="1676" y="644"/>
                  </a:lnTo>
                  <a:lnTo>
                    <a:pt x="1680" y="652"/>
                  </a:lnTo>
                  <a:lnTo>
                    <a:pt x="1684" y="662"/>
                  </a:lnTo>
                  <a:lnTo>
                    <a:pt x="1684" y="662"/>
                  </a:lnTo>
                  <a:lnTo>
                    <a:pt x="1670" y="666"/>
                  </a:lnTo>
                  <a:lnTo>
                    <a:pt x="1658" y="668"/>
                  </a:lnTo>
                  <a:lnTo>
                    <a:pt x="1644" y="668"/>
                  </a:lnTo>
                  <a:lnTo>
                    <a:pt x="1632" y="668"/>
                  </a:lnTo>
                  <a:lnTo>
                    <a:pt x="1608" y="664"/>
                  </a:lnTo>
                  <a:lnTo>
                    <a:pt x="1594" y="664"/>
                  </a:lnTo>
                  <a:lnTo>
                    <a:pt x="1582" y="668"/>
                  </a:lnTo>
                  <a:lnTo>
                    <a:pt x="1582" y="668"/>
                  </a:lnTo>
                  <a:lnTo>
                    <a:pt x="1576" y="668"/>
                  </a:lnTo>
                  <a:lnTo>
                    <a:pt x="1572" y="668"/>
                  </a:lnTo>
                  <a:lnTo>
                    <a:pt x="1572" y="666"/>
                  </a:lnTo>
                  <a:lnTo>
                    <a:pt x="1572" y="666"/>
                  </a:lnTo>
                  <a:lnTo>
                    <a:pt x="1568" y="656"/>
                  </a:lnTo>
                  <a:lnTo>
                    <a:pt x="1568" y="656"/>
                  </a:lnTo>
                  <a:lnTo>
                    <a:pt x="1560" y="648"/>
                  </a:lnTo>
                  <a:lnTo>
                    <a:pt x="1552" y="642"/>
                  </a:lnTo>
                  <a:lnTo>
                    <a:pt x="1540" y="638"/>
                  </a:lnTo>
                  <a:lnTo>
                    <a:pt x="1530" y="636"/>
                  </a:lnTo>
                  <a:lnTo>
                    <a:pt x="1518" y="638"/>
                  </a:lnTo>
                  <a:lnTo>
                    <a:pt x="1506" y="640"/>
                  </a:lnTo>
                  <a:lnTo>
                    <a:pt x="1486" y="644"/>
                  </a:lnTo>
                  <a:lnTo>
                    <a:pt x="1486" y="644"/>
                  </a:lnTo>
                  <a:lnTo>
                    <a:pt x="1486" y="654"/>
                  </a:lnTo>
                  <a:lnTo>
                    <a:pt x="1488" y="662"/>
                  </a:lnTo>
                  <a:lnTo>
                    <a:pt x="1492" y="670"/>
                  </a:lnTo>
                  <a:lnTo>
                    <a:pt x="1498" y="676"/>
                  </a:lnTo>
                  <a:lnTo>
                    <a:pt x="1512" y="688"/>
                  </a:lnTo>
                  <a:lnTo>
                    <a:pt x="1528" y="696"/>
                  </a:lnTo>
                  <a:lnTo>
                    <a:pt x="1528" y="696"/>
                  </a:lnTo>
                  <a:lnTo>
                    <a:pt x="1546" y="702"/>
                  </a:lnTo>
                  <a:lnTo>
                    <a:pt x="1556" y="702"/>
                  </a:lnTo>
                  <a:lnTo>
                    <a:pt x="1562" y="700"/>
                  </a:lnTo>
                  <a:lnTo>
                    <a:pt x="1564" y="698"/>
                  </a:lnTo>
                  <a:lnTo>
                    <a:pt x="1576" y="688"/>
                  </a:lnTo>
                  <a:lnTo>
                    <a:pt x="1576" y="688"/>
                  </a:lnTo>
                  <a:lnTo>
                    <a:pt x="1580" y="702"/>
                  </a:lnTo>
                  <a:lnTo>
                    <a:pt x="1584" y="714"/>
                  </a:lnTo>
                  <a:lnTo>
                    <a:pt x="1590" y="722"/>
                  </a:lnTo>
                  <a:lnTo>
                    <a:pt x="1596" y="730"/>
                  </a:lnTo>
                  <a:lnTo>
                    <a:pt x="1610" y="740"/>
                  </a:lnTo>
                  <a:lnTo>
                    <a:pt x="1626" y="752"/>
                  </a:lnTo>
                  <a:lnTo>
                    <a:pt x="1626" y="752"/>
                  </a:lnTo>
                  <a:lnTo>
                    <a:pt x="1594" y="762"/>
                  </a:lnTo>
                  <a:lnTo>
                    <a:pt x="1580" y="766"/>
                  </a:lnTo>
                  <a:lnTo>
                    <a:pt x="1560" y="766"/>
                  </a:lnTo>
                  <a:lnTo>
                    <a:pt x="1560" y="766"/>
                  </a:lnTo>
                  <a:lnTo>
                    <a:pt x="1552" y="756"/>
                  </a:lnTo>
                  <a:lnTo>
                    <a:pt x="1542" y="746"/>
                  </a:lnTo>
                  <a:lnTo>
                    <a:pt x="1532" y="738"/>
                  </a:lnTo>
                  <a:lnTo>
                    <a:pt x="1522" y="730"/>
                  </a:lnTo>
                  <a:lnTo>
                    <a:pt x="1498" y="718"/>
                  </a:lnTo>
                  <a:lnTo>
                    <a:pt x="1474" y="708"/>
                  </a:lnTo>
                  <a:lnTo>
                    <a:pt x="1452" y="704"/>
                  </a:lnTo>
                  <a:lnTo>
                    <a:pt x="1434" y="702"/>
                  </a:lnTo>
                  <a:lnTo>
                    <a:pt x="1428" y="702"/>
                  </a:lnTo>
                  <a:lnTo>
                    <a:pt x="1422" y="704"/>
                  </a:lnTo>
                  <a:lnTo>
                    <a:pt x="1420" y="708"/>
                  </a:lnTo>
                  <a:lnTo>
                    <a:pt x="1420" y="712"/>
                  </a:lnTo>
                  <a:lnTo>
                    <a:pt x="1420" y="712"/>
                  </a:lnTo>
                  <a:lnTo>
                    <a:pt x="1424" y="722"/>
                  </a:lnTo>
                  <a:lnTo>
                    <a:pt x="1428" y="732"/>
                  </a:lnTo>
                  <a:lnTo>
                    <a:pt x="1434" y="740"/>
                  </a:lnTo>
                  <a:lnTo>
                    <a:pt x="1440" y="748"/>
                  </a:lnTo>
                  <a:lnTo>
                    <a:pt x="1456" y="760"/>
                  </a:lnTo>
                  <a:lnTo>
                    <a:pt x="1472" y="770"/>
                  </a:lnTo>
                  <a:lnTo>
                    <a:pt x="1488" y="776"/>
                  </a:lnTo>
                  <a:lnTo>
                    <a:pt x="1502" y="780"/>
                  </a:lnTo>
                  <a:lnTo>
                    <a:pt x="1514" y="784"/>
                  </a:lnTo>
                  <a:lnTo>
                    <a:pt x="1514" y="784"/>
                  </a:lnTo>
                  <a:lnTo>
                    <a:pt x="1508" y="786"/>
                  </a:lnTo>
                  <a:lnTo>
                    <a:pt x="1494" y="792"/>
                  </a:lnTo>
                  <a:lnTo>
                    <a:pt x="1488" y="798"/>
                  </a:lnTo>
                  <a:lnTo>
                    <a:pt x="1482" y="802"/>
                  </a:lnTo>
                  <a:lnTo>
                    <a:pt x="1480" y="806"/>
                  </a:lnTo>
                  <a:lnTo>
                    <a:pt x="1480" y="812"/>
                  </a:lnTo>
                  <a:lnTo>
                    <a:pt x="1480" y="812"/>
                  </a:lnTo>
                  <a:lnTo>
                    <a:pt x="1484" y="816"/>
                  </a:lnTo>
                  <a:lnTo>
                    <a:pt x="1492" y="822"/>
                  </a:lnTo>
                  <a:lnTo>
                    <a:pt x="1512" y="830"/>
                  </a:lnTo>
                  <a:lnTo>
                    <a:pt x="1522" y="836"/>
                  </a:lnTo>
                  <a:lnTo>
                    <a:pt x="1530" y="842"/>
                  </a:lnTo>
                  <a:lnTo>
                    <a:pt x="1534" y="848"/>
                  </a:lnTo>
                  <a:lnTo>
                    <a:pt x="1534" y="852"/>
                  </a:lnTo>
                  <a:lnTo>
                    <a:pt x="1534" y="854"/>
                  </a:lnTo>
                  <a:lnTo>
                    <a:pt x="1534" y="854"/>
                  </a:lnTo>
                  <a:lnTo>
                    <a:pt x="1514" y="848"/>
                  </a:lnTo>
                  <a:lnTo>
                    <a:pt x="1500" y="842"/>
                  </a:lnTo>
                  <a:lnTo>
                    <a:pt x="1490" y="842"/>
                  </a:lnTo>
                  <a:lnTo>
                    <a:pt x="1486" y="842"/>
                  </a:lnTo>
                  <a:lnTo>
                    <a:pt x="1484" y="844"/>
                  </a:lnTo>
                  <a:lnTo>
                    <a:pt x="1482" y="846"/>
                  </a:lnTo>
                  <a:lnTo>
                    <a:pt x="1482" y="850"/>
                  </a:lnTo>
                  <a:lnTo>
                    <a:pt x="1484" y="860"/>
                  </a:lnTo>
                  <a:lnTo>
                    <a:pt x="1492" y="872"/>
                  </a:lnTo>
                  <a:lnTo>
                    <a:pt x="1504" y="890"/>
                  </a:lnTo>
                  <a:lnTo>
                    <a:pt x="1504" y="890"/>
                  </a:lnTo>
                  <a:lnTo>
                    <a:pt x="1496" y="890"/>
                  </a:lnTo>
                  <a:lnTo>
                    <a:pt x="1490" y="888"/>
                  </a:lnTo>
                  <a:lnTo>
                    <a:pt x="1484" y="886"/>
                  </a:lnTo>
                  <a:lnTo>
                    <a:pt x="1478" y="882"/>
                  </a:lnTo>
                  <a:lnTo>
                    <a:pt x="1470" y="874"/>
                  </a:lnTo>
                  <a:lnTo>
                    <a:pt x="1464" y="864"/>
                  </a:lnTo>
                  <a:lnTo>
                    <a:pt x="1454" y="844"/>
                  </a:lnTo>
                  <a:lnTo>
                    <a:pt x="1446" y="834"/>
                  </a:lnTo>
                  <a:lnTo>
                    <a:pt x="1438" y="828"/>
                  </a:lnTo>
                  <a:lnTo>
                    <a:pt x="1438" y="828"/>
                  </a:lnTo>
                  <a:lnTo>
                    <a:pt x="1430" y="836"/>
                  </a:lnTo>
                  <a:lnTo>
                    <a:pt x="1426" y="844"/>
                  </a:lnTo>
                  <a:lnTo>
                    <a:pt x="1424" y="852"/>
                  </a:lnTo>
                  <a:lnTo>
                    <a:pt x="1424" y="860"/>
                  </a:lnTo>
                  <a:lnTo>
                    <a:pt x="1426" y="872"/>
                  </a:lnTo>
                  <a:lnTo>
                    <a:pt x="1428" y="878"/>
                  </a:lnTo>
                  <a:lnTo>
                    <a:pt x="1428" y="878"/>
                  </a:lnTo>
                  <a:lnTo>
                    <a:pt x="1418" y="866"/>
                  </a:lnTo>
                  <a:lnTo>
                    <a:pt x="1402" y="848"/>
                  </a:lnTo>
                  <a:lnTo>
                    <a:pt x="1392" y="838"/>
                  </a:lnTo>
                  <a:lnTo>
                    <a:pt x="1384" y="832"/>
                  </a:lnTo>
                  <a:lnTo>
                    <a:pt x="1374" y="828"/>
                  </a:lnTo>
                  <a:lnTo>
                    <a:pt x="1366" y="828"/>
                  </a:lnTo>
                  <a:lnTo>
                    <a:pt x="1366" y="828"/>
                  </a:lnTo>
                  <a:lnTo>
                    <a:pt x="1362" y="830"/>
                  </a:lnTo>
                  <a:lnTo>
                    <a:pt x="1362" y="836"/>
                  </a:lnTo>
                  <a:lnTo>
                    <a:pt x="1360" y="848"/>
                  </a:lnTo>
                  <a:lnTo>
                    <a:pt x="1362" y="856"/>
                  </a:lnTo>
                  <a:lnTo>
                    <a:pt x="1366" y="862"/>
                  </a:lnTo>
                  <a:lnTo>
                    <a:pt x="1370" y="870"/>
                  </a:lnTo>
                  <a:lnTo>
                    <a:pt x="1376" y="876"/>
                  </a:lnTo>
                  <a:lnTo>
                    <a:pt x="1376" y="876"/>
                  </a:lnTo>
                  <a:lnTo>
                    <a:pt x="1358" y="880"/>
                  </a:lnTo>
                  <a:lnTo>
                    <a:pt x="1338" y="882"/>
                  </a:lnTo>
                  <a:lnTo>
                    <a:pt x="1328" y="886"/>
                  </a:lnTo>
                  <a:lnTo>
                    <a:pt x="1320" y="890"/>
                  </a:lnTo>
                  <a:lnTo>
                    <a:pt x="1314" y="896"/>
                  </a:lnTo>
                  <a:lnTo>
                    <a:pt x="1310" y="904"/>
                  </a:lnTo>
                  <a:lnTo>
                    <a:pt x="1310" y="904"/>
                  </a:lnTo>
                  <a:lnTo>
                    <a:pt x="1324" y="912"/>
                  </a:lnTo>
                  <a:lnTo>
                    <a:pt x="1340" y="920"/>
                  </a:lnTo>
                  <a:lnTo>
                    <a:pt x="1354" y="924"/>
                  </a:lnTo>
                  <a:lnTo>
                    <a:pt x="1370" y="928"/>
                  </a:lnTo>
                  <a:lnTo>
                    <a:pt x="1388" y="928"/>
                  </a:lnTo>
                  <a:lnTo>
                    <a:pt x="1406" y="928"/>
                  </a:lnTo>
                  <a:lnTo>
                    <a:pt x="1446" y="924"/>
                  </a:lnTo>
                  <a:lnTo>
                    <a:pt x="1446" y="924"/>
                  </a:lnTo>
                  <a:lnTo>
                    <a:pt x="1454" y="924"/>
                  </a:lnTo>
                  <a:lnTo>
                    <a:pt x="1468" y="920"/>
                  </a:lnTo>
                  <a:lnTo>
                    <a:pt x="1468" y="920"/>
                  </a:lnTo>
                  <a:lnTo>
                    <a:pt x="1472" y="920"/>
                  </a:lnTo>
                  <a:lnTo>
                    <a:pt x="1478" y="920"/>
                  </a:lnTo>
                  <a:lnTo>
                    <a:pt x="1486" y="924"/>
                  </a:lnTo>
                  <a:lnTo>
                    <a:pt x="1496" y="932"/>
                  </a:lnTo>
                  <a:lnTo>
                    <a:pt x="1496" y="932"/>
                  </a:lnTo>
                  <a:lnTo>
                    <a:pt x="1486" y="934"/>
                  </a:lnTo>
                  <a:lnTo>
                    <a:pt x="1480" y="938"/>
                  </a:lnTo>
                  <a:lnTo>
                    <a:pt x="1470" y="944"/>
                  </a:lnTo>
                  <a:lnTo>
                    <a:pt x="1454" y="952"/>
                  </a:lnTo>
                  <a:lnTo>
                    <a:pt x="1440" y="956"/>
                  </a:lnTo>
                  <a:lnTo>
                    <a:pt x="1422" y="960"/>
                  </a:lnTo>
                  <a:lnTo>
                    <a:pt x="1422" y="960"/>
                  </a:lnTo>
                  <a:lnTo>
                    <a:pt x="1396" y="974"/>
                  </a:lnTo>
                  <a:lnTo>
                    <a:pt x="1386" y="982"/>
                  </a:lnTo>
                  <a:lnTo>
                    <a:pt x="1376" y="992"/>
                  </a:lnTo>
                  <a:lnTo>
                    <a:pt x="1368" y="1002"/>
                  </a:lnTo>
                  <a:lnTo>
                    <a:pt x="1362" y="1012"/>
                  </a:lnTo>
                  <a:lnTo>
                    <a:pt x="1358" y="1024"/>
                  </a:lnTo>
                  <a:lnTo>
                    <a:pt x="1356" y="1038"/>
                  </a:lnTo>
                  <a:lnTo>
                    <a:pt x="1356" y="1038"/>
                  </a:lnTo>
                  <a:lnTo>
                    <a:pt x="1374" y="1046"/>
                  </a:lnTo>
                  <a:lnTo>
                    <a:pt x="1384" y="1048"/>
                  </a:lnTo>
                  <a:lnTo>
                    <a:pt x="1392" y="1050"/>
                  </a:lnTo>
                  <a:lnTo>
                    <a:pt x="1400" y="1050"/>
                  </a:lnTo>
                  <a:lnTo>
                    <a:pt x="1410" y="1048"/>
                  </a:lnTo>
                  <a:lnTo>
                    <a:pt x="1416" y="1044"/>
                  </a:lnTo>
                  <a:lnTo>
                    <a:pt x="1422" y="1038"/>
                  </a:lnTo>
                  <a:lnTo>
                    <a:pt x="1422" y="1038"/>
                  </a:lnTo>
                  <a:lnTo>
                    <a:pt x="1430" y="1028"/>
                  </a:lnTo>
                  <a:lnTo>
                    <a:pt x="1436" y="1022"/>
                  </a:lnTo>
                  <a:lnTo>
                    <a:pt x="1440" y="1020"/>
                  </a:lnTo>
                  <a:lnTo>
                    <a:pt x="1444" y="1020"/>
                  </a:lnTo>
                  <a:lnTo>
                    <a:pt x="1448" y="1026"/>
                  </a:lnTo>
                  <a:lnTo>
                    <a:pt x="1452" y="1028"/>
                  </a:lnTo>
                  <a:lnTo>
                    <a:pt x="1458" y="1030"/>
                  </a:lnTo>
                  <a:lnTo>
                    <a:pt x="1478" y="1036"/>
                  </a:lnTo>
                  <a:lnTo>
                    <a:pt x="1478" y="1036"/>
                  </a:lnTo>
                  <a:lnTo>
                    <a:pt x="1474" y="1042"/>
                  </a:lnTo>
                  <a:lnTo>
                    <a:pt x="1468" y="1048"/>
                  </a:lnTo>
                  <a:lnTo>
                    <a:pt x="1454" y="1058"/>
                  </a:lnTo>
                  <a:lnTo>
                    <a:pt x="1438" y="1066"/>
                  </a:lnTo>
                  <a:lnTo>
                    <a:pt x="1422" y="1072"/>
                  </a:lnTo>
                  <a:lnTo>
                    <a:pt x="1408" y="1078"/>
                  </a:lnTo>
                  <a:lnTo>
                    <a:pt x="1396" y="1084"/>
                  </a:lnTo>
                  <a:lnTo>
                    <a:pt x="1392" y="1088"/>
                  </a:lnTo>
                  <a:lnTo>
                    <a:pt x="1390" y="1092"/>
                  </a:lnTo>
                  <a:lnTo>
                    <a:pt x="1390" y="1096"/>
                  </a:lnTo>
                  <a:lnTo>
                    <a:pt x="1392" y="1100"/>
                  </a:lnTo>
                  <a:lnTo>
                    <a:pt x="1392" y="1100"/>
                  </a:lnTo>
                  <a:lnTo>
                    <a:pt x="1406" y="1120"/>
                  </a:lnTo>
                  <a:lnTo>
                    <a:pt x="1420" y="1138"/>
                  </a:lnTo>
                  <a:lnTo>
                    <a:pt x="1436" y="1156"/>
                  </a:lnTo>
                  <a:lnTo>
                    <a:pt x="1436" y="1156"/>
                  </a:lnTo>
                  <a:lnTo>
                    <a:pt x="1426" y="1150"/>
                  </a:lnTo>
                  <a:lnTo>
                    <a:pt x="1402" y="1142"/>
                  </a:lnTo>
                  <a:lnTo>
                    <a:pt x="1388" y="1140"/>
                  </a:lnTo>
                  <a:lnTo>
                    <a:pt x="1376" y="1138"/>
                  </a:lnTo>
                  <a:lnTo>
                    <a:pt x="1364" y="1140"/>
                  </a:lnTo>
                  <a:lnTo>
                    <a:pt x="1360" y="1142"/>
                  </a:lnTo>
                  <a:lnTo>
                    <a:pt x="1356" y="1146"/>
                  </a:lnTo>
                  <a:lnTo>
                    <a:pt x="1356" y="1146"/>
                  </a:lnTo>
                  <a:lnTo>
                    <a:pt x="1354" y="1150"/>
                  </a:lnTo>
                  <a:lnTo>
                    <a:pt x="1352" y="1154"/>
                  </a:lnTo>
                  <a:lnTo>
                    <a:pt x="1354" y="1164"/>
                  </a:lnTo>
                  <a:lnTo>
                    <a:pt x="1358" y="1174"/>
                  </a:lnTo>
                  <a:lnTo>
                    <a:pt x="1368" y="1182"/>
                  </a:lnTo>
                  <a:lnTo>
                    <a:pt x="1382" y="1192"/>
                  </a:lnTo>
                  <a:lnTo>
                    <a:pt x="1398" y="1200"/>
                  </a:lnTo>
                  <a:lnTo>
                    <a:pt x="1418" y="1208"/>
                  </a:lnTo>
                  <a:lnTo>
                    <a:pt x="1440" y="1214"/>
                  </a:lnTo>
                  <a:lnTo>
                    <a:pt x="1440" y="1214"/>
                  </a:lnTo>
                  <a:lnTo>
                    <a:pt x="1430" y="1218"/>
                  </a:lnTo>
                  <a:lnTo>
                    <a:pt x="1416" y="1220"/>
                  </a:lnTo>
                  <a:lnTo>
                    <a:pt x="1402" y="1222"/>
                  </a:lnTo>
                  <a:lnTo>
                    <a:pt x="1388" y="1226"/>
                  </a:lnTo>
                  <a:lnTo>
                    <a:pt x="1378" y="1230"/>
                  </a:lnTo>
                  <a:lnTo>
                    <a:pt x="1376" y="1232"/>
                  </a:lnTo>
                  <a:lnTo>
                    <a:pt x="1374" y="1236"/>
                  </a:lnTo>
                  <a:lnTo>
                    <a:pt x="1374" y="1242"/>
                  </a:lnTo>
                  <a:lnTo>
                    <a:pt x="1376" y="1248"/>
                  </a:lnTo>
                  <a:lnTo>
                    <a:pt x="1380" y="1254"/>
                  </a:lnTo>
                  <a:lnTo>
                    <a:pt x="1388" y="1262"/>
                  </a:lnTo>
                  <a:lnTo>
                    <a:pt x="1388" y="1262"/>
                  </a:lnTo>
                  <a:lnTo>
                    <a:pt x="1370" y="1272"/>
                  </a:lnTo>
                  <a:lnTo>
                    <a:pt x="1360" y="1278"/>
                  </a:lnTo>
                  <a:lnTo>
                    <a:pt x="1354" y="1286"/>
                  </a:lnTo>
                  <a:lnTo>
                    <a:pt x="1354" y="1288"/>
                  </a:lnTo>
                  <a:lnTo>
                    <a:pt x="1354" y="1290"/>
                  </a:lnTo>
                  <a:lnTo>
                    <a:pt x="1360" y="1294"/>
                  </a:lnTo>
                  <a:lnTo>
                    <a:pt x="1368" y="1294"/>
                  </a:lnTo>
                  <a:lnTo>
                    <a:pt x="1380" y="1294"/>
                  </a:lnTo>
                  <a:lnTo>
                    <a:pt x="1396" y="1290"/>
                  </a:lnTo>
                  <a:lnTo>
                    <a:pt x="1418" y="1294"/>
                  </a:lnTo>
                  <a:lnTo>
                    <a:pt x="1418" y="1294"/>
                  </a:lnTo>
                  <a:lnTo>
                    <a:pt x="1386" y="1312"/>
                  </a:lnTo>
                  <a:lnTo>
                    <a:pt x="1378" y="1318"/>
                  </a:lnTo>
                  <a:lnTo>
                    <a:pt x="1372" y="1324"/>
                  </a:lnTo>
                  <a:lnTo>
                    <a:pt x="1368" y="1330"/>
                  </a:lnTo>
                  <a:lnTo>
                    <a:pt x="1368" y="1336"/>
                  </a:lnTo>
                  <a:lnTo>
                    <a:pt x="1368" y="1336"/>
                  </a:lnTo>
                  <a:lnTo>
                    <a:pt x="1368" y="1338"/>
                  </a:lnTo>
                  <a:lnTo>
                    <a:pt x="1370" y="1340"/>
                  </a:lnTo>
                  <a:lnTo>
                    <a:pt x="1376" y="1342"/>
                  </a:lnTo>
                  <a:lnTo>
                    <a:pt x="1384" y="1342"/>
                  </a:lnTo>
                  <a:lnTo>
                    <a:pt x="1392" y="1342"/>
                  </a:lnTo>
                  <a:lnTo>
                    <a:pt x="1410" y="1340"/>
                  </a:lnTo>
                  <a:lnTo>
                    <a:pt x="1418" y="1340"/>
                  </a:lnTo>
                  <a:lnTo>
                    <a:pt x="1422" y="1344"/>
                  </a:lnTo>
                  <a:lnTo>
                    <a:pt x="1422" y="1344"/>
                  </a:lnTo>
                  <a:lnTo>
                    <a:pt x="1422" y="1352"/>
                  </a:lnTo>
                  <a:lnTo>
                    <a:pt x="1420" y="1358"/>
                  </a:lnTo>
                  <a:lnTo>
                    <a:pt x="1416" y="1364"/>
                  </a:lnTo>
                  <a:lnTo>
                    <a:pt x="1412" y="1368"/>
                  </a:lnTo>
                  <a:lnTo>
                    <a:pt x="1404" y="1374"/>
                  </a:lnTo>
                  <a:lnTo>
                    <a:pt x="1398" y="1380"/>
                  </a:lnTo>
                  <a:lnTo>
                    <a:pt x="1398" y="1380"/>
                  </a:lnTo>
                  <a:lnTo>
                    <a:pt x="1404" y="1382"/>
                  </a:lnTo>
                  <a:lnTo>
                    <a:pt x="1410" y="1384"/>
                  </a:lnTo>
                  <a:lnTo>
                    <a:pt x="1420" y="1384"/>
                  </a:lnTo>
                  <a:lnTo>
                    <a:pt x="1430" y="1382"/>
                  </a:lnTo>
                  <a:lnTo>
                    <a:pt x="1438" y="1376"/>
                  </a:lnTo>
                  <a:lnTo>
                    <a:pt x="1448" y="1372"/>
                  </a:lnTo>
                  <a:lnTo>
                    <a:pt x="1458" y="1370"/>
                  </a:lnTo>
                  <a:lnTo>
                    <a:pt x="1466" y="1372"/>
                  </a:lnTo>
                  <a:lnTo>
                    <a:pt x="1472" y="1376"/>
                  </a:lnTo>
                  <a:lnTo>
                    <a:pt x="1478" y="1380"/>
                  </a:lnTo>
                  <a:lnTo>
                    <a:pt x="1478" y="1380"/>
                  </a:lnTo>
                  <a:lnTo>
                    <a:pt x="1472" y="1386"/>
                  </a:lnTo>
                  <a:lnTo>
                    <a:pt x="1464" y="1392"/>
                  </a:lnTo>
                  <a:lnTo>
                    <a:pt x="1446" y="1400"/>
                  </a:lnTo>
                  <a:lnTo>
                    <a:pt x="1438" y="1404"/>
                  </a:lnTo>
                  <a:lnTo>
                    <a:pt x="1432" y="1410"/>
                  </a:lnTo>
                  <a:lnTo>
                    <a:pt x="1428" y="1418"/>
                  </a:lnTo>
                  <a:lnTo>
                    <a:pt x="1430" y="1428"/>
                  </a:lnTo>
                  <a:lnTo>
                    <a:pt x="1430" y="1428"/>
                  </a:lnTo>
                  <a:lnTo>
                    <a:pt x="1436" y="1432"/>
                  </a:lnTo>
                  <a:lnTo>
                    <a:pt x="1444" y="1434"/>
                  </a:lnTo>
                  <a:lnTo>
                    <a:pt x="1462" y="1438"/>
                  </a:lnTo>
                  <a:lnTo>
                    <a:pt x="1478" y="1442"/>
                  </a:lnTo>
                  <a:lnTo>
                    <a:pt x="1486" y="1444"/>
                  </a:lnTo>
                  <a:lnTo>
                    <a:pt x="1494" y="1448"/>
                  </a:lnTo>
                  <a:lnTo>
                    <a:pt x="1494" y="1448"/>
                  </a:lnTo>
                  <a:lnTo>
                    <a:pt x="1490" y="1454"/>
                  </a:lnTo>
                  <a:lnTo>
                    <a:pt x="1484" y="1472"/>
                  </a:lnTo>
                  <a:lnTo>
                    <a:pt x="1478" y="1488"/>
                  </a:lnTo>
                  <a:lnTo>
                    <a:pt x="1480" y="1494"/>
                  </a:lnTo>
                  <a:lnTo>
                    <a:pt x="1482" y="1498"/>
                  </a:lnTo>
                  <a:lnTo>
                    <a:pt x="1482" y="1498"/>
                  </a:lnTo>
                  <a:lnTo>
                    <a:pt x="1492" y="1502"/>
                  </a:lnTo>
                  <a:lnTo>
                    <a:pt x="1500" y="1500"/>
                  </a:lnTo>
                  <a:lnTo>
                    <a:pt x="1510" y="1496"/>
                  </a:lnTo>
                  <a:lnTo>
                    <a:pt x="1518" y="1490"/>
                  </a:lnTo>
                  <a:lnTo>
                    <a:pt x="1532" y="1476"/>
                  </a:lnTo>
                  <a:lnTo>
                    <a:pt x="1536" y="1472"/>
                  </a:lnTo>
                  <a:lnTo>
                    <a:pt x="1540" y="1468"/>
                  </a:lnTo>
                  <a:lnTo>
                    <a:pt x="1540" y="1468"/>
                  </a:lnTo>
                  <a:lnTo>
                    <a:pt x="1540" y="1486"/>
                  </a:lnTo>
                  <a:lnTo>
                    <a:pt x="1544" y="1496"/>
                  </a:lnTo>
                  <a:lnTo>
                    <a:pt x="1548" y="1504"/>
                  </a:lnTo>
                  <a:lnTo>
                    <a:pt x="1554" y="1510"/>
                  </a:lnTo>
                  <a:lnTo>
                    <a:pt x="1560" y="1514"/>
                  </a:lnTo>
                  <a:lnTo>
                    <a:pt x="1566" y="1520"/>
                  </a:lnTo>
                  <a:lnTo>
                    <a:pt x="1568" y="1528"/>
                  </a:lnTo>
                  <a:lnTo>
                    <a:pt x="1564" y="1538"/>
                  </a:lnTo>
                  <a:lnTo>
                    <a:pt x="1564" y="1538"/>
                  </a:lnTo>
                  <a:lnTo>
                    <a:pt x="1564" y="1554"/>
                  </a:lnTo>
                  <a:lnTo>
                    <a:pt x="1566" y="1570"/>
                  </a:lnTo>
                  <a:lnTo>
                    <a:pt x="1568" y="1576"/>
                  </a:lnTo>
                  <a:lnTo>
                    <a:pt x="1572" y="1584"/>
                  </a:lnTo>
                  <a:lnTo>
                    <a:pt x="1576" y="1588"/>
                  </a:lnTo>
                  <a:lnTo>
                    <a:pt x="1582" y="1594"/>
                  </a:lnTo>
                  <a:lnTo>
                    <a:pt x="1582" y="1594"/>
                  </a:lnTo>
                  <a:lnTo>
                    <a:pt x="1596" y="1588"/>
                  </a:lnTo>
                  <a:lnTo>
                    <a:pt x="1606" y="1580"/>
                  </a:lnTo>
                  <a:lnTo>
                    <a:pt x="1614" y="1572"/>
                  </a:lnTo>
                  <a:lnTo>
                    <a:pt x="1620" y="1560"/>
                  </a:lnTo>
                  <a:lnTo>
                    <a:pt x="1622" y="1548"/>
                  </a:lnTo>
                  <a:lnTo>
                    <a:pt x="1624" y="1534"/>
                  </a:lnTo>
                  <a:lnTo>
                    <a:pt x="1626" y="1502"/>
                  </a:lnTo>
                  <a:lnTo>
                    <a:pt x="1626" y="1502"/>
                  </a:lnTo>
                  <a:lnTo>
                    <a:pt x="1626" y="1500"/>
                  </a:lnTo>
                  <a:lnTo>
                    <a:pt x="1628" y="1498"/>
                  </a:lnTo>
                  <a:lnTo>
                    <a:pt x="1632" y="1496"/>
                  </a:lnTo>
                  <a:lnTo>
                    <a:pt x="1640" y="1498"/>
                  </a:lnTo>
                  <a:lnTo>
                    <a:pt x="1648" y="1500"/>
                  </a:lnTo>
                  <a:lnTo>
                    <a:pt x="1664" y="1508"/>
                  </a:lnTo>
                  <a:lnTo>
                    <a:pt x="1672" y="1512"/>
                  </a:lnTo>
                  <a:lnTo>
                    <a:pt x="1672" y="1512"/>
                  </a:lnTo>
                  <a:lnTo>
                    <a:pt x="1676" y="1516"/>
                  </a:lnTo>
                  <a:lnTo>
                    <a:pt x="1678" y="1520"/>
                  </a:lnTo>
                  <a:lnTo>
                    <a:pt x="1678" y="1526"/>
                  </a:lnTo>
                  <a:lnTo>
                    <a:pt x="1676" y="1530"/>
                  </a:lnTo>
                  <a:lnTo>
                    <a:pt x="1670" y="1538"/>
                  </a:lnTo>
                  <a:lnTo>
                    <a:pt x="1662" y="1548"/>
                  </a:lnTo>
                  <a:lnTo>
                    <a:pt x="1652" y="1558"/>
                  </a:lnTo>
                  <a:lnTo>
                    <a:pt x="1644" y="1570"/>
                  </a:lnTo>
                  <a:lnTo>
                    <a:pt x="1642" y="1578"/>
                  </a:lnTo>
                  <a:lnTo>
                    <a:pt x="1642" y="1584"/>
                  </a:lnTo>
                  <a:lnTo>
                    <a:pt x="1644" y="1592"/>
                  </a:lnTo>
                  <a:lnTo>
                    <a:pt x="1646" y="1602"/>
                  </a:lnTo>
                  <a:lnTo>
                    <a:pt x="1646" y="1602"/>
                  </a:lnTo>
                  <a:lnTo>
                    <a:pt x="1658" y="1602"/>
                  </a:lnTo>
                  <a:lnTo>
                    <a:pt x="1668" y="1602"/>
                  </a:lnTo>
                  <a:lnTo>
                    <a:pt x="1676" y="1600"/>
                  </a:lnTo>
                  <a:lnTo>
                    <a:pt x="1684" y="1598"/>
                  </a:lnTo>
                  <a:lnTo>
                    <a:pt x="1698" y="1590"/>
                  </a:lnTo>
                  <a:lnTo>
                    <a:pt x="1710" y="1580"/>
                  </a:lnTo>
                  <a:lnTo>
                    <a:pt x="1720" y="1570"/>
                  </a:lnTo>
                  <a:lnTo>
                    <a:pt x="1732" y="1560"/>
                  </a:lnTo>
                  <a:lnTo>
                    <a:pt x="1746" y="1550"/>
                  </a:lnTo>
                  <a:lnTo>
                    <a:pt x="1754" y="1548"/>
                  </a:lnTo>
                  <a:lnTo>
                    <a:pt x="1764" y="1544"/>
                  </a:lnTo>
                  <a:lnTo>
                    <a:pt x="1764" y="1544"/>
                  </a:lnTo>
                  <a:lnTo>
                    <a:pt x="1770" y="1552"/>
                  </a:lnTo>
                  <a:lnTo>
                    <a:pt x="1772" y="1558"/>
                  </a:lnTo>
                  <a:lnTo>
                    <a:pt x="1770" y="1566"/>
                  </a:lnTo>
                  <a:lnTo>
                    <a:pt x="1766" y="1574"/>
                  </a:lnTo>
                  <a:lnTo>
                    <a:pt x="1756" y="1590"/>
                  </a:lnTo>
                  <a:lnTo>
                    <a:pt x="1746" y="1606"/>
                  </a:lnTo>
                  <a:lnTo>
                    <a:pt x="1746" y="1606"/>
                  </a:lnTo>
                  <a:lnTo>
                    <a:pt x="1734" y="1610"/>
                  </a:lnTo>
                  <a:lnTo>
                    <a:pt x="1720" y="1614"/>
                  </a:lnTo>
                  <a:lnTo>
                    <a:pt x="1694" y="1618"/>
                  </a:lnTo>
                  <a:lnTo>
                    <a:pt x="1680" y="1624"/>
                  </a:lnTo>
                  <a:lnTo>
                    <a:pt x="1666" y="1632"/>
                  </a:lnTo>
                  <a:lnTo>
                    <a:pt x="1654" y="1646"/>
                  </a:lnTo>
                  <a:lnTo>
                    <a:pt x="1642" y="1666"/>
                  </a:lnTo>
                  <a:lnTo>
                    <a:pt x="1642" y="1666"/>
                  </a:lnTo>
                  <a:lnTo>
                    <a:pt x="1658" y="1670"/>
                  </a:lnTo>
                  <a:lnTo>
                    <a:pt x="1672" y="1674"/>
                  </a:lnTo>
                  <a:lnTo>
                    <a:pt x="1684" y="1674"/>
                  </a:lnTo>
                  <a:lnTo>
                    <a:pt x="1694" y="1674"/>
                  </a:lnTo>
                  <a:lnTo>
                    <a:pt x="1704" y="1670"/>
                  </a:lnTo>
                  <a:lnTo>
                    <a:pt x="1710" y="1668"/>
                  </a:lnTo>
                  <a:lnTo>
                    <a:pt x="1724" y="1660"/>
                  </a:lnTo>
                  <a:lnTo>
                    <a:pt x="1724" y="1660"/>
                  </a:lnTo>
                  <a:lnTo>
                    <a:pt x="1732" y="1654"/>
                  </a:lnTo>
                  <a:lnTo>
                    <a:pt x="1736" y="1648"/>
                  </a:lnTo>
                  <a:lnTo>
                    <a:pt x="1742" y="1644"/>
                  </a:lnTo>
                  <a:lnTo>
                    <a:pt x="1748" y="1642"/>
                  </a:lnTo>
                  <a:lnTo>
                    <a:pt x="1748" y="1642"/>
                  </a:lnTo>
                  <a:lnTo>
                    <a:pt x="1748" y="1656"/>
                  </a:lnTo>
                  <a:lnTo>
                    <a:pt x="1748" y="1674"/>
                  </a:lnTo>
                  <a:lnTo>
                    <a:pt x="1750" y="1682"/>
                  </a:lnTo>
                  <a:lnTo>
                    <a:pt x="1752" y="1688"/>
                  </a:lnTo>
                  <a:lnTo>
                    <a:pt x="1756" y="1694"/>
                  </a:lnTo>
                  <a:lnTo>
                    <a:pt x="1760" y="1698"/>
                  </a:lnTo>
                  <a:lnTo>
                    <a:pt x="1760" y="1698"/>
                  </a:lnTo>
                  <a:lnTo>
                    <a:pt x="1770" y="1696"/>
                  </a:lnTo>
                  <a:lnTo>
                    <a:pt x="1776" y="1694"/>
                  </a:lnTo>
                  <a:lnTo>
                    <a:pt x="1790" y="1684"/>
                  </a:lnTo>
                  <a:lnTo>
                    <a:pt x="1790" y="1684"/>
                  </a:lnTo>
                  <a:lnTo>
                    <a:pt x="1792" y="1690"/>
                  </a:lnTo>
                  <a:lnTo>
                    <a:pt x="1792" y="1696"/>
                  </a:lnTo>
                  <a:lnTo>
                    <a:pt x="1786" y="1714"/>
                  </a:lnTo>
                  <a:lnTo>
                    <a:pt x="1784" y="1722"/>
                  </a:lnTo>
                  <a:lnTo>
                    <a:pt x="1782" y="1730"/>
                  </a:lnTo>
                  <a:lnTo>
                    <a:pt x="1784" y="1738"/>
                  </a:lnTo>
                  <a:lnTo>
                    <a:pt x="1788" y="1744"/>
                  </a:lnTo>
                  <a:lnTo>
                    <a:pt x="1788" y="1744"/>
                  </a:lnTo>
                  <a:lnTo>
                    <a:pt x="1796" y="1742"/>
                  </a:lnTo>
                  <a:lnTo>
                    <a:pt x="1800" y="1740"/>
                  </a:lnTo>
                  <a:lnTo>
                    <a:pt x="1808" y="1732"/>
                  </a:lnTo>
                  <a:lnTo>
                    <a:pt x="1812" y="1726"/>
                  </a:lnTo>
                  <a:lnTo>
                    <a:pt x="1814" y="1724"/>
                  </a:lnTo>
                  <a:lnTo>
                    <a:pt x="1814" y="1724"/>
                  </a:lnTo>
                  <a:lnTo>
                    <a:pt x="1822" y="1732"/>
                  </a:lnTo>
                  <a:lnTo>
                    <a:pt x="1832" y="1738"/>
                  </a:lnTo>
                  <a:lnTo>
                    <a:pt x="1840" y="1738"/>
                  </a:lnTo>
                  <a:lnTo>
                    <a:pt x="1850" y="1736"/>
                  </a:lnTo>
                  <a:lnTo>
                    <a:pt x="1850" y="1736"/>
                  </a:lnTo>
                  <a:lnTo>
                    <a:pt x="1854" y="1720"/>
                  </a:lnTo>
                  <a:lnTo>
                    <a:pt x="1854" y="1702"/>
                  </a:lnTo>
                  <a:lnTo>
                    <a:pt x="1852" y="1692"/>
                  </a:lnTo>
                  <a:lnTo>
                    <a:pt x="1848" y="1682"/>
                  </a:lnTo>
                  <a:lnTo>
                    <a:pt x="1844" y="1676"/>
                  </a:lnTo>
                  <a:lnTo>
                    <a:pt x="1836" y="1670"/>
                  </a:lnTo>
                  <a:lnTo>
                    <a:pt x="1836" y="1670"/>
                  </a:lnTo>
                  <a:lnTo>
                    <a:pt x="1842" y="1666"/>
                  </a:lnTo>
                  <a:lnTo>
                    <a:pt x="1846" y="1666"/>
                  </a:lnTo>
                  <a:lnTo>
                    <a:pt x="1858" y="1670"/>
                  </a:lnTo>
                  <a:lnTo>
                    <a:pt x="1872" y="1674"/>
                  </a:lnTo>
                  <a:lnTo>
                    <a:pt x="1878" y="1674"/>
                  </a:lnTo>
                  <a:lnTo>
                    <a:pt x="1882" y="1672"/>
                  </a:lnTo>
                  <a:lnTo>
                    <a:pt x="1882" y="1672"/>
                  </a:lnTo>
                  <a:lnTo>
                    <a:pt x="1884" y="1676"/>
                  </a:lnTo>
                  <a:lnTo>
                    <a:pt x="1886" y="1682"/>
                  </a:lnTo>
                  <a:lnTo>
                    <a:pt x="1886" y="1694"/>
                  </a:lnTo>
                  <a:lnTo>
                    <a:pt x="1884" y="1706"/>
                  </a:lnTo>
                  <a:lnTo>
                    <a:pt x="1880" y="1718"/>
                  </a:lnTo>
                  <a:lnTo>
                    <a:pt x="1878" y="1732"/>
                  </a:lnTo>
                  <a:lnTo>
                    <a:pt x="1878" y="1744"/>
                  </a:lnTo>
                  <a:lnTo>
                    <a:pt x="1878" y="1748"/>
                  </a:lnTo>
                  <a:lnTo>
                    <a:pt x="1880" y="1754"/>
                  </a:lnTo>
                  <a:lnTo>
                    <a:pt x="1884" y="1758"/>
                  </a:lnTo>
                  <a:lnTo>
                    <a:pt x="1890" y="1762"/>
                  </a:lnTo>
                  <a:lnTo>
                    <a:pt x="1890" y="1762"/>
                  </a:lnTo>
                  <a:lnTo>
                    <a:pt x="1900" y="1760"/>
                  </a:lnTo>
                  <a:lnTo>
                    <a:pt x="1908" y="1756"/>
                  </a:lnTo>
                  <a:lnTo>
                    <a:pt x="1916" y="1748"/>
                  </a:lnTo>
                  <a:lnTo>
                    <a:pt x="1922" y="1742"/>
                  </a:lnTo>
                  <a:lnTo>
                    <a:pt x="1934" y="1726"/>
                  </a:lnTo>
                  <a:lnTo>
                    <a:pt x="1942" y="1720"/>
                  </a:lnTo>
                  <a:lnTo>
                    <a:pt x="1952" y="1714"/>
                  </a:lnTo>
                  <a:lnTo>
                    <a:pt x="1952" y="1714"/>
                  </a:lnTo>
                  <a:lnTo>
                    <a:pt x="1952" y="1726"/>
                  </a:lnTo>
                  <a:lnTo>
                    <a:pt x="1954" y="1736"/>
                  </a:lnTo>
                  <a:lnTo>
                    <a:pt x="1960" y="1758"/>
                  </a:lnTo>
                  <a:lnTo>
                    <a:pt x="1962" y="1766"/>
                  </a:lnTo>
                  <a:lnTo>
                    <a:pt x="1958" y="1776"/>
                  </a:lnTo>
                  <a:lnTo>
                    <a:pt x="1950" y="1786"/>
                  </a:lnTo>
                  <a:lnTo>
                    <a:pt x="1936" y="1794"/>
                  </a:lnTo>
                  <a:lnTo>
                    <a:pt x="1936" y="1794"/>
                  </a:lnTo>
                  <a:lnTo>
                    <a:pt x="1936" y="1800"/>
                  </a:lnTo>
                  <a:lnTo>
                    <a:pt x="1938" y="1804"/>
                  </a:lnTo>
                  <a:lnTo>
                    <a:pt x="1944" y="1812"/>
                  </a:lnTo>
                  <a:lnTo>
                    <a:pt x="1954" y="1818"/>
                  </a:lnTo>
                  <a:lnTo>
                    <a:pt x="1962" y="1824"/>
                  </a:lnTo>
                  <a:lnTo>
                    <a:pt x="1970" y="1830"/>
                  </a:lnTo>
                  <a:lnTo>
                    <a:pt x="1972" y="1834"/>
                  </a:lnTo>
                  <a:lnTo>
                    <a:pt x="1974" y="1838"/>
                  </a:lnTo>
                  <a:lnTo>
                    <a:pt x="1974" y="1842"/>
                  </a:lnTo>
                  <a:lnTo>
                    <a:pt x="1974" y="1848"/>
                  </a:lnTo>
                  <a:lnTo>
                    <a:pt x="1972" y="1856"/>
                  </a:lnTo>
                  <a:lnTo>
                    <a:pt x="1966" y="1864"/>
                  </a:lnTo>
                  <a:lnTo>
                    <a:pt x="1966" y="1864"/>
                  </a:lnTo>
                  <a:lnTo>
                    <a:pt x="1972" y="1868"/>
                  </a:lnTo>
                  <a:lnTo>
                    <a:pt x="1976" y="1872"/>
                  </a:lnTo>
                  <a:lnTo>
                    <a:pt x="1980" y="1874"/>
                  </a:lnTo>
                  <a:lnTo>
                    <a:pt x="1986" y="1874"/>
                  </a:lnTo>
                  <a:lnTo>
                    <a:pt x="1996" y="1874"/>
                  </a:lnTo>
                  <a:lnTo>
                    <a:pt x="2006" y="1870"/>
                  </a:lnTo>
                  <a:lnTo>
                    <a:pt x="2034" y="1838"/>
                  </a:lnTo>
                  <a:lnTo>
                    <a:pt x="2034" y="1838"/>
                  </a:lnTo>
                  <a:lnTo>
                    <a:pt x="2030" y="1860"/>
                  </a:lnTo>
                  <a:lnTo>
                    <a:pt x="2028" y="1886"/>
                  </a:lnTo>
                  <a:lnTo>
                    <a:pt x="2028" y="1912"/>
                  </a:lnTo>
                  <a:lnTo>
                    <a:pt x="2032" y="1936"/>
                  </a:lnTo>
                  <a:lnTo>
                    <a:pt x="2032" y="1936"/>
                  </a:lnTo>
                  <a:lnTo>
                    <a:pt x="2030" y="1944"/>
                  </a:lnTo>
                  <a:lnTo>
                    <a:pt x="2028" y="1954"/>
                  </a:lnTo>
                  <a:lnTo>
                    <a:pt x="2030" y="1974"/>
                  </a:lnTo>
                  <a:lnTo>
                    <a:pt x="2028" y="1982"/>
                  </a:lnTo>
                  <a:lnTo>
                    <a:pt x="2022" y="1992"/>
                  </a:lnTo>
                  <a:lnTo>
                    <a:pt x="2014" y="2000"/>
                  </a:lnTo>
                  <a:lnTo>
                    <a:pt x="2000" y="2008"/>
                  </a:lnTo>
                  <a:lnTo>
                    <a:pt x="2000" y="2008"/>
                  </a:lnTo>
                  <a:lnTo>
                    <a:pt x="1992" y="2054"/>
                  </a:lnTo>
                  <a:lnTo>
                    <a:pt x="1988" y="2076"/>
                  </a:lnTo>
                  <a:lnTo>
                    <a:pt x="1982" y="2096"/>
                  </a:lnTo>
                  <a:lnTo>
                    <a:pt x="1972" y="2116"/>
                  </a:lnTo>
                  <a:lnTo>
                    <a:pt x="1960" y="2136"/>
                  </a:lnTo>
                  <a:lnTo>
                    <a:pt x="1950" y="2144"/>
                  </a:lnTo>
                  <a:lnTo>
                    <a:pt x="1942" y="2154"/>
                  </a:lnTo>
                  <a:lnTo>
                    <a:pt x="1930" y="2162"/>
                  </a:lnTo>
                  <a:lnTo>
                    <a:pt x="1918" y="2168"/>
                  </a:lnTo>
                  <a:lnTo>
                    <a:pt x="1918" y="2168"/>
                  </a:lnTo>
                  <a:lnTo>
                    <a:pt x="1914" y="2176"/>
                  </a:lnTo>
                  <a:lnTo>
                    <a:pt x="1908" y="2182"/>
                  </a:lnTo>
                  <a:lnTo>
                    <a:pt x="1894" y="2192"/>
                  </a:lnTo>
                  <a:lnTo>
                    <a:pt x="1876" y="2200"/>
                  </a:lnTo>
                  <a:lnTo>
                    <a:pt x="1856" y="2206"/>
                  </a:lnTo>
                  <a:lnTo>
                    <a:pt x="1832" y="2212"/>
                  </a:lnTo>
                  <a:lnTo>
                    <a:pt x="1806" y="2216"/>
                  </a:lnTo>
                  <a:lnTo>
                    <a:pt x="1752" y="2224"/>
                  </a:lnTo>
                  <a:lnTo>
                    <a:pt x="1696" y="2230"/>
                  </a:lnTo>
                  <a:lnTo>
                    <a:pt x="1670" y="2234"/>
                  </a:lnTo>
                  <a:lnTo>
                    <a:pt x="1646" y="2240"/>
                  </a:lnTo>
                  <a:lnTo>
                    <a:pt x="1622" y="2246"/>
                  </a:lnTo>
                  <a:lnTo>
                    <a:pt x="1602" y="2254"/>
                  </a:lnTo>
                  <a:lnTo>
                    <a:pt x="1586" y="2266"/>
                  </a:lnTo>
                  <a:lnTo>
                    <a:pt x="1580" y="2272"/>
                  </a:lnTo>
                  <a:lnTo>
                    <a:pt x="1574" y="2278"/>
                  </a:lnTo>
                  <a:lnTo>
                    <a:pt x="1574" y="2278"/>
                  </a:lnTo>
                  <a:lnTo>
                    <a:pt x="1578" y="2280"/>
                  </a:lnTo>
                  <a:lnTo>
                    <a:pt x="1584" y="2282"/>
                  </a:lnTo>
                  <a:lnTo>
                    <a:pt x="1602" y="2284"/>
                  </a:lnTo>
                  <a:lnTo>
                    <a:pt x="1624" y="2286"/>
                  </a:lnTo>
                  <a:lnTo>
                    <a:pt x="1652" y="2286"/>
                  </a:lnTo>
                  <a:lnTo>
                    <a:pt x="1702" y="2286"/>
                  </a:lnTo>
                  <a:lnTo>
                    <a:pt x="1732" y="2282"/>
                  </a:lnTo>
                  <a:lnTo>
                    <a:pt x="1732" y="2282"/>
                  </a:lnTo>
                  <a:lnTo>
                    <a:pt x="1740" y="2278"/>
                  </a:lnTo>
                  <a:lnTo>
                    <a:pt x="1748" y="2278"/>
                  </a:lnTo>
                  <a:lnTo>
                    <a:pt x="1756" y="2280"/>
                  </a:lnTo>
                  <a:lnTo>
                    <a:pt x="1764" y="2282"/>
                  </a:lnTo>
                  <a:lnTo>
                    <a:pt x="1782" y="2288"/>
                  </a:lnTo>
                  <a:lnTo>
                    <a:pt x="1790" y="2290"/>
                  </a:lnTo>
                  <a:lnTo>
                    <a:pt x="1800" y="2290"/>
                  </a:lnTo>
                  <a:lnTo>
                    <a:pt x="1800" y="2290"/>
                  </a:lnTo>
                  <a:lnTo>
                    <a:pt x="1820" y="2290"/>
                  </a:lnTo>
                  <a:lnTo>
                    <a:pt x="1844" y="2288"/>
                  </a:lnTo>
                  <a:lnTo>
                    <a:pt x="1888" y="2284"/>
                  </a:lnTo>
                  <a:lnTo>
                    <a:pt x="1910" y="2282"/>
                  </a:lnTo>
                  <a:lnTo>
                    <a:pt x="1930" y="2282"/>
                  </a:lnTo>
                  <a:lnTo>
                    <a:pt x="1950" y="2284"/>
                  </a:lnTo>
                  <a:lnTo>
                    <a:pt x="1968" y="2290"/>
                  </a:lnTo>
                  <a:lnTo>
                    <a:pt x="1968" y="2290"/>
                  </a:lnTo>
                  <a:lnTo>
                    <a:pt x="2060" y="2290"/>
                  </a:lnTo>
                  <a:lnTo>
                    <a:pt x="2148" y="2292"/>
                  </a:lnTo>
                  <a:lnTo>
                    <a:pt x="2148" y="2292"/>
                  </a:lnTo>
                  <a:close/>
                </a:path>
              </a:pathLst>
            </a:custGeom>
            <a:solidFill>
              <a:srgbClr val="2F459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l">
                <a:defRPr/>
              </a:pPr>
              <a:endParaRPr lang="en-US" sz="1800" b="0" i="0" dirty="0"/>
            </a:p>
          </p:txBody>
        </p:sp>
        <p:sp>
          <p:nvSpPr>
            <p:cNvPr id="273479" name="Freeform 71"/>
            <p:cNvSpPr>
              <a:spLocks noEditPoints="1"/>
            </p:cNvSpPr>
            <p:nvPr userDrawn="1"/>
          </p:nvSpPr>
          <p:spPr bwMode="auto">
            <a:xfrm>
              <a:off x="3273" y="2820"/>
              <a:ext cx="686" cy="680"/>
            </a:xfrm>
            <a:custGeom>
              <a:avLst/>
              <a:gdLst/>
              <a:ahLst/>
              <a:cxnLst>
                <a:cxn ang="0">
                  <a:pos x="176" y="312"/>
                </a:cxn>
                <a:cxn ang="0">
                  <a:pos x="186" y="252"/>
                </a:cxn>
                <a:cxn ang="0">
                  <a:pos x="208" y="204"/>
                </a:cxn>
                <a:cxn ang="0">
                  <a:pos x="242" y="168"/>
                </a:cxn>
                <a:cxn ang="0">
                  <a:pos x="290" y="144"/>
                </a:cxn>
                <a:cxn ang="0">
                  <a:pos x="348" y="136"/>
                </a:cxn>
                <a:cxn ang="0">
                  <a:pos x="388" y="140"/>
                </a:cxn>
                <a:cxn ang="0">
                  <a:pos x="438" y="158"/>
                </a:cxn>
                <a:cxn ang="0">
                  <a:pos x="476" y="188"/>
                </a:cxn>
                <a:cxn ang="0">
                  <a:pos x="502" y="232"/>
                </a:cxn>
                <a:cxn ang="0">
                  <a:pos x="516" y="290"/>
                </a:cxn>
                <a:cxn ang="0">
                  <a:pos x="518" y="334"/>
                </a:cxn>
                <a:cxn ang="0">
                  <a:pos x="512" y="396"/>
                </a:cxn>
                <a:cxn ang="0">
                  <a:pos x="494" y="450"/>
                </a:cxn>
                <a:cxn ang="0">
                  <a:pos x="466" y="492"/>
                </a:cxn>
                <a:cxn ang="0">
                  <a:pos x="424" y="522"/>
                </a:cxn>
                <a:cxn ang="0">
                  <a:pos x="370" y="538"/>
                </a:cxn>
                <a:cxn ang="0">
                  <a:pos x="328" y="538"/>
                </a:cxn>
                <a:cxn ang="0">
                  <a:pos x="276" y="524"/>
                </a:cxn>
                <a:cxn ang="0">
                  <a:pos x="232" y="494"/>
                </a:cxn>
                <a:cxn ang="0">
                  <a:pos x="202" y="450"/>
                </a:cxn>
                <a:cxn ang="0">
                  <a:pos x="182" y="396"/>
                </a:cxn>
                <a:cxn ang="0">
                  <a:pos x="176" y="334"/>
                </a:cxn>
                <a:cxn ang="0">
                  <a:pos x="348" y="676"/>
                </a:cxn>
                <a:cxn ang="0">
                  <a:pos x="458" y="660"/>
                </a:cxn>
                <a:cxn ang="0">
                  <a:pos x="550" y="618"/>
                </a:cxn>
                <a:cxn ang="0">
                  <a:pos x="622" y="552"/>
                </a:cxn>
                <a:cxn ang="0">
                  <a:pos x="670" y="466"/>
                </a:cxn>
                <a:cxn ang="0">
                  <a:pos x="694" y="368"/>
                </a:cxn>
                <a:cxn ang="0">
                  <a:pos x="694" y="298"/>
                </a:cxn>
                <a:cxn ang="0">
                  <a:pos x="670" y="198"/>
                </a:cxn>
                <a:cxn ang="0">
                  <a:pos x="620" y="116"/>
                </a:cxn>
                <a:cxn ang="0">
                  <a:pos x="548" y="52"/>
                </a:cxn>
                <a:cxn ang="0">
                  <a:pos x="458" y="14"/>
                </a:cxn>
                <a:cxn ang="0">
                  <a:pos x="348" y="0"/>
                </a:cxn>
                <a:cxn ang="0">
                  <a:pos x="274" y="6"/>
                </a:cxn>
                <a:cxn ang="0">
                  <a:pos x="176" y="36"/>
                </a:cxn>
                <a:cxn ang="0">
                  <a:pos x="96" y="90"/>
                </a:cxn>
                <a:cxn ang="0">
                  <a:pos x="38" y="166"/>
                </a:cxn>
                <a:cxn ang="0">
                  <a:pos x="6" y="262"/>
                </a:cxn>
                <a:cxn ang="0">
                  <a:pos x="0" y="334"/>
                </a:cxn>
                <a:cxn ang="0">
                  <a:pos x="14" y="438"/>
                </a:cxn>
                <a:cxn ang="0">
                  <a:pos x="56" y="530"/>
                </a:cxn>
                <a:cxn ang="0">
                  <a:pos x="122" y="600"/>
                </a:cxn>
                <a:cxn ang="0">
                  <a:pos x="208" y="650"/>
                </a:cxn>
                <a:cxn ang="0">
                  <a:pos x="310" y="674"/>
                </a:cxn>
              </a:cxnLst>
              <a:rect l="0" t="0" r="r" b="b"/>
              <a:pathLst>
                <a:path w="696" h="676">
                  <a:moveTo>
                    <a:pt x="176" y="334"/>
                  </a:moveTo>
                  <a:lnTo>
                    <a:pt x="176" y="334"/>
                  </a:lnTo>
                  <a:lnTo>
                    <a:pt x="176" y="312"/>
                  </a:lnTo>
                  <a:lnTo>
                    <a:pt x="178" y="292"/>
                  </a:lnTo>
                  <a:lnTo>
                    <a:pt x="182" y="272"/>
                  </a:lnTo>
                  <a:lnTo>
                    <a:pt x="186" y="252"/>
                  </a:lnTo>
                  <a:lnTo>
                    <a:pt x="192" y="236"/>
                  </a:lnTo>
                  <a:lnTo>
                    <a:pt x="200" y="220"/>
                  </a:lnTo>
                  <a:lnTo>
                    <a:pt x="208" y="204"/>
                  </a:lnTo>
                  <a:lnTo>
                    <a:pt x="218" y="190"/>
                  </a:lnTo>
                  <a:lnTo>
                    <a:pt x="230" y="178"/>
                  </a:lnTo>
                  <a:lnTo>
                    <a:pt x="242" y="168"/>
                  </a:lnTo>
                  <a:lnTo>
                    <a:pt x="256" y="158"/>
                  </a:lnTo>
                  <a:lnTo>
                    <a:pt x="272" y="150"/>
                  </a:lnTo>
                  <a:lnTo>
                    <a:pt x="290" y="144"/>
                  </a:lnTo>
                  <a:lnTo>
                    <a:pt x="308" y="140"/>
                  </a:lnTo>
                  <a:lnTo>
                    <a:pt x="328" y="138"/>
                  </a:lnTo>
                  <a:lnTo>
                    <a:pt x="348" y="136"/>
                  </a:lnTo>
                  <a:lnTo>
                    <a:pt x="348" y="136"/>
                  </a:lnTo>
                  <a:lnTo>
                    <a:pt x="370" y="138"/>
                  </a:lnTo>
                  <a:lnTo>
                    <a:pt x="388" y="140"/>
                  </a:lnTo>
                  <a:lnTo>
                    <a:pt x="406" y="144"/>
                  </a:lnTo>
                  <a:lnTo>
                    <a:pt x="422" y="150"/>
                  </a:lnTo>
                  <a:lnTo>
                    <a:pt x="438" y="158"/>
                  </a:lnTo>
                  <a:lnTo>
                    <a:pt x="452" y="166"/>
                  </a:lnTo>
                  <a:lnTo>
                    <a:pt x="464" y="176"/>
                  </a:lnTo>
                  <a:lnTo>
                    <a:pt x="476" y="188"/>
                  </a:lnTo>
                  <a:lnTo>
                    <a:pt x="486" y="202"/>
                  </a:lnTo>
                  <a:lnTo>
                    <a:pt x="494" y="216"/>
                  </a:lnTo>
                  <a:lnTo>
                    <a:pt x="502" y="232"/>
                  </a:lnTo>
                  <a:lnTo>
                    <a:pt x="508" y="250"/>
                  </a:lnTo>
                  <a:lnTo>
                    <a:pt x="512" y="270"/>
                  </a:lnTo>
                  <a:lnTo>
                    <a:pt x="516" y="290"/>
                  </a:lnTo>
                  <a:lnTo>
                    <a:pt x="518" y="310"/>
                  </a:lnTo>
                  <a:lnTo>
                    <a:pt x="518" y="334"/>
                  </a:lnTo>
                  <a:lnTo>
                    <a:pt x="518" y="334"/>
                  </a:lnTo>
                  <a:lnTo>
                    <a:pt x="518" y="356"/>
                  </a:lnTo>
                  <a:lnTo>
                    <a:pt x="516" y="376"/>
                  </a:lnTo>
                  <a:lnTo>
                    <a:pt x="512" y="396"/>
                  </a:lnTo>
                  <a:lnTo>
                    <a:pt x="508" y="414"/>
                  </a:lnTo>
                  <a:lnTo>
                    <a:pt x="502" y="432"/>
                  </a:lnTo>
                  <a:lnTo>
                    <a:pt x="494" y="450"/>
                  </a:lnTo>
                  <a:lnTo>
                    <a:pt x="486" y="466"/>
                  </a:lnTo>
                  <a:lnTo>
                    <a:pt x="476" y="480"/>
                  </a:lnTo>
                  <a:lnTo>
                    <a:pt x="466" y="492"/>
                  </a:lnTo>
                  <a:lnTo>
                    <a:pt x="452" y="504"/>
                  </a:lnTo>
                  <a:lnTo>
                    <a:pt x="438" y="514"/>
                  </a:lnTo>
                  <a:lnTo>
                    <a:pt x="424" y="522"/>
                  </a:lnTo>
                  <a:lnTo>
                    <a:pt x="406" y="530"/>
                  </a:lnTo>
                  <a:lnTo>
                    <a:pt x="388" y="534"/>
                  </a:lnTo>
                  <a:lnTo>
                    <a:pt x="370" y="538"/>
                  </a:lnTo>
                  <a:lnTo>
                    <a:pt x="348" y="538"/>
                  </a:lnTo>
                  <a:lnTo>
                    <a:pt x="348" y="538"/>
                  </a:lnTo>
                  <a:lnTo>
                    <a:pt x="328" y="538"/>
                  </a:lnTo>
                  <a:lnTo>
                    <a:pt x="310" y="534"/>
                  </a:lnTo>
                  <a:lnTo>
                    <a:pt x="292" y="530"/>
                  </a:lnTo>
                  <a:lnTo>
                    <a:pt x="276" y="524"/>
                  </a:lnTo>
                  <a:lnTo>
                    <a:pt x="260" y="514"/>
                  </a:lnTo>
                  <a:lnTo>
                    <a:pt x="246" y="504"/>
                  </a:lnTo>
                  <a:lnTo>
                    <a:pt x="232" y="494"/>
                  </a:lnTo>
                  <a:lnTo>
                    <a:pt x="220" y="480"/>
                  </a:lnTo>
                  <a:lnTo>
                    <a:pt x="210" y="466"/>
                  </a:lnTo>
                  <a:lnTo>
                    <a:pt x="202" y="450"/>
                  </a:lnTo>
                  <a:lnTo>
                    <a:pt x="194" y="434"/>
                  </a:lnTo>
                  <a:lnTo>
                    <a:pt x="188" y="416"/>
                  </a:lnTo>
                  <a:lnTo>
                    <a:pt x="182" y="396"/>
                  </a:lnTo>
                  <a:lnTo>
                    <a:pt x="178" y="376"/>
                  </a:lnTo>
                  <a:lnTo>
                    <a:pt x="176" y="356"/>
                  </a:lnTo>
                  <a:lnTo>
                    <a:pt x="176" y="334"/>
                  </a:lnTo>
                  <a:lnTo>
                    <a:pt x="176" y="334"/>
                  </a:lnTo>
                  <a:close/>
                  <a:moveTo>
                    <a:pt x="348" y="676"/>
                  </a:moveTo>
                  <a:lnTo>
                    <a:pt x="348" y="676"/>
                  </a:lnTo>
                  <a:lnTo>
                    <a:pt x="386" y="674"/>
                  </a:lnTo>
                  <a:lnTo>
                    <a:pt x="424" y="668"/>
                  </a:lnTo>
                  <a:lnTo>
                    <a:pt x="458" y="660"/>
                  </a:lnTo>
                  <a:lnTo>
                    <a:pt x="490" y="648"/>
                  </a:lnTo>
                  <a:lnTo>
                    <a:pt x="520" y="634"/>
                  </a:lnTo>
                  <a:lnTo>
                    <a:pt x="550" y="618"/>
                  </a:lnTo>
                  <a:lnTo>
                    <a:pt x="576" y="598"/>
                  </a:lnTo>
                  <a:lnTo>
                    <a:pt x="600" y="576"/>
                  </a:lnTo>
                  <a:lnTo>
                    <a:pt x="622" y="552"/>
                  </a:lnTo>
                  <a:lnTo>
                    <a:pt x="640" y="524"/>
                  </a:lnTo>
                  <a:lnTo>
                    <a:pt x="656" y="496"/>
                  </a:lnTo>
                  <a:lnTo>
                    <a:pt x="670" y="466"/>
                  </a:lnTo>
                  <a:lnTo>
                    <a:pt x="680" y="436"/>
                  </a:lnTo>
                  <a:lnTo>
                    <a:pt x="688" y="402"/>
                  </a:lnTo>
                  <a:lnTo>
                    <a:pt x="694" y="368"/>
                  </a:lnTo>
                  <a:lnTo>
                    <a:pt x="696" y="334"/>
                  </a:lnTo>
                  <a:lnTo>
                    <a:pt x="696" y="334"/>
                  </a:lnTo>
                  <a:lnTo>
                    <a:pt x="694" y="298"/>
                  </a:lnTo>
                  <a:lnTo>
                    <a:pt x="688" y="262"/>
                  </a:lnTo>
                  <a:lnTo>
                    <a:pt x="680" y="230"/>
                  </a:lnTo>
                  <a:lnTo>
                    <a:pt x="670" y="198"/>
                  </a:lnTo>
                  <a:lnTo>
                    <a:pt x="656" y="168"/>
                  </a:lnTo>
                  <a:lnTo>
                    <a:pt x="640" y="140"/>
                  </a:lnTo>
                  <a:lnTo>
                    <a:pt x="620" y="116"/>
                  </a:lnTo>
                  <a:lnTo>
                    <a:pt x="600" y="92"/>
                  </a:lnTo>
                  <a:lnTo>
                    <a:pt x="576" y="72"/>
                  </a:lnTo>
                  <a:lnTo>
                    <a:pt x="548" y="52"/>
                  </a:lnTo>
                  <a:lnTo>
                    <a:pt x="520" y="36"/>
                  </a:lnTo>
                  <a:lnTo>
                    <a:pt x="490" y="24"/>
                  </a:lnTo>
                  <a:lnTo>
                    <a:pt x="458" y="14"/>
                  </a:lnTo>
                  <a:lnTo>
                    <a:pt x="422" y="6"/>
                  </a:lnTo>
                  <a:lnTo>
                    <a:pt x="386" y="0"/>
                  </a:lnTo>
                  <a:lnTo>
                    <a:pt x="348" y="0"/>
                  </a:lnTo>
                  <a:lnTo>
                    <a:pt x="348" y="0"/>
                  </a:lnTo>
                  <a:lnTo>
                    <a:pt x="310" y="0"/>
                  </a:lnTo>
                  <a:lnTo>
                    <a:pt x="274" y="6"/>
                  </a:lnTo>
                  <a:lnTo>
                    <a:pt x="238" y="12"/>
                  </a:lnTo>
                  <a:lnTo>
                    <a:pt x="206" y="24"/>
                  </a:lnTo>
                  <a:lnTo>
                    <a:pt x="176" y="36"/>
                  </a:lnTo>
                  <a:lnTo>
                    <a:pt x="146" y="52"/>
                  </a:lnTo>
                  <a:lnTo>
                    <a:pt x="120" y="70"/>
                  </a:lnTo>
                  <a:lnTo>
                    <a:pt x="96" y="90"/>
                  </a:lnTo>
                  <a:lnTo>
                    <a:pt x="74" y="114"/>
                  </a:lnTo>
                  <a:lnTo>
                    <a:pt x="54" y="140"/>
                  </a:lnTo>
                  <a:lnTo>
                    <a:pt x="38" y="166"/>
                  </a:lnTo>
                  <a:lnTo>
                    <a:pt x="24" y="196"/>
                  </a:lnTo>
                  <a:lnTo>
                    <a:pt x="14" y="228"/>
                  </a:lnTo>
                  <a:lnTo>
                    <a:pt x="6" y="262"/>
                  </a:lnTo>
                  <a:lnTo>
                    <a:pt x="0" y="296"/>
                  </a:lnTo>
                  <a:lnTo>
                    <a:pt x="0" y="334"/>
                  </a:lnTo>
                  <a:lnTo>
                    <a:pt x="0" y="334"/>
                  </a:lnTo>
                  <a:lnTo>
                    <a:pt x="0" y="370"/>
                  </a:lnTo>
                  <a:lnTo>
                    <a:pt x="6" y="406"/>
                  </a:lnTo>
                  <a:lnTo>
                    <a:pt x="14" y="438"/>
                  </a:lnTo>
                  <a:lnTo>
                    <a:pt x="24" y="470"/>
                  </a:lnTo>
                  <a:lnTo>
                    <a:pt x="38" y="500"/>
                  </a:lnTo>
                  <a:lnTo>
                    <a:pt x="56" y="530"/>
                  </a:lnTo>
                  <a:lnTo>
                    <a:pt x="74" y="556"/>
                  </a:lnTo>
                  <a:lnTo>
                    <a:pt x="96" y="580"/>
                  </a:lnTo>
                  <a:lnTo>
                    <a:pt x="122" y="600"/>
                  </a:lnTo>
                  <a:lnTo>
                    <a:pt x="148" y="620"/>
                  </a:lnTo>
                  <a:lnTo>
                    <a:pt x="176" y="636"/>
                  </a:lnTo>
                  <a:lnTo>
                    <a:pt x="208" y="650"/>
                  </a:lnTo>
                  <a:lnTo>
                    <a:pt x="240" y="662"/>
                  </a:lnTo>
                  <a:lnTo>
                    <a:pt x="274" y="670"/>
                  </a:lnTo>
                  <a:lnTo>
                    <a:pt x="310" y="674"/>
                  </a:lnTo>
                  <a:lnTo>
                    <a:pt x="348" y="676"/>
                  </a:lnTo>
                  <a:lnTo>
                    <a:pt x="348" y="67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l">
                <a:defRPr/>
              </a:pPr>
              <a:endParaRPr lang="en-US" sz="1800" b="0" i="0" dirty="0"/>
            </a:p>
          </p:txBody>
        </p:sp>
        <p:sp>
          <p:nvSpPr>
            <p:cNvPr id="273480" name="Freeform 72"/>
            <p:cNvSpPr>
              <a:spLocks/>
            </p:cNvSpPr>
            <p:nvPr userDrawn="1"/>
          </p:nvSpPr>
          <p:spPr bwMode="auto">
            <a:xfrm>
              <a:off x="4057" y="2820"/>
              <a:ext cx="478" cy="680"/>
            </a:xfrm>
            <a:custGeom>
              <a:avLst/>
              <a:gdLst/>
              <a:ahLst/>
              <a:cxnLst>
                <a:cxn ang="0">
                  <a:pos x="412" y="138"/>
                </a:cxn>
                <a:cxn ang="0">
                  <a:pos x="324" y="126"/>
                </a:cxn>
                <a:cxn ang="0">
                  <a:pos x="294" y="124"/>
                </a:cxn>
                <a:cxn ang="0">
                  <a:pos x="248" y="126"/>
                </a:cxn>
                <a:cxn ang="0">
                  <a:pos x="210" y="136"/>
                </a:cxn>
                <a:cxn ang="0">
                  <a:pos x="186" y="152"/>
                </a:cxn>
                <a:cxn ang="0">
                  <a:pos x="178" y="174"/>
                </a:cxn>
                <a:cxn ang="0">
                  <a:pos x="178" y="180"/>
                </a:cxn>
                <a:cxn ang="0">
                  <a:pos x="188" y="202"/>
                </a:cxn>
                <a:cxn ang="0">
                  <a:pos x="220" y="228"/>
                </a:cxn>
                <a:cxn ang="0">
                  <a:pos x="264" y="254"/>
                </a:cxn>
                <a:cxn ang="0">
                  <a:pos x="316" y="282"/>
                </a:cxn>
                <a:cxn ang="0">
                  <a:pos x="370" y="314"/>
                </a:cxn>
                <a:cxn ang="0">
                  <a:pos x="424" y="354"/>
                </a:cxn>
                <a:cxn ang="0">
                  <a:pos x="446" y="380"/>
                </a:cxn>
                <a:cxn ang="0">
                  <a:pos x="464" y="410"/>
                </a:cxn>
                <a:cxn ang="0">
                  <a:pos x="476" y="444"/>
                </a:cxn>
                <a:cxn ang="0">
                  <a:pos x="480" y="482"/>
                </a:cxn>
                <a:cxn ang="0">
                  <a:pos x="480" y="504"/>
                </a:cxn>
                <a:cxn ang="0">
                  <a:pos x="470" y="546"/>
                </a:cxn>
                <a:cxn ang="0">
                  <a:pos x="450" y="582"/>
                </a:cxn>
                <a:cxn ang="0">
                  <a:pos x="422" y="612"/>
                </a:cxn>
                <a:cxn ang="0">
                  <a:pos x="386" y="636"/>
                </a:cxn>
                <a:cxn ang="0">
                  <a:pos x="342" y="656"/>
                </a:cxn>
                <a:cxn ang="0">
                  <a:pos x="292" y="668"/>
                </a:cxn>
                <a:cxn ang="0">
                  <a:pos x="234" y="674"/>
                </a:cxn>
                <a:cxn ang="0">
                  <a:pos x="204" y="676"/>
                </a:cxn>
                <a:cxn ang="0">
                  <a:pos x="150" y="674"/>
                </a:cxn>
                <a:cxn ang="0">
                  <a:pos x="58" y="658"/>
                </a:cxn>
                <a:cxn ang="0">
                  <a:pos x="12" y="510"/>
                </a:cxn>
                <a:cxn ang="0">
                  <a:pos x="54" y="522"/>
                </a:cxn>
                <a:cxn ang="0">
                  <a:pos x="130" y="542"/>
                </a:cxn>
                <a:cxn ang="0">
                  <a:pos x="184" y="550"/>
                </a:cxn>
                <a:cxn ang="0">
                  <a:pos x="210" y="552"/>
                </a:cxn>
                <a:cxn ang="0">
                  <a:pos x="244" y="548"/>
                </a:cxn>
                <a:cxn ang="0">
                  <a:pos x="274" y="536"/>
                </a:cxn>
                <a:cxn ang="0">
                  <a:pos x="296" y="516"/>
                </a:cxn>
                <a:cxn ang="0">
                  <a:pos x="304" y="488"/>
                </a:cxn>
                <a:cxn ang="0">
                  <a:pos x="304" y="480"/>
                </a:cxn>
                <a:cxn ang="0">
                  <a:pos x="294" y="460"/>
                </a:cxn>
                <a:cxn ang="0">
                  <a:pos x="266" y="436"/>
                </a:cxn>
                <a:cxn ang="0">
                  <a:pos x="222" y="410"/>
                </a:cxn>
                <a:cxn ang="0">
                  <a:pos x="168" y="380"/>
                </a:cxn>
                <a:cxn ang="0">
                  <a:pos x="110" y="346"/>
                </a:cxn>
                <a:cxn ang="0">
                  <a:pos x="56" y="298"/>
                </a:cxn>
                <a:cxn ang="0">
                  <a:pos x="34" y="272"/>
                </a:cxn>
                <a:cxn ang="0">
                  <a:pos x="16" y="240"/>
                </a:cxn>
                <a:cxn ang="0">
                  <a:pos x="4" y="208"/>
                </a:cxn>
                <a:cxn ang="0">
                  <a:pos x="0" y="174"/>
                </a:cxn>
                <a:cxn ang="0">
                  <a:pos x="2" y="154"/>
                </a:cxn>
                <a:cxn ang="0">
                  <a:pos x="12" y="116"/>
                </a:cxn>
                <a:cxn ang="0">
                  <a:pos x="32" y="84"/>
                </a:cxn>
                <a:cxn ang="0">
                  <a:pos x="60" y="56"/>
                </a:cxn>
                <a:cxn ang="0">
                  <a:pos x="94" y="34"/>
                </a:cxn>
                <a:cxn ang="0">
                  <a:pos x="136" y="18"/>
                </a:cxn>
                <a:cxn ang="0">
                  <a:pos x="184" y="6"/>
                </a:cxn>
                <a:cxn ang="0">
                  <a:pos x="236" y="0"/>
                </a:cxn>
                <a:cxn ang="0">
                  <a:pos x="264" y="0"/>
                </a:cxn>
                <a:cxn ang="0">
                  <a:pos x="338" y="2"/>
                </a:cxn>
                <a:cxn ang="0">
                  <a:pos x="412" y="138"/>
                </a:cxn>
              </a:cxnLst>
              <a:rect l="0" t="0" r="r" b="b"/>
              <a:pathLst>
                <a:path w="480" h="676">
                  <a:moveTo>
                    <a:pt x="412" y="138"/>
                  </a:moveTo>
                  <a:lnTo>
                    <a:pt x="412" y="138"/>
                  </a:lnTo>
                  <a:lnTo>
                    <a:pt x="352" y="128"/>
                  </a:lnTo>
                  <a:lnTo>
                    <a:pt x="324" y="126"/>
                  </a:lnTo>
                  <a:lnTo>
                    <a:pt x="294" y="124"/>
                  </a:lnTo>
                  <a:lnTo>
                    <a:pt x="294" y="124"/>
                  </a:lnTo>
                  <a:lnTo>
                    <a:pt x="270" y="124"/>
                  </a:lnTo>
                  <a:lnTo>
                    <a:pt x="248" y="126"/>
                  </a:lnTo>
                  <a:lnTo>
                    <a:pt x="228" y="130"/>
                  </a:lnTo>
                  <a:lnTo>
                    <a:pt x="210" y="136"/>
                  </a:lnTo>
                  <a:lnTo>
                    <a:pt x="196" y="144"/>
                  </a:lnTo>
                  <a:lnTo>
                    <a:pt x="186" y="152"/>
                  </a:lnTo>
                  <a:lnTo>
                    <a:pt x="180" y="162"/>
                  </a:lnTo>
                  <a:lnTo>
                    <a:pt x="178" y="174"/>
                  </a:lnTo>
                  <a:lnTo>
                    <a:pt x="178" y="174"/>
                  </a:lnTo>
                  <a:lnTo>
                    <a:pt x="178" y="180"/>
                  </a:lnTo>
                  <a:lnTo>
                    <a:pt x="180" y="188"/>
                  </a:lnTo>
                  <a:lnTo>
                    <a:pt x="188" y="202"/>
                  </a:lnTo>
                  <a:lnTo>
                    <a:pt x="202" y="214"/>
                  </a:lnTo>
                  <a:lnTo>
                    <a:pt x="220" y="228"/>
                  </a:lnTo>
                  <a:lnTo>
                    <a:pt x="240" y="242"/>
                  </a:lnTo>
                  <a:lnTo>
                    <a:pt x="264" y="254"/>
                  </a:lnTo>
                  <a:lnTo>
                    <a:pt x="316" y="282"/>
                  </a:lnTo>
                  <a:lnTo>
                    <a:pt x="316" y="282"/>
                  </a:lnTo>
                  <a:lnTo>
                    <a:pt x="342" y="298"/>
                  </a:lnTo>
                  <a:lnTo>
                    <a:pt x="370" y="314"/>
                  </a:lnTo>
                  <a:lnTo>
                    <a:pt x="398" y="332"/>
                  </a:lnTo>
                  <a:lnTo>
                    <a:pt x="424" y="354"/>
                  </a:lnTo>
                  <a:lnTo>
                    <a:pt x="436" y="366"/>
                  </a:lnTo>
                  <a:lnTo>
                    <a:pt x="446" y="380"/>
                  </a:lnTo>
                  <a:lnTo>
                    <a:pt x="456" y="394"/>
                  </a:lnTo>
                  <a:lnTo>
                    <a:pt x="464" y="410"/>
                  </a:lnTo>
                  <a:lnTo>
                    <a:pt x="472" y="426"/>
                  </a:lnTo>
                  <a:lnTo>
                    <a:pt x="476" y="444"/>
                  </a:lnTo>
                  <a:lnTo>
                    <a:pt x="480" y="462"/>
                  </a:lnTo>
                  <a:lnTo>
                    <a:pt x="480" y="482"/>
                  </a:lnTo>
                  <a:lnTo>
                    <a:pt x="480" y="482"/>
                  </a:lnTo>
                  <a:lnTo>
                    <a:pt x="480" y="504"/>
                  </a:lnTo>
                  <a:lnTo>
                    <a:pt x="476" y="526"/>
                  </a:lnTo>
                  <a:lnTo>
                    <a:pt x="470" y="546"/>
                  </a:lnTo>
                  <a:lnTo>
                    <a:pt x="460" y="564"/>
                  </a:lnTo>
                  <a:lnTo>
                    <a:pt x="450" y="582"/>
                  </a:lnTo>
                  <a:lnTo>
                    <a:pt x="436" y="598"/>
                  </a:lnTo>
                  <a:lnTo>
                    <a:pt x="422" y="612"/>
                  </a:lnTo>
                  <a:lnTo>
                    <a:pt x="404" y="626"/>
                  </a:lnTo>
                  <a:lnTo>
                    <a:pt x="386" y="636"/>
                  </a:lnTo>
                  <a:lnTo>
                    <a:pt x="364" y="648"/>
                  </a:lnTo>
                  <a:lnTo>
                    <a:pt x="342" y="656"/>
                  </a:lnTo>
                  <a:lnTo>
                    <a:pt x="318" y="662"/>
                  </a:lnTo>
                  <a:lnTo>
                    <a:pt x="292" y="668"/>
                  </a:lnTo>
                  <a:lnTo>
                    <a:pt x="264" y="672"/>
                  </a:lnTo>
                  <a:lnTo>
                    <a:pt x="234" y="674"/>
                  </a:lnTo>
                  <a:lnTo>
                    <a:pt x="204" y="676"/>
                  </a:lnTo>
                  <a:lnTo>
                    <a:pt x="204" y="676"/>
                  </a:lnTo>
                  <a:lnTo>
                    <a:pt x="176" y="674"/>
                  </a:lnTo>
                  <a:lnTo>
                    <a:pt x="150" y="674"/>
                  </a:lnTo>
                  <a:lnTo>
                    <a:pt x="104" y="666"/>
                  </a:lnTo>
                  <a:lnTo>
                    <a:pt x="58" y="658"/>
                  </a:lnTo>
                  <a:lnTo>
                    <a:pt x="12" y="646"/>
                  </a:lnTo>
                  <a:lnTo>
                    <a:pt x="12" y="510"/>
                  </a:lnTo>
                  <a:lnTo>
                    <a:pt x="12" y="510"/>
                  </a:lnTo>
                  <a:lnTo>
                    <a:pt x="54" y="522"/>
                  </a:lnTo>
                  <a:lnTo>
                    <a:pt x="104" y="536"/>
                  </a:lnTo>
                  <a:lnTo>
                    <a:pt x="130" y="542"/>
                  </a:lnTo>
                  <a:lnTo>
                    <a:pt x="156" y="546"/>
                  </a:lnTo>
                  <a:lnTo>
                    <a:pt x="184" y="550"/>
                  </a:lnTo>
                  <a:lnTo>
                    <a:pt x="210" y="552"/>
                  </a:lnTo>
                  <a:lnTo>
                    <a:pt x="210" y="552"/>
                  </a:lnTo>
                  <a:lnTo>
                    <a:pt x="228" y="550"/>
                  </a:lnTo>
                  <a:lnTo>
                    <a:pt x="244" y="548"/>
                  </a:lnTo>
                  <a:lnTo>
                    <a:pt x="260" y="542"/>
                  </a:lnTo>
                  <a:lnTo>
                    <a:pt x="274" y="536"/>
                  </a:lnTo>
                  <a:lnTo>
                    <a:pt x="286" y="526"/>
                  </a:lnTo>
                  <a:lnTo>
                    <a:pt x="296" y="516"/>
                  </a:lnTo>
                  <a:lnTo>
                    <a:pt x="302" y="502"/>
                  </a:lnTo>
                  <a:lnTo>
                    <a:pt x="304" y="488"/>
                  </a:lnTo>
                  <a:lnTo>
                    <a:pt x="304" y="488"/>
                  </a:lnTo>
                  <a:lnTo>
                    <a:pt x="304" y="480"/>
                  </a:lnTo>
                  <a:lnTo>
                    <a:pt x="302" y="474"/>
                  </a:lnTo>
                  <a:lnTo>
                    <a:pt x="294" y="460"/>
                  </a:lnTo>
                  <a:lnTo>
                    <a:pt x="282" y="448"/>
                  </a:lnTo>
                  <a:lnTo>
                    <a:pt x="266" y="436"/>
                  </a:lnTo>
                  <a:lnTo>
                    <a:pt x="246" y="424"/>
                  </a:lnTo>
                  <a:lnTo>
                    <a:pt x="222" y="410"/>
                  </a:lnTo>
                  <a:lnTo>
                    <a:pt x="168" y="380"/>
                  </a:lnTo>
                  <a:lnTo>
                    <a:pt x="168" y="380"/>
                  </a:lnTo>
                  <a:lnTo>
                    <a:pt x="138" y="364"/>
                  </a:lnTo>
                  <a:lnTo>
                    <a:pt x="110" y="346"/>
                  </a:lnTo>
                  <a:lnTo>
                    <a:pt x="82" y="324"/>
                  </a:lnTo>
                  <a:lnTo>
                    <a:pt x="56" y="298"/>
                  </a:lnTo>
                  <a:lnTo>
                    <a:pt x="44" y="286"/>
                  </a:lnTo>
                  <a:lnTo>
                    <a:pt x="34" y="272"/>
                  </a:lnTo>
                  <a:lnTo>
                    <a:pt x="24" y="256"/>
                  </a:lnTo>
                  <a:lnTo>
                    <a:pt x="16" y="240"/>
                  </a:lnTo>
                  <a:lnTo>
                    <a:pt x="10" y="224"/>
                  </a:lnTo>
                  <a:lnTo>
                    <a:pt x="4" y="208"/>
                  </a:lnTo>
                  <a:lnTo>
                    <a:pt x="2" y="192"/>
                  </a:lnTo>
                  <a:lnTo>
                    <a:pt x="0" y="174"/>
                  </a:lnTo>
                  <a:lnTo>
                    <a:pt x="0" y="174"/>
                  </a:lnTo>
                  <a:lnTo>
                    <a:pt x="2" y="154"/>
                  </a:lnTo>
                  <a:lnTo>
                    <a:pt x="6" y="134"/>
                  </a:lnTo>
                  <a:lnTo>
                    <a:pt x="12" y="116"/>
                  </a:lnTo>
                  <a:lnTo>
                    <a:pt x="20" y="100"/>
                  </a:lnTo>
                  <a:lnTo>
                    <a:pt x="32" y="84"/>
                  </a:lnTo>
                  <a:lnTo>
                    <a:pt x="44" y="70"/>
                  </a:lnTo>
                  <a:lnTo>
                    <a:pt x="60" y="56"/>
                  </a:lnTo>
                  <a:lnTo>
                    <a:pt x="76" y="44"/>
                  </a:lnTo>
                  <a:lnTo>
                    <a:pt x="94" y="34"/>
                  </a:lnTo>
                  <a:lnTo>
                    <a:pt x="114" y="24"/>
                  </a:lnTo>
                  <a:lnTo>
                    <a:pt x="136" y="18"/>
                  </a:lnTo>
                  <a:lnTo>
                    <a:pt x="160" y="10"/>
                  </a:lnTo>
                  <a:lnTo>
                    <a:pt x="184" y="6"/>
                  </a:lnTo>
                  <a:lnTo>
                    <a:pt x="210" y="2"/>
                  </a:lnTo>
                  <a:lnTo>
                    <a:pt x="236" y="0"/>
                  </a:lnTo>
                  <a:lnTo>
                    <a:pt x="264" y="0"/>
                  </a:lnTo>
                  <a:lnTo>
                    <a:pt x="264" y="0"/>
                  </a:lnTo>
                  <a:lnTo>
                    <a:pt x="302" y="0"/>
                  </a:lnTo>
                  <a:lnTo>
                    <a:pt x="338" y="2"/>
                  </a:lnTo>
                  <a:lnTo>
                    <a:pt x="412" y="10"/>
                  </a:lnTo>
                  <a:lnTo>
                    <a:pt x="412" y="13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l">
                <a:defRPr/>
              </a:pPr>
              <a:endParaRPr lang="en-US" sz="1800" b="0" i="0" dirty="0"/>
            </a:p>
          </p:txBody>
        </p:sp>
        <p:sp>
          <p:nvSpPr>
            <p:cNvPr id="273481" name="Freeform 73"/>
            <p:cNvSpPr>
              <a:spLocks/>
            </p:cNvSpPr>
            <p:nvPr userDrawn="1"/>
          </p:nvSpPr>
          <p:spPr bwMode="auto">
            <a:xfrm>
              <a:off x="1522" y="2586"/>
              <a:ext cx="257" cy="880"/>
            </a:xfrm>
            <a:custGeom>
              <a:avLst/>
              <a:gdLst/>
              <a:ahLst/>
              <a:cxnLst>
                <a:cxn ang="0">
                  <a:pos x="20" y="890"/>
                </a:cxn>
                <a:cxn ang="0">
                  <a:pos x="20" y="890"/>
                </a:cxn>
                <a:cxn ang="0">
                  <a:pos x="26" y="786"/>
                </a:cxn>
                <a:cxn ang="0">
                  <a:pos x="28" y="660"/>
                </a:cxn>
                <a:cxn ang="0">
                  <a:pos x="28" y="314"/>
                </a:cxn>
                <a:cxn ang="0">
                  <a:pos x="28" y="314"/>
                </a:cxn>
                <a:cxn ang="0">
                  <a:pos x="26" y="224"/>
                </a:cxn>
                <a:cxn ang="0">
                  <a:pos x="20" y="144"/>
                </a:cxn>
                <a:cxn ang="0">
                  <a:pos x="12" y="72"/>
                </a:cxn>
                <a:cxn ang="0">
                  <a:pos x="0" y="0"/>
                </a:cxn>
                <a:cxn ang="0">
                  <a:pos x="230" y="0"/>
                </a:cxn>
                <a:cxn ang="0">
                  <a:pos x="230" y="0"/>
                </a:cxn>
                <a:cxn ang="0">
                  <a:pos x="230" y="54"/>
                </a:cxn>
                <a:cxn ang="0">
                  <a:pos x="226" y="114"/>
                </a:cxn>
                <a:cxn ang="0">
                  <a:pos x="224" y="180"/>
                </a:cxn>
                <a:cxn ang="0">
                  <a:pos x="224" y="254"/>
                </a:cxn>
                <a:cxn ang="0">
                  <a:pos x="224" y="578"/>
                </a:cxn>
                <a:cxn ang="0">
                  <a:pos x="224" y="578"/>
                </a:cxn>
                <a:cxn ang="0">
                  <a:pos x="226" y="654"/>
                </a:cxn>
                <a:cxn ang="0">
                  <a:pos x="232" y="736"/>
                </a:cxn>
                <a:cxn ang="0">
                  <a:pos x="240" y="818"/>
                </a:cxn>
                <a:cxn ang="0">
                  <a:pos x="250" y="890"/>
                </a:cxn>
                <a:cxn ang="0">
                  <a:pos x="20" y="890"/>
                </a:cxn>
              </a:cxnLst>
              <a:rect l="0" t="0" r="r" b="b"/>
              <a:pathLst>
                <a:path w="250" h="890">
                  <a:moveTo>
                    <a:pt x="20" y="890"/>
                  </a:moveTo>
                  <a:lnTo>
                    <a:pt x="20" y="890"/>
                  </a:lnTo>
                  <a:lnTo>
                    <a:pt x="26" y="786"/>
                  </a:lnTo>
                  <a:lnTo>
                    <a:pt x="28" y="660"/>
                  </a:lnTo>
                  <a:lnTo>
                    <a:pt x="28" y="314"/>
                  </a:lnTo>
                  <a:lnTo>
                    <a:pt x="28" y="314"/>
                  </a:lnTo>
                  <a:lnTo>
                    <a:pt x="26" y="224"/>
                  </a:lnTo>
                  <a:lnTo>
                    <a:pt x="20" y="144"/>
                  </a:lnTo>
                  <a:lnTo>
                    <a:pt x="12" y="72"/>
                  </a:lnTo>
                  <a:lnTo>
                    <a:pt x="0" y="0"/>
                  </a:lnTo>
                  <a:lnTo>
                    <a:pt x="230" y="0"/>
                  </a:lnTo>
                  <a:lnTo>
                    <a:pt x="230" y="0"/>
                  </a:lnTo>
                  <a:lnTo>
                    <a:pt x="230" y="54"/>
                  </a:lnTo>
                  <a:lnTo>
                    <a:pt x="226" y="114"/>
                  </a:lnTo>
                  <a:lnTo>
                    <a:pt x="224" y="180"/>
                  </a:lnTo>
                  <a:lnTo>
                    <a:pt x="224" y="254"/>
                  </a:lnTo>
                  <a:lnTo>
                    <a:pt x="224" y="578"/>
                  </a:lnTo>
                  <a:lnTo>
                    <a:pt x="224" y="578"/>
                  </a:lnTo>
                  <a:lnTo>
                    <a:pt x="226" y="654"/>
                  </a:lnTo>
                  <a:lnTo>
                    <a:pt x="232" y="736"/>
                  </a:lnTo>
                  <a:lnTo>
                    <a:pt x="240" y="818"/>
                  </a:lnTo>
                  <a:lnTo>
                    <a:pt x="250" y="890"/>
                  </a:lnTo>
                  <a:lnTo>
                    <a:pt x="20" y="89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l">
                <a:defRPr/>
              </a:pPr>
              <a:endParaRPr lang="en-US" sz="1800" b="0" i="0" dirty="0"/>
            </a:p>
          </p:txBody>
        </p:sp>
        <p:sp>
          <p:nvSpPr>
            <p:cNvPr id="273482" name="Freeform 74"/>
            <p:cNvSpPr>
              <a:spLocks noEditPoints="1"/>
            </p:cNvSpPr>
            <p:nvPr userDrawn="1"/>
          </p:nvSpPr>
          <p:spPr bwMode="auto">
            <a:xfrm>
              <a:off x="1902" y="2820"/>
              <a:ext cx="722" cy="936"/>
            </a:xfrm>
            <a:custGeom>
              <a:avLst/>
              <a:gdLst/>
              <a:ahLst/>
              <a:cxnLst>
                <a:cxn ang="0">
                  <a:pos x="204" y="328"/>
                </a:cxn>
                <a:cxn ang="0">
                  <a:pos x="214" y="264"/>
                </a:cxn>
                <a:cxn ang="0">
                  <a:pos x="236" y="212"/>
                </a:cxn>
                <a:cxn ang="0">
                  <a:pos x="268" y="170"/>
                </a:cxn>
                <a:cxn ang="0">
                  <a:pos x="312" y="146"/>
                </a:cxn>
                <a:cxn ang="0">
                  <a:pos x="370" y="136"/>
                </a:cxn>
                <a:cxn ang="0">
                  <a:pos x="406" y="140"/>
                </a:cxn>
                <a:cxn ang="0">
                  <a:pos x="456" y="160"/>
                </a:cxn>
                <a:cxn ang="0">
                  <a:pos x="496" y="196"/>
                </a:cxn>
                <a:cxn ang="0">
                  <a:pos x="526" y="246"/>
                </a:cxn>
                <a:cxn ang="0">
                  <a:pos x="542" y="306"/>
                </a:cxn>
                <a:cxn ang="0">
                  <a:pos x="546" y="352"/>
                </a:cxn>
                <a:cxn ang="0">
                  <a:pos x="540" y="410"/>
                </a:cxn>
                <a:cxn ang="0">
                  <a:pos x="522" y="460"/>
                </a:cxn>
                <a:cxn ang="0">
                  <a:pos x="492" y="498"/>
                </a:cxn>
                <a:cxn ang="0">
                  <a:pos x="450" y="526"/>
                </a:cxn>
                <a:cxn ang="0">
                  <a:pos x="398" y="538"/>
                </a:cxn>
                <a:cxn ang="0">
                  <a:pos x="358" y="538"/>
                </a:cxn>
                <a:cxn ang="0">
                  <a:pos x="304" y="526"/>
                </a:cxn>
                <a:cxn ang="0">
                  <a:pos x="260" y="502"/>
                </a:cxn>
                <a:cxn ang="0">
                  <a:pos x="230" y="466"/>
                </a:cxn>
                <a:cxn ang="0">
                  <a:pos x="210" y="414"/>
                </a:cxn>
                <a:cxn ang="0">
                  <a:pos x="204" y="352"/>
                </a:cxn>
                <a:cxn ang="0">
                  <a:pos x="230" y="926"/>
                </a:cxn>
                <a:cxn ang="0">
                  <a:pos x="218" y="726"/>
                </a:cxn>
                <a:cxn ang="0">
                  <a:pos x="218" y="614"/>
                </a:cxn>
                <a:cxn ang="0">
                  <a:pos x="296" y="654"/>
                </a:cxn>
                <a:cxn ang="0">
                  <a:pos x="384" y="674"/>
                </a:cxn>
                <a:cxn ang="0">
                  <a:pos x="454" y="674"/>
                </a:cxn>
                <a:cxn ang="0">
                  <a:pos x="544" y="652"/>
                </a:cxn>
                <a:cxn ang="0">
                  <a:pos x="618" y="604"/>
                </a:cxn>
                <a:cxn ang="0">
                  <a:pos x="674" y="536"/>
                </a:cxn>
                <a:cxn ang="0">
                  <a:pos x="710" y="450"/>
                </a:cxn>
                <a:cxn ang="0">
                  <a:pos x="722" y="350"/>
                </a:cxn>
                <a:cxn ang="0">
                  <a:pos x="716" y="276"/>
                </a:cxn>
                <a:cxn ang="0">
                  <a:pos x="686" y="178"/>
                </a:cxn>
                <a:cxn ang="0">
                  <a:pos x="636" y="98"/>
                </a:cxn>
                <a:cxn ang="0">
                  <a:pos x="566" y="40"/>
                </a:cxn>
                <a:cxn ang="0">
                  <a:pos x="478" y="6"/>
                </a:cxn>
                <a:cxn ang="0">
                  <a:pos x="412" y="0"/>
                </a:cxn>
                <a:cxn ang="0">
                  <a:pos x="348" y="6"/>
                </a:cxn>
                <a:cxn ang="0">
                  <a:pos x="298" y="22"/>
                </a:cxn>
                <a:cxn ang="0">
                  <a:pos x="226" y="70"/>
                </a:cxn>
                <a:cxn ang="0">
                  <a:pos x="190" y="106"/>
                </a:cxn>
                <a:cxn ang="0">
                  <a:pos x="168" y="16"/>
                </a:cxn>
                <a:cxn ang="0">
                  <a:pos x="16" y="110"/>
                </a:cxn>
                <a:cxn ang="0">
                  <a:pos x="38" y="270"/>
                </a:cxn>
                <a:cxn ang="0">
                  <a:pos x="40" y="614"/>
                </a:cxn>
                <a:cxn ang="0">
                  <a:pos x="38" y="694"/>
                </a:cxn>
                <a:cxn ang="0">
                  <a:pos x="230" y="926"/>
                </a:cxn>
              </a:cxnLst>
              <a:rect l="0" t="0" r="r" b="b"/>
              <a:pathLst>
                <a:path w="722" h="938">
                  <a:moveTo>
                    <a:pt x="204" y="352"/>
                  </a:moveTo>
                  <a:lnTo>
                    <a:pt x="204" y="352"/>
                  </a:lnTo>
                  <a:lnTo>
                    <a:pt x="204" y="328"/>
                  </a:lnTo>
                  <a:lnTo>
                    <a:pt x="206" y="306"/>
                  </a:lnTo>
                  <a:lnTo>
                    <a:pt x="210" y="284"/>
                  </a:lnTo>
                  <a:lnTo>
                    <a:pt x="214" y="264"/>
                  </a:lnTo>
                  <a:lnTo>
                    <a:pt x="220" y="246"/>
                  </a:lnTo>
                  <a:lnTo>
                    <a:pt x="226" y="228"/>
                  </a:lnTo>
                  <a:lnTo>
                    <a:pt x="236" y="212"/>
                  </a:lnTo>
                  <a:lnTo>
                    <a:pt x="244" y="196"/>
                  </a:lnTo>
                  <a:lnTo>
                    <a:pt x="256" y="182"/>
                  </a:lnTo>
                  <a:lnTo>
                    <a:pt x="268" y="170"/>
                  </a:lnTo>
                  <a:lnTo>
                    <a:pt x="282" y="160"/>
                  </a:lnTo>
                  <a:lnTo>
                    <a:pt x="296" y="152"/>
                  </a:lnTo>
                  <a:lnTo>
                    <a:pt x="312" y="146"/>
                  </a:lnTo>
                  <a:lnTo>
                    <a:pt x="330" y="140"/>
                  </a:lnTo>
                  <a:lnTo>
                    <a:pt x="350" y="138"/>
                  </a:lnTo>
                  <a:lnTo>
                    <a:pt x="370" y="136"/>
                  </a:lnTo>
                  <a:lnTo>
                    <a:pt x="370" y="136"/>
                  </a:lnTo>
                  <a:lnTo>
                    <a:pt x="388" y="138"/>
                  </a:lnTo>
                  <a:lnTo>
                    <a:pt x="406" y="140"/>
                  </a:lnTo>
                  <a:lnTo>
                    <a:pt x="424" y="146"/>
                  </a:lnTo>
                  <a:lnTo>
                    <a:pt x="440" y="152"/>
                  </a:lnTo>
                  <a:lnTo>
                    <a:pt x="456" y="160"/>
                  </a:lnTo>
                  <a:lnTo>
                    <a:pt x="470" y="172"/>
                  </a:lnTo>
                  <a:lnTo>
                    <a:pt x="484" y="184"/>
                  </a:lnTo>
                  <a:lnTo>
                    <a:pt x="496" y="196"/>
                  </a:lnTo>
                  <a:lnTo>
                    <a:pt x="506" y="212"/>
                  </a:lnTo>
                  <a:lnTo>
                    <a:pt x="516" y="228"/>
                  </a:lnTo>
                  <a:lnTo>
                    <a:pt x="526" y="246"/>
                  </a:lnTo>
                  <a:lnTo>
                    <a:pt x="532" y="264"/>
                  </a:lnTo>
                  <a:lnTo>
                    <a:pt x="538" y="284"/>
                  </a:lnTo>
                  <a:lnTo>
                    <a:pt x="542" y="306"/>
                  </a:lnTo>
                  <a:lnTo>
                    <a:pt x="544" y="328"/>
                  </a:lnTo>
                  <a:lnTo>
                    <a:pt x="546" y="352"/>
                  </a:lnTo>
                  <a:lnTo>
                    <a:pt x="546" y="352"/>
                  </a:lnTo>
                  <a:lnTo>
                    <a:pt x="544" y="372"/>
                  </a:lnTo>
                  <a:lnTo>
                    <a:pt x="542" y="392"/>
                  </a:lnTo>
                  <a:lnTo>
                    <a:pt x="540" y="410"/>
                  </a:lnTo>
                  <a:lnTo>
                    <a:pt x="534" y="428"/>
                  </a:lnTo>
                  <a:lnTo>
                    <a:pt x="528" y="444"/>
                  </a:lnTo>
                  <a:lnTo>
                    <a:pt x="522" y="460"/>
                  </a:lnTo>
                  <a:lnTo>
                    <a:pt x="512" y="474"/>
                  </a:lnTo>
                  <a:lnTo>
                    <a:pt x="502" y="488"/>
                  </a:lnTo>
                  <a:lnTo>
                    <a:pt x="492" y="498"/>
                  </a:lnTo>
                  <a:lnTo>
                    <a:pt x="480" y="508"/>
                  </a:lnTo>
                  <a:lnTo>
                    <a:pt x="466" y="518"/>
                  </a:lnTo>
                  <a:lnTo>
                    <a:pt x="450" y="526"/>
                  </a:lnTo>
                  <a:lnTo>
                    <a:pt x="434" y="530"/>
                  </a:lnTo>
                  <a:lnTo>
                    <a:pt x="416" y="536"/>
                  </a:lnTo>
                  <a:lnTo>
                    <a:pt x="398" y="538"/>
                  </a:lnTo>
                  <a:lnTo>
                    <a:pt x="378" y="538"/>
                  </a:lnTo>
                  <a:lnTo>
                    <a:pt x="378" y="538"/>
                  </a:lnTo>
                  <a:lnTo>
                    <a:pt x="358" y="538"/>
                  </a:lnTo>
                  <a:lnTo>
                    <a:pt x="338" y="536"/>
                  </a:lnTo>
                  <a:lnTo>
                    <a:pt x="320" y="532"/>
                  </a:lnTo>
                  <a:lnTo>
                    <a:pt x="304" y="526"/>
                  </a:lnTo>
                  <a:lnTo>
                    <a:pt x="288" y="520"/>
                  </a:lnTo>
                  <a:lnTo>
                    <a:pt x="274" y="512"/>
                  </a:lnTo>
                  <a:lnTo>
                    <a:pt x="260" y="502"/>
                  </a:lnTo>
                  <a:lnTo>
                    <a:pt x="250" y="492"/>
                  </a:lnTo>
                  <a:lnTo>
                    <a:pt x="238" y="478"/>
                  </a:lnTo>
                  <a:lnTo>
                    <a:pt x="230" y="466"/>
                  </a:lnTo>
                  <a:lnTo>
                    <a:pt x="222" y="450"/>
                  </a:lnTo>
                  <a:lnTo>
                    <a:pt x="216" y="432"/>
                  </a:lnTo>
                  <a:lnTo>
                    <a:pt x="210" y="414"/>
                  </a:lnTo>
                  <a:lnTo>
                    <a:pt x="206" y="396"/>
                  </a:lnTo>
                  <a:lnTo>
                    <a:pt x="204" y="374"/>
                  </a:lnTo>
                  <a:lnTo>
                    <a:pt x="204" y="352"/>
                  </a:lnTo>
                  <a:lnTo>
                    <a:pt x="204" y="352"/>
                  </a:lnTo>
                  <a:close/>
                  <a:moveTo>
                    <a:pt x="230" y="926"/>
                  </a:moveTo>
                  <a:lnTo>
                    <a:pt x="230" y="926"/>
                  </a:lnTo>
                  <a:lnTo>
                    <a:pt x="222" y="854"/>
                  </a:lnTo>
                  <a:lnTo>
                    <a:pt x="218" y="784"/>
                  </a:lnTo>
                  <a:lnTo>
                    <a:pt x="218" y="726"/>
                  </a:lnTo>
                  <a:lnTo>
                    <a:pt x="218" y="688"/>
                  </a:lnTo>
                  <a:lnTo>
                    <a:pt x="218" y="614"/>
                  </a:lnTo>
                  <a:lnTo>
                    <a:pt x="218" y="614"/>
                  </a:lnTo>
                  <a:lnTo>
                    <a:pt x="254" y="634"/>
                  </a:lnTo>
                  <a:lnTo>
                    <a:pt x="274" y="646"/>
                  </a:lnTo>
                  <a:lnTo>
                    <a:pt x="296" y="654"/>
                  </a:lnTo>
                  <a:lnTo>
                    <a:pt x="322" y="664"/>
                  </a:lnTo>
                  <a:lnTo>
                    <a:pt x="350" y="670"/>
                  </a:lnTo>
                  <a:lnTo>
                    <a:pt x="384" y="674"/>
                  </a:lnTo>
                  <a:lnTo>
                    <a:pt x="420" y="676"/>
                  </a:lnTo>
                  <a:lnTo>
                    <a:pt x="420" y="676"/>
                  </a:lnTo>
                  <a:lnTo>
                    <a:pt x="454" y="674"/>
                  </a:lnTo>
                  <a:lnTo>
                    <a:pt x="484" y="670"/>
                  </a:lnTo>
                  <a:lnTo>
                    <a:pt x="514" y="662"/>
                  </a:lnTo>
                  <a:lnTo>
                    <a:pt x="544" y="652"/>
                  </a:lnTo>
                  <a:lnTo>
                    <a:pt x="570" y="638"/>
                  </a:lnTo>
                  <a:lnTo>
                    <a:pt x="594" y="622"/>
                  </a:lnTo>
                  <a:lnTo>
                    <a:pt x="618" y="604"/>
                  </a:lnTo>
                  <a:lnTo>
                    <a:pt x="638" y="584"/>
                  </a:lnTo>
                  <a:lnTo>
                    <a:pt x="658" y="560"/>
                  </a:lnTo>
                  <a:lnTo>
                    <a:pt x="674" y="536"/>
                  </a:lnTo>
                  <a:lnTo>
                    <a:pt x="688" y="510"/>
                  </a:lnTo>
                  <a:lnTo>
                    <a:pt x="700" y="480"/>
                  </a:lnTo>
                  <a:lnTo>
                    <a:pt x="710" y="450"/>
                  </a:lnTo>
                  <a:lnTo>
                    <a:pt x="716" y="418"/>
                  </a:lnTo>
                  <a:lnTo>
                    <a:pt x="720" y="384"/>
                  </a:lnTo>
                  <a:lnTo>
                    <a:pt x="722" y="350"/>
                  </a:lnTo>
                  <a:lnTo>
                    <a:pt x="722" y="350"/>
                  </a:lnTo>
                  <a:lnTo>
                    <a:pt x="720" y="312"/>
                  </a:lnTo>
                  <a:lnTo>
                    <a:pt x="716" y="276"/>
                  </a:lnTo>
                  <a:lnTo>
                    <a:pt x="708" y="242"/>
                  </a:lnTo>
                  <a:lnTo>
                    <a:pt x="700" y="208"/>
                  </a:lnTo>
                  <a:lnTo>
                    <a:pt x="686" y="178"/>
                  </a:lnTo>
                  <a:lnTo>
                    <a:pt x="672" y="150"/>
                  </a:lnTo>
                  <a:lnTo>
                    <a:pt x="656" y="122"/>
                  </a:lnTo>
                  <a:lnTo>
                    <a:pt x="636" y="98"/>
                  </a:lnTo>
                  <a:lnTo>
                    <a:pt x="614" y="76"/>
                  </a:lnTo>
                  <a:lnTo>
                    <a:pt x="592" y="56"/>
                  </a:lnTo>
                  <a:lnTo>
                    <a:pt x="566" y="40"/>
                  </a:lnTo>
                  <a:lnTo>
                    <a:pt x="538" y="26"/>
                  </a:lnTo>
                  <a:lnTo>
                    <a:pt x="510" y="14"/>
                  </a:lnTo>
                  <a:lnTo>
                    <a:pt x="478" y="6"/>
                  </a:lnTo>
                  <a:lnTo>
                    <a:pt x="446" y="2"/>
                  </a:lnTo>
                  <a:lnTo>
                    <a:pt x="412" y="0"/>
                  </a:lnTo>
                  <a:lnTo>
                    <a:pt x="412" y="0"/>
                  </a:lnTo>
                  <a:lnTo>
                    <a:pt x="390" y="0"/>
                  </a:lnTo>
                  <a:lnTo>
                    <a:pt x="368" y="2"/>
                  </a:lnTo>
                  <a:lnTo>
                    <a:pt x="348" y="6"/>
                  </a:lnTo>
                  <a:lnTo>
                    <a:pt x="330" y="10"/>
                  </a:lnTo>
                  <a:lnTo>
                    <a:pt x="314" y="14"/>
                  </a:lnTo>
                  <a:lnTo>
                    <a:pt x="298" y="22"/>
                  </a:lnTo>
                  <a:lnTo>
                    <a:pt x="270" y="36"/>
                  </a:lnTo>
                  <a:lnTo>
                    <a:pt x="246" y="52"/>
                  </a:lnTo>
                  <a:lnTo>
                    <a:pt x="226" y="70"/>
                  </a:lnTo>
                  <a:lnTo>
                    <a:pt x="208" y="88"/>
                  </a:lnTo>
                  <a:lnTo>
                    <a:pt x="190" y="106"/>
                  </a:lnTo>
                  <a:lnTo>
                    <a:pt x="190" y="106"/>
                  </a:lnTo>
                  <a:lnTo>
                    <a:pt x="180" y="60"/>
                  </a:lnTo>
                  <a:lnTo>
                    <a:pt x="174" y="38"/>
                  </a:lnTo>
                  <a:lnTo>
                    <a:pt x="168" y="16"/>
                  </a:lnTo>
                  <a:lnTo>
                    <a:pt x="0" y="28"/>
                  </a:lnTo>
                  <a:lnTo>
                    <a:pt x="0" y="28"/>
                  </a:lnTo>
                  <a:lnTo>
                    <a:pt x="16" y="110"/>
                  </a:lnTo>
                  <a:lnTo>
                    <a:pt x="28" y="190"/>
                  </a:lnTo>
                  <a:lnTo>
                    <a:pt x="34" y="230"/>
                  </a:lnTo>
                  <a:lnTo>
                    <a:pt x="38" y="270"/>
                  </a:lnTo>
                  <a:lnTo>
                    <a:pt x="40" y="310"/>
                  </a:lnTo>
                  <a:lnTo>
                    <a:pt x="40" y="352"/>
                  </a:lnTo>
                  <a:lnTo>
                    <a:pt x="40" y="614"/>
                  </a:lnTo>
                  <a:lnTo>
                    <a:pt x="40" y="614"/>
                  </a:lnTo>
                  <a:lnTo>
                    <a:pt x="40" y="652"/>
                  </a:lnTo>
                  <a:lnTo>
                    <a:pt x="38" y="694"/>
                  </a:lnTo>
                  <a:lnTo>
                    <a:pt x="30" y="788"/>
                  </a:lnTo>
                  <a:lnTo>
                    <a:pt x="14" y="938"/>
                  </a:lnTo>
                  <a:lnTo>
                    <a:pt x="230" y="92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l">
                <a:defRPr/>
              </a:pPr>
              <a:endParaRPr lang="en-US" sz="1800" b="0" i="0" dirty="0"/>
            </a:p>
          </p:txBody>
        </p:sp>
        <p:sp>
          <p:nvSpPr>
            <p:cNvPr id="273483" name="Freeform 75"/>
            <p:cNvSpPr>
              <a:spLocks/>
            </p:cNvSpPr>
            <p:nvPr userDrawn="1"/>
          </p:nvSpPr>
          <p:spPr bwMode="auto">
            <a:xfrm>
              <a:off x="2710" y="2820"/>
              <a:ext cx="490" cy="680"/>
            </a:xfrm>
            <a:custGeom>
              <a:avLst/>
              <a:gdLst/>
              <a:ahLst/>
              <a:cxnLst>
                <a:cxn ang="0">
                  <a:pos x="396" y="136"/>
                </a:cxn>
                <a:cxn ang="0">
                  <a:pos x="322" y="124"/>
                </a:cxn>
                <a:cxn ang="0">
                  <a:pos x="294" y="124"/>
                </a:cxn>
                <a:cxn ang="0">
                  <a:pos x="248" y="126"/>
                </a:cxn>
                <a:cxn ang="0">
                  <a:pos x="210" y="136"/>
                </a:cxn>
                <a:cxn ang="0">
                  <a:pos x="186" y="152"/>
                </a:cxn>
                <a:cxn ang="0">
                  <a:pos x="178" y="174"/>
                </a:cxn>
                <a:cxn ang="0">
                  <a:pos x="178" y="180"/>
                </a:cxn>
                <a:cxn ang="0">
                  <a:pos x="188" y="202"/>
                </a:cxn>
                <a:cxn ang="0">
                  <a:pos x="220" y="228"/>
                </a:cxn>
                <a:cxn ang="0">
                  <a:pos x="264" y="254"/>
                </a:cxn>
                <a:cxn ang="0">
                  <a:pos x="316" y="282"/>
                </a:cxn>
                <a:cxn ang="0">
                  <a:pos x="370" y="314"/>
                </a:cxn>
                <a:cxn ang="0">
                  <a:pos x="424" y="354"/>
                </a:cxn>
                <a:cxn ang="0">
                  <a:pos x="446" y="380"/>
                </a:cxn>
                <a:cxn ang="0">
                  <a:pos x="464" y="410"/>
                </a:cxn>
                <a:cxn ang="0">
                  <a:pos x="476" y="444"/>
                </a:cxn>
                <a:cxn ang="0">
                  <a:pos x="480" y="482"/>
                </a:cxn>
                <a:cxn ang="0">
                  <a:pos x="480" y="504"/>
                </a:cxn>
                <a:cxn ang="0">
                  <a:pos x="470" y="546"/>
                </a:cxn>
                <a:cxn ang="0">
                  <a:pos x="450" y="582"/>
                </a:cxn>
                <a:cxn ang="0">
                  <a:pos x="422" y="612"/>
                </a:cxn>
                <a:cxn ang="0">
                  <a:pos x="386" y="636"/>
                </a:cxn>
                <a:cxn ang="0">
                  <a:pos x="342" y="656"/>
                </a:cxn>
                <a:cxn ang="0">
                  <a:pos x="292" y="668"/>
                </a:cxn>
                <a:cxn ang="0">
                  <a:pos x="234" y="674"/>
                </a:cxn>
                <a:cxn ang="0">
                  <a:pos x="204" y="676"/>
                </a:cxn>
                <a:cxn ang="0">
                  <a:pos x="150" y="674"/>
                </a:cxn>
                <a:cxn ang="0">
                  <a:pos x="58" y="658"/>
                </a:cxn>
                <a:cxn ang="0">
                  <a:pos x="12" y="510"/>
                </a:cxn>
                <a:cxn ang="0">
                  <a:pos x="54" y="522"/>
                </a:cxn>
                <a:cxn ang="0">
                  <a:pos x="130" y="542"/>
                </a:cxn>
                <a:cxn ang="0">
                  <a:pos x="184" y="550"/>
                </a:cxn>
                <a:cxn ang="0">
                  <a:pos x="210" y="552"/>
                </a:cxn>
                <a:cxn ang="0">
                  <a:pos x="244" y="548"/>
                </a:cxn>
                <a:cxn ang="0">
                  <a:pos x="274" y="536"/>
                </a:cxn>
                <a:cxn ang="0">
                  <a:pos x="296" y="516"/>
                </a:cxn>
                <a:cxn ang="0">
                  <a:pos x="304" y="488"/>
                </a:cxn>
                <a:cxn ang="0">
                  <a:pos x="304" y="480"/>
                </a:cxn>
                <a:cxn ang="0">
                  <a:pos x="294" y="460"/>
                </a:cxn>
                <a:cxn ang="0">
                  <a:pos x="266" y="436"/>
                </a:cxn>
                <a:cxn ang="0">
                  <a:pos x="222" y="410"/>
                </a:cxn>
                <a:cxn ang="0">
                  <a:pos x="166" y="380"/>
                </a:cxn>
                <a:cxn ang="0">
                  <a:pos x="110" y="346"/>
                </a:cxn>
                <a:cxn ang="0">
                  <a:pos x="56" y="298"/>
                </a:cxn>
                <a:cxn ang="0">
                  <a:pos x="34" y="272"/>
                </a:cxn>
                <a:cxn ang="0">
                  <a:pos x="16" y="240"/>
                </a:cxn>
                <a:cxn ang="0">
                  <a:pos x="4" y="208"/>
                </a:cxn>
                <a:cxn ang="0">
                  <a:pos x="0" y="174"/>
                </a:cxn>
                <a:cxn ang="0">
                  <a:pos x="2" y="154"/>
                </a:cxn>
                <a:cxn ang="0">
                  <a:pos x="12" y="116"/>
                </a:cxn>
                <a:cxn ang="0">
                  <a:pos x="32" y="84"/>
                </a:cxn>
                <a:cxn ang="0">
                  <a:pos x="60" y="56"/>
                </a:cxn>
                <a:cxn ang="0">
                  <a:pos x="94" y="34"/>
                </a:cxn>
                <a:cxn ang="0">
                  <a:pos x="136" y="18"/>
                </a:cxn>
                <a:cxn ang="0">
                  <a:pos x="184" y="6"/>
                </a:cxn>
                <a:cxn ang="0">
                  <a:pos x="236" y="0"/>
                </a:cxn>
                <a:cxn ang="0">
                  <a:pos x="264" y="0"/>
                </a:cxn>
                <a:cxn ang="0">
                  <a:pos x="344" y="4"/>
                </a:cxn>
                <a:cxn ang="0">
                  <a:pos x="396" y="136"/>
                </a:cxn>
              </a:cxnLst>
              <a:rect l="0" t="0" r="r" b="b"/>
              <a:pathLst>
                <a:path w="480" h="676">
                  <a:moveTo>
                    <a:pt x="396" y="136"/>
                  </a:moveTo>
                  <a:lnTo>
                    <a:pt x="396" y="136"/>
                  </a:lnTo>
                  <a:lnTo>
                    <a:pt x="346" y="128"/>
                  </a:lnTo>
                  <a:lnTo>
                    <a:pt x="322" y="124"/>
                  </a:lnTo>
                  <a:lnTo>
                    <a:pt x="294" y="124"/>
                  </a:lnTo>
                  <a:lnTo>
                    <a:pt x="294" y="124"/>
                  </a:lnTo>
                  <a:lnTo>
                    <a:pt x="270" y="124"/>
                  </a:lnTo>
                  <a:lnTo>
                    <a:pt x="248" y="126"/>
                  </a:lnTo>
                  <a:lnTo>
                    <a:pt x="228" y="130"/>
                  </a:lnTo>
                  <a:lnTo>
                    <a:pt x="210" y="136"/>
                  </a:lnTo>
                  <a:lnTo>
                    <a:pt x="196" y="144"/>
                  </a:lnTo>
                  <a:lnTo>
                    <a:pt x="186" y="152"/>
                  </a:lnTo>
                  <a:lnTo>
                    <a:pt x="180" y="162"/>
                  </a:lnTo>
                  <a:lnTo>
                    <a:pt x="178" y="174"/>
                  </a:lnTo>
                  <a:lnTo>
                    <a:pt x="178" y="174"/>
                  </a:lnTo>
                  <a:lnTo>
                    <a:pt x="178" y="180"/>
                  </a:lnTo>
                  <a:lnTo>
                    <a:pt x="180" y="188"/>
                  </a:lnTo>
                  <a:lnTo>
                    <a:pt x="188" y="202"/>
                  </a:lnTo>
                  <a:lnTo>
                    <a:pt x="202" y="214"/>
                  </a:lnTo>
                  <a:lnTo>
                    <a:pt x="220" y="228"/>
                  </a:lnTo>
                  <a:lnTo>
                    <a:pt x="240" y="242"/>
                  </a:lnTo>
                  <a:lnTo>
                    <a:pt x="264" y="254"/>
                  </a:lnTo>
                  <a:lnTo>
                    <a:pt x="316" y="282"/>
                  </a:lnTo>
                  <a:lnTo>
                    <a:pt x="316" y="282"/>
                  </a:lnTo>
                  <a:lnTo>
                    <a:pt x="342" y="298"/>
                  </a:lnTo>
                  <a:lnTo>
                    <a:pt x="370" y="314"/>
                  </a:lnTo>
                  <a:lnTo>
                    <a:pt x="398" y="332"/>
                  </a:lnTo>
                  <a:lnTo>
                    <a:pt x="424" y="354"/>
                  </a:lnTo>
                  <a:lnTo>
                    <a:pt x="436" y="366"/>
                  </a:lnTo>
                  <a:lnTo>
                    <a:pt x="446" y="380"/>
                  </a:lnTo>
                  <a:lnTo>
                    <a:pt x="456" y="394"/>
                  </a:lnTo>
                  <a:lnTo>
                    <a:pt x="464" y="410"/>
                  </a:lnTo>
                  <a:lnTo>
                    <a:pt x="472" y="426"/>
                  </a:lnTo>
                  <a:lnTo>
                    <a:pt x="476" y="444"/>
                  </a:lnTo>
                  <a:lnTo>
                    <a:pt x="480" y="462"/>
                  </a:lnTo>
                  <a:lnTo>
                    <a:pt x="480" y="482"/>
                  </a:lnTo>
                  <a:lnTo>
                    <a:pt x="480" y="482"/>
                  </a:lnTo>
                  <a:lnTo>
                    <a:pt x="480" y="504"/>
                  </a:lnTo>
                  <a:lnTo>
                    <a:pt x="476" y="526"/>
                  </a:lnTo>
                  <a:lnTo>
                    <a:pt x="470" y="546"/>
                  </a:lnTo>
                  <a:lnTo>
                    <a:pt x="460" y="564"/>
                  </a:lnTo>
                  <a:lnTo>
                    <a:pt x="450" y="582"/>
                  </a:lnTo>
                  <a:lnTo>
                    <a:pt x="436" y="598"/>
                  </a:lnTo>
                  <a:lnTo>
                    <a:pt x="422" y="612"/>
                  </a:lnTo>
                  <a:lnTo>
                    <a:pt x="404" y="626"/>
                  </a:lnTo>
                  <a:lnTo>
                    <a:pt x="386" y="636"/>
                  </a:lnTo>
                  <a:lnTo>
                    <a:pt x="364" y="648"/>
                  </a:lnTo>
                  <a:lnTo>
                    <a:pt x="342" y="656"/>
                  </a:lnTo>
                  <a:lnTo>
                    <a:pt x="318" y="662"/>
                  </a:lnTo>
                  <a:lnTo>
                    <a:pt x="292" y="668"/>
                  </a:lnTo>
                  <a:lnTo>
                    <a:pt x="264" y="672"/>
                  </a:lnTo>
                  <a:lnTo>
                    <a:pt x="234" y="674"/>
                  </a:lnTo>
                  <a:lnTo>
                    <a:pt x="204" y="676"/>
                  </a:lnTo>
                  <a:lnTo>
                    <a:pt x="204" y="676"/>
                  </a:lnTo>
                  <a:lnTo>
                    <a:pt x="176" y="674"/>
                  </a:lnTo>
                  <a:lnTo>
                    <a:pt x="150" y="674"/>
                  </a:lnTo>
                  <a:lnTo>
                    <a:pt x="104" y="666"/>
                  </a:lnTo>
                  <a:lnTo>
                    <a:pt x="58" y="658"/>
                  </a:lnTo>
                  <a:lnTo>
                    <a:pt x="12" y="646"/>
                  </a:lnTo>
                  <a:lnTo>
                    <a:pt x="12" y="510"/>
                  </a:lnTo>
                  <a:lnTo>
                    <a:pt x="12" y="510"/>
                  </a:lnTo>
                  <a:lnTo>
                    <a:pt x="54" y="522"/>
                  </a:lnTo>
                  <a:lnTo>
                    <a:pt x="102" y="536"/>
                  </a:lnTo>
                  <a:lnTo>
                    <a:pt x="130" y="542"/>
                  </a:lnTo>
                  <a:lnTo>
                    <a:pt x="156" y="546"/>
                  </a:lnTo>
                  <a:lnTo>
                    <a:pt x="184" y="550"/>
                  </a:lnTo>
                  <a:lnTo>
                    <a:pt x="210" y="552"/>
                  </a:lnTo>
                  <a:lnTo>
                    <a:pt x="210" y="552"/>
                  </a:lnTo>
                  <a:lnTo>
                    <a:pt x="228" y="550"/>
                  </a:lnTo>
                  <a:lnTo>
                    <a:pt x="244" y="548"/>
                  </a:lnTo>
                  <a:lnTo>
                    <a:pt x="260" y="542"/>
                  </a:lnTo>
                  <a:lnTo>
                    <a:pt x="274" y="536"/>
                  </a:lnTo>
                  <a:lnTo>
                    <a:pt x="286" y="526"/>
                  </a:lnTo>
                  <a:lnTo>
                    <a:pt x="296" y="516"/>
                  </a:lnTo>
                  <a:lnTo>
                    <a:pt x="302" y="502"/>
                  </a:lnTo>
                  <a:lnTo>
                    <a:pt x="304" y="488"/>
                  </a:lnTo>
                  <a:lnTo>
                    <a:pt x="304" y="488"/>
                  </a:lnTo>
                  <a:lnTo>
                    <a:pt x="304" y="480"/>
                  </a:lnTo>
                  <a:lnTo>
                    <a:pt x="302" y="474"/>
                  </a:lnTo>
                  <a:lnTo>
                    <a:pt x="294" y="460"/>
                  </a:lnTo>
                  <a:lnTo>
                    <a:pt x="282" y="448"/>
                  </a:lnTo>
                  <a:lnTo>
                    <a:pt x="266" y="436"/>
                  </a:lnTo>
                  <a:lnTo>
                    <a:pt x="246" y="424"/>
                  </a:lnTo>
                  <a:lnTo>
                    <a:pt x="222" y="410"/>
                  </a:lnTo>
                  <a:lnTo>
                    <a:pt x="166" y="380"/>
                  </a:lnTo>
                  <a:lnTo>
                    <a:pt x="166" y="380"/>
                  </a:lnTo>
                  <a:lnTo>
                    <a:pt x="138" y="364"/>
                  </a:lnTo>
                  <a:lnTo>
                    <a:pt x="110" y="346"/>
                  </a:lnTo>
                  <a:lnTo>
                    <a:pt x="82" y="324"/>
                  </a:lnTo>
                  <a:lnTo>
                    <a:pt x="56" y="298"/>
                  </a:lnTo>
                  <a:lnTo>
                    <a:pt x="44" y="286"/>
                  </a:lnTo>
                  <a:lnTo>
                    <a:pt x="34" y="272"/>
                  </a:lnTo>
                  <a:lnTo>
                    <a:pt x="24" y="256"/>
                  </a:lnTo>
                  <a:lnTo>
                    <a:pt x="16" y="240"/>
                  </a:lnTo>
                  <a:lnTo>
                    <a:pt x="10" y="224"/>
                  </a:lnTo>
                  <a:lnTo>
                    <a:pt x="4" y="208"/>
                  </a:lnTo>
                  <a:lnTo>
                    <a:pt x="2" y="192"/>
                  </a:lnTo>
                  <a:lnTo>
                    <a:pt x="0" y="174"/>
                  </a:lnTo>
                  <a:lnTo>
                    <a:pt x="0" y="174"/>
                  </a:lnTo>
                  <a:lnTo>
                    <a:pt x="2" y="154"/>
                  </a:lnTo>
                  <a:lnTo>
                    <a:pt x="6" y="134"/>
                  </a:lnTo>
                  <a:lnTo>
                    <a:pt x="12" y="116"/>
                  </a:lnTo>
                  <a:lnTo>
                    <a:pt x="20" y="100"/>
                  </a:lnTo>
                  <a:lnTo>
                    <a:pt x="32" y="84"/>
                  </a:lnTo>
                  <a:lnTo>
                    <a:pt x="44" y="70"/>
                  </a:lnTo>
                  <a:lnTo>
                    <a:pt x="60" y="56"/>
                  </a:lnTo>
                  <a:lnTo>
                    <a:pt x="76" y="44"/>
                  </a:lnTo>
                  <a:lnTo>
                    <a:pt x="94" y="34"/>
                  </a:lnTo>
                  <a:lnTo>
                    <a:pt x="114" y="24"/>
                  </a:lnTo>
                  <a:lnTo>
                    <a:pt x="136" y="18"/>
                  </a:lnTo>
                  <a:lnTo>
                    <a:pt x="160" y="10"/>
                  </a:lnTo>
                  <a:lnTo>
                    <a:pt x="184" y="6"/>
                  </a:lnTo>
                  <a:lnTo>
                    <a:pt x="210" y="2"/>
                  </a:lnTo>
                  <a:lnTo>
                    <a:pt x="236" y="0"/>
                  </a:lnTo>
                  <a:lnTo>
                    <a:pt x="264" y="0"/>
                  </a:lnTo>
                  <a:lnTo>
                    <a:pt x="264" y="0"/>
                  </a:lnTo>
                  <a:lnTo>
                    <a:pt x="304" y="0"/>
                  </a:lnTo>
                  <a:lnTo>
                    <a:pt x="344" y="4"/>
                  </a:lnTo>
                  <a:lnTo>
                    <a:pt x="422" y="12"/>
                  </a:lnTo>
                  <a:lnTo>
                    <a:pt x="396" y="13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l">
                <a:defRPr/>
              </a:pPr>
              <a:endParaRPr lang="en-US" sz="1800" b="0" i="0" dirty="0"/>
            </a:p>
          </p:txBody>
        </p:sp>
      </p:grpSp>
      <p:sp>
        <p:nvSpPr>
          <p:cNvPr id="921620" name="Text Box 1044"/>
          <p:cNvSpPr txBox="1">
            <a:spLocks noChangeArrowheads="1"/>
          </p:cNvSpPr>
          <p:nvPr userDrawn="1"/>
        </p:nvSpPr>
        <p:spPr bwMode="gray">
          <a:xfrm>
            <a:off x="42863" y="4183063"/>
            <a:ext cx="3276600" cy="118903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lIns="90000" tIns="46800" rIns="90000" bIns="46800">
            <a:spAutoFit/>
          </a:bodyPr>
          <a:lstStyle/>
          <a:p>
            <a:pPr>
              <a:spcBef>
                <a:spcPct val="50000"/>
              </a:spcBef>
            </a:pPr>
            <a:r>
              <a:rPr lang="it-IT" sz="7200" b="0" i="0">
                <a:solidFill>
                  <a:srgbClr val="666699"/>
                </a:solidFill>
                <a:latin typeface="Berlin Sans FB" pitchFamily="34" charset="0"/>
              </a:rPr>
              <a:t>I</a:t>
            </a:r>
            <a:r>
              <a:rPr lang="it-IT" sz="2000" b="0" i="0">
                <a:solidFill>
                  <a:srgbClr val="666699"/>
                </a:solidFill>
                <a:latin typeface="Berlin Sans FB" pitchFamily="34" charset="0"/>
              </a:rPr>
              <a:t>nternet</a:t>
            </a:r>
          </a:p>
        </p:txBody>
      </p:sp>
      <p:sp>
        <p:nvSpPr>
          <p:cNvPr id="921621" name="Text Box 1045"/>
          <p:cNvSpPr txBox="1">
            <a:spLocks noChangeArrowheads="1"/>
          </p:cNvSpPr>
          <p:nvPr userDrawn="1"/>
        </p:nvSpPr>
        <p:spPr bwMode="gray">
          <a:xfrm>
            <a:off x="-34925" y="5313363"/>
            <a:ext cx="3276600" cy="118903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lIns="90000" tIns="46800" rIns="90000" bIns="46800">
            <a:spAutoFit/>
          </a:bodyPr>
          <a:lstStyle/>
          <a:p>
            <a:pPr>
              <a:spcBef>
                <a:spcPct val="50000"/>
              </a:spcBef>
            </a:pPr>
            <a:r>
              <a:rPr lang="it-IT" sz="7200" b="0" i="0">
                <a:solidFill>
                  <a:srgbClr val="666699"/>
                </a:solidFill>
                <a:latin typeface="Berlin Sans FB" pitchFamily="34" charset="0"/>
              </a:rPr>
              <a:t>D</a:t>
            </a:r>
            <a:r>
              <a:rPr lang="it-IT" sz="2000" b="0" i="0">
                <a:solidFill>
                  <a:srgbClr val="666699"/>
                </a:solidFill>
                <a:latin typeface="Berlin Sans FB" pitchFamily="34" charset="0"/>
              </a:rPr>
              <a:t>ay</a:t>
            </a:r>
          </a:p>
        </p:txBody>
      </p:sp>
      <p:pic>
        <p:nvPicPr>
          <p:cNvPr id="921622" name="Picture 1046" descr="bambino_pc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2700338" y="4292600"/>
            <a:ext cx="2881312" cy="2154238"/>
          </a:xfrm>
          <a:prstGeom prst="rect">
            <a:avLst/>
          </a:prstGeom>
          <a:noFill/>
          <a:ln w="19050">
            <a:solidFill>
              <a:schemeClr val="bg2"/>
            </a:solidFill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2" r:id="rId2"/>
    <p:sldLayoutId id="2147483703" r:id="rId3"/>
    <p:sldLayoutId id="2147483704" r:id="rId4"/>
    <p:sldLayoutId id="2147483705" r:id="rId5"/>
    <p:sldLayoutId id="2147483706" r:id="rId6"/>
    <p:sldLayoutId id="2147483707" r:id="rId7"/>
    <p:sldLayoutId id="2147483708" r:id="rId8"/>
    <p:sldLayoutId id="2147483709" r:id="rId9"/>
    <p:sldLayoutId id="2147483710" r:id="rId10"/>
    <p:sldLayoutId id="2147483711" r:id="rId11"/>
  </p:sldLayoutIdLst>
  <p:hf hdr="0" dt="0"/>
  <p:txStyles>
    <p:titleStyle>
      <a:lvl1pPr algn="ctr" rtl="0" fontAlgn="base">
        <a:spcBef>
          <a:spcPct val="0"/>
        </a:spcBef>
        <a:spcAft>
          <a:spcPct val="0"/>
        </a:spcAft>
        <a:defRPr sz="2800" b="1">
          <a:solidFill>
            <a:srgbClr val="333399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2800" b="1">
          <a:solidFill>
            <a:srgbClr val="333399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2800" b="1">
          <a:solidFill>
            <a:srgbClr val="333399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2800" b="1">
          <a:solidFill>
            <a:srgbClr val="333399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2800" b="1">
          <a:solidFill>
            <a:srgbClr val="333399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2800" b="1">
          <a:solidFill>
            <a:srgbClr val="333399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2800" b="1">
          <a:solidFill>
            <a:srgbClr val="333399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2800" b="1">
          <a:solidFill>
            <a:srgbClr val="333399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2800" b="1">
          <a:solidFill>
            <a:srgbClr val="333399"/>
          </a:solidFill>
          <a:latin typeface="Arial" charset="0"/>
        </a:defRPr>
      </a:lvl9pPr>
    </p:titleStyle>
    <p:bodyStyle>
      <a:lvl1pPr marL="358775" indent="-358775" algn="l" rtl="0" fontAlgn="base">
        <a:spcBef>
          <a:spcPct val="20000"/>
        </a:spcBef>
        <a:spcAft>
          <a:spcPct val="0"/>
        </a:spcAft>
        <a:buSzPct val="85000"/>
        <a:buBlip>
          <a:blip r:embed="rId14"/>
        </a:buBlip>
        <a:defRPr sz="2200">
          <a:solidFill>
            <a:srgbClr val="333399"/>
          </a:solidFill>
          <a:latin typeface="+mn-lt"/>
          <a:ea typeface="+mn-ea"/>
          <a:cs typeface="+mn-cs"/>
        </a:defRPr>
      </a:lvl1pPr>
      <a:lvl2pPr marL="823913" indent="-285750" algn="l" rtl="0" fontAlgn="base">
        <a:spcBef>
          <a:spcPct val="40000"/>
        </a:spcBef>
        <a:spcAft>
          <a:spcPct val="0"/>
        </a:spcAft>
        <a:buClr>
          <a:srgbClr val="7EACDE"/>
        </a:buClr>
        <a:buFont typeface="Wingdings" pitchFamily="2" charset="2"/>
        <a:buChar char="§"/>
        <a:defRPr sz="2000">
          <a:solidFill>
            <a:srgbClr val="333399"/>
          </a:solidFill>
          <a:latin typeface="+mn-lt"/>
        </a:defRPr>
      </a:lvl2pPr>
      <a:lvl3pPr marL="1231900" indent="-228600" algn="l" rtl="0" fontAlgn="base">
        <a:spcBef>
          <a:spcPct val="20000"/>
        </a:spcBef>
        <a:spcAft>
          <a:spcPct val="0"/>
        </a:spcAft>
        <a:buClr>
          <a:srgbClr val="7EACDE"/>
        </a:buClr>
        <a:buFont typeface="Arial" charset="0"/>
        <a:buChar char="-"/>
        <a:defRPr sz="2400">
          <a:solidFill>
            <a:srgbClr val="333399"/>
          </a:solidFill>
          <a:latin typeface="+mn-lt"/>
        </a:defRPr>
      </a:lvl3pPr>
      <a:lvl4pPr marL="1639888" indent="-228600" algn="l" rtl="0" fontAlgn="base">
        <a:spcBef>
          <a:spcPct val="20000"/>
        </a:spcBef>
        <a:spcAft>
          <a:spcPct val="0"/>
        </a:spcAft>
        <a:buClr>
          <a:srgbClr val="7EADDE"/>
        </a:buClr>
        <a:buChar char="-"/>
        <a:defRPr sz="1600">
          <a:solidFill>
            <a:srgbClr val="333399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rgbClr val="7EADDE"/>
        </a:buClr>
        <a:buChar char="-"/>
        <a:defRPr sz="1600">
          <a:solidFill>
            <a:srgbClr val="333399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rgbClr val="7EADDE"/>
        </a:buClr>
        <a:buChar char="-"/>
        <a:defRPr sz="1600">
          <a:solidFill>
            <a:srgbClr val="333399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rgbClr val="7EADDE"/>
        </a:buClr>
        <a:buChar char="-"/>
        <a:defRPr sz="1600">
          <a:solidFill>
            <a:srgbClr val="333399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rgbClr val="7EADDE"/>
        </a:buClr>
        <a:buChar char="-"/>
        <a:defRPr sz="1600">
          <a:solidFill>
            <a:srgbClr val="333399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rgbClr val="7EADDE"/>
        </a:buClr>
        <a:buChar char="-"/>
        <a:defRPr sz="1600">
          <a:solidFill>
            <a:srgbClr val="333399"/>
          </a:solidFill>
          <a:latin typeface="+mn-lt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  <p:sldLayoutId id="2147483729" r:id="rId5"/>
  </p:sldLayoutIdLst>
  <p:timing>
    <p:tnLst>
      <p:par>
        <p:cTn id="1" dur="indefinite" restart="never" nodeType="tmRoot"/>
      </p:par>
    </p:tnLst>
  </p:timing>
  <p:hf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6.xml"/><Relationship Id="rId2" Type="http://schemas.openxmlformats.org/officeDocument/2006/relationships/chart" Target="../charts/chart15.xml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8.xml"/><Relationship Id="rId2" Type="http://schemas.openxmlformats.org/officeDocument/2006/relationships/chart" Target="../charts/chart17.xml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0.xml"/><Relationship Id="rId2" Type="http://schemas.openxmlformats.org/officeDocument/2006/relationships/chart" Target="../charts/chart19.xml"/><Relationship Id="rId1" Type="http://schemas.openxmlformats.org/officeDocument/2006/relationships/slideLayout" Target="../slideLayouts/slideLayout6.xml"/><Relationship Id="rId4" Type="http://schemas.openxmlformats.org/officeDocument/2006/relationships/chart" Target="../charts/chart2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3.xml"/><Relationship Id="rId2" Type="http://schemas.openxmlformats.org/officeDocument/2006/relationships/chart" Target="../charts/chart22.xml"/><Relationship Id="rId1" Type="http://schemas.openxmlformats.org/officeDocument/2006/relationships/slideLayout" Target="../slideLayouts/slideLayout6.xml"/><Relationship Id="rId4" Type="http://schemas.openxmlformats.org/officeDocument/2006/relationships/chart" Target="../charts/chart2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6.xml"/><Relationship Id="rId2" Type="http://schemas.openxmlformats.org/officeDocument/2006/relationships/chart" Target="../charts/chart25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0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8.xml"/><Relationship Id="rId2" Type="http://schemas.openxmlformats.org/officeDocument/2006/relationships/chart" Target="../charts/chart27.xml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0.xml"/><Relationship Id="rId2" Type="http://schemas.openxmlformats.org/officeDocument/2006/relationships/chart" Target="../charts/chart29.xml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1.xml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3.xml"/><Relationship Id="rId2" Type="http://schemas.openxmlformats.org/officeDocument/2006/relationships/chart" Target="../charts/chart32.xml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5.xml"/><Relationship Id="rId2" Type="http://schemas.openxmlformats.org/officeDocument/2006/relationships/chart" Target="../charts/chart34.xml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7.xml"/><Relationship Id="rId2" Type="http://schemas.openxmlformats.org/officeDocument/2006/relationships/chart" Target="../charts/chart36.xml"/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9.xml"/><Relationship Id="rId2" Type="http://schemas.openxmlformats.org/officeDocument/2006/relationships/chart" Target="../charts/chart38.xml"/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1.xml"/><Relationship Id="rId2" Type="http://schemas.openxmlformats.org/officeDocument/2006/relationships/chart" Target="../charts/chart40.xml"/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3.xml"/><Relationship Id="rId2" Type="http://schemas.openxmlformats.org/officeDocument/2006/relationships/chart" Target="../charts/chart42.xml"/><Relationship Id="rId1" Type="http://schemas.openxmlformats.org/officeDocument/2006/relationships/slideLayout" Target="../slideLayouts/slideLayout6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5.xml"/><Relationship Id="rId2" Type="http://schemas.openxmlformats.org/officeDocument/2006/relationships/chart" Target="../charts/chart44.xml"/><Relationship Id="rId1" Type="http://schemas.openxmlformats.org/officeDocument/2006/relationships/slideLayout" Target="../slideLayouts/slideLayout6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chart" Target="../charts/chart4.xml"/><Relationship Id="rId5" Type="http://schemas.openxmlformats.org/officeDocument/2006/relationships/chart" Target="../charts/chart3.xml"/><Relationship Id="rId4" Type="http://schemas.openxmlformats.org/officeDocument/2006/relationships/chart" Target="../charts/char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6.xml"/><Relationship Id="rId1" Type="http://schemas.openxmlformats.org/officeDocument/2006/relationships/slideLayout" Target="../slideLayouts/slideLayout6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8.xml"/><Relationship Id="rId2" Type="http://schemas.openxmlformats.org/officeDocument/2006/relationships/chart" Target="../charts/chart47.xml"/><Relationship Id="rId1" Type="http://schemas.openxmlformats.org/officeDocument/2006/relationships/slideLayout" Target="../slideLayouts/slideLayout6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chart" Target="../charts/chart8.xml"/><Relationship Id="rId5" Type="http://schemas.openxmlformats.org/officeDocument/2006/relationships/chart" Target="../charts/chart7.xml"/><Relationship Id="rId4" Type="http://schemas.openxmlformats.org/officeDocument/2006/relationships/chart" Target="../charts/char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chart" Target="../charts/chart12.xml"/><Relationship Id="rId5" Type="http://schemas.openxmlformats.org/officeDocument/2006/relationships/chart" Target="../charts/chart11.xml"/><Relationship Id="rId4" Type="http://schemas.openxmlformats.org/officeDocument/2006/relationships/chart" Target="../charts/chart10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4.xml"/><Relationship Id="rId2" Type="http://schemas.openxmlformats.org/officeDocument/2006/relationships/chart" Target="../charts/chart13.xml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Titel 26"/>
          <p:cNvSpPr>
            <a:spLocks noGrp="1"/>
          </p:cNvSpPr>
          <p:nvPr>
            <p:ph type="ctrTitle"/>
          </p:nvPr>
        </p:nvSpPr>
        <p:spPr bwMode="auto">
          <a:xfrm>
            <a:off x="408277" y="1390511"/>
            <a:ext cx="8177212" cy="886397"/>
          </a:xfrm>
          <a:noFill/>
          <a:ln>
            <a:miter lim="800000"/>
            <a:headEnd/>
            <a:tailEnd/>
          </a:ln>
        </p:spPr>
        <p:txBody>
          <a:bodyPr vert="horz" numCol="1" compatLnSpc="1">
            <a:prstTxWarp prst="textNoShape">
              <a:avLst/>
            </a:prstTxWarp>
          </a:bodyPr>
          <a:lstStyle/>
          <a:p>
            <a:pPr eaLnBrk="1" hangingPunct="1"/>
            <a:r>
              <a:rPr lang="it-IT" sz="3200" smtClean="0"/>
              <a:t>Le paure per il futuro dei ragazzi e genitori italiani</a:t>
            </a:r>
            <a:endParaRPr lang="en-US" sz="3200" dirty="0" smtClean="0"/>
          </a:p>
        </p:txBody>
      </p:sp>
      <p:sp>
        <p:nvSpPr>
          <p:cNvPr id="41987" name="Untertitel 27"/>
          <p:cNvSpPr>
            <a:spLocks noGrp="1"/>
          </p:cNvSpPr>
          <p:nvPr>
            <p:ph type="subTitle" idx="1"/>
          </p:nvPr>
        </p:nvSpPr>
        <p:spPr bwMode="auto">
          <a:xfrm>
            <a:off x="395536" y="3501008"/>
            <a:ext cx="5328592" cy="498598"/>
          </a:xfrm>
          <a:noFill/>
          <a:ln>
            <a:miter lim="800000"/>
            <a:headEnd/>
            <a:tailEnd/>
          </a:ln>
        </p:spPr>
        <p:txBody>
          <a:bodyPr vert="horz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it-IT" sz="1800" b="1" dirty="0" smtClean="0"/>
              <a:t>REPORT FINALE (con analisi regionale target adulti)</a:t>
            </a:r>
          </a:p>
        </p:txBody>
      </p:sp>
      <p:pic>
        <p:nvPicPr>
          <p:cNvPr id="41988" name="Image 2" descr="Fond-02A12DWB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957638"/>
            <a:ext cx="9144000" cy="2519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989" name="Text Box 22"/>
          <p:cNvSpPr txBox="1">
            <a:spLocks noChangeArrowheads="1"/>
          </p:cNvSpPr>
          <p:nvPr/>
        </p:nvSpPr>
        <p:spPr bwMode="auto">
          <a:xfrm>
            <a:off x="354013" y="6555966"/>
            <a:ext cx="900888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anchor="b">
            <a:spAutoFit/>
          </a:bodyPr>
          <a:lstStyle/>
          <a:p>
            <a:pPr algn="l"/>
            <a:r>
              <a:rPr lang="en-US" sz="1400" i="0" dirty="0" err="1" smtClean="0">
                <a:solidFill>
                  <a:srgbClr val="1F497D"/>
                </a:solidFill>
                <a:latin typeface="Calibri" pitchFamily="34" charset="0"/>
                <a:cs typeface="Arial" pitchFamily="34" charset="0"/>
              </a:rPr>
              <a:t>Aprile</a:t>
            </a:r>
            <a:r>
              <a:rPr lang="en-US" sz="1400" i="0" dirty="0" smtClean="0">
                <a:solidFill>
                  <a:srgbClr val="1F497D"/>
                </a:solidFill>
                <a:latin typeface="Calibri" pitchFamily="34" charset="0"/>
                <a:cs typeface="Arial" pitchFamily="34" charset="0"/>
              </a:rPr>
              <a:t>, 2013</a:t>
            </a:r>
            <a:endParaRPr lang="en-US" sz="1400" b="0" i="0" dirty="0" smtClean="0">
              <a:solidFill>
                <a:srgbClr val="1F497D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1990" name="Text Box 22"/>
          <p:cNvSpPr txBox="1">
            <a:spLocks noChangeArrowheads="1"/>
          </p:cNvSpPr>
          <p:nvPr/>
        </p:nvSpPr>
        <p:spPr bwMode="gray">
          <a:xfrm>
            <a:off x="2413000" y="6553200"/>
            <a:ext cx="4316413" cy="24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r>
              <a:rPr lang="en-GB" sz="800" b="0" i="0" dirty="0" smtClean="0">
                <a:solidFill>
                  <a:srgbClr val="1F497D"/>
                </a:solidFill>
                <a:latin typeface="Calibri" pitchFamily="34" charset="0"/>
                <a:cs typeface="Arial" pitchFamily="34" charset="0"/>
              </a:rPr>
              <a:t>© 2013 Ipsos.  All rights reserved. Contains Ipsos' Confidential and Proprietary information and </a:t>
            </a:r>
            <a:br>
              <a:rPr lang="en-GB" sz="800" b="0" i="0" dirty="0" smtClean="0">
                <a:solidFill>
                  <a:srgbClr val="1F497D"/>
                </a:solidFill>
                <a:latin typeface="Calibri" pitchFamily="34" charset="0"/>
                <a:cs typeface="Arial" pitchFamily="34" charset="0"/>
              </a:rPr>
            </a:br>
            <a:r>
              <a:rPr lang="en-GB" sz="800" b="0" i="0" dirty="0" smtClean="0">
                <a:solidFill>
                  <a:srgbClr val="1F497D"/>
                </a:solidFill>
                <a:latin typeface="Calibri" pitchFamily="34" charset="0"/>
                <a:cs typeface="Arial" pitchFamily="34" charset="0"/>
              </a:rPr>
              <a:t>may not be disclosed or reproduced without the prior written consent of Ipsos.</a:t>
            </a:r>
            <a:endParaRPr lang="en-US" sz="1800" b="0" i="0" dirty="0" smtClean="0">
              <a:solidFill>
                <a:srgbClr val="1F497D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0" name="Immagine 9" descr="stc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78007" y="2276872"/>
            <a:ext cx="3339811" cy="81656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olo 2"/>
          <p:cNvSpPr>
            <a:spLocks noGrp="1"/>
          </p:cNvSpPr>
          <p:nvPr>
            <p:ph type="title"/>
          </p:nvPr>
        </p:nvSpPr>
        <p:spPr>
          <a:xfrm>
            <a:off x="838201" y="87313"/>
            <a:ext cx="7766248" cy="611187"/>
          </a:xfrm>
        </p:spPr>
        <p:txBody>
          <a:bodyPr/>
          <a:lstStyle/>
          <a:p>
            <a:r>
              <a:rPr lang="it-IT" dirty="0" smtClean="0"/>
              <a:t>Il completamento degli studi</a:t>
            </a:r>
            <a:endParaRPr lang="it-IT" sz="1500" dirty="0"/>
          </a:p>
        </p:txBody>
      </p:sp>
      <p:sp>
        <p:nvSpPr>
          <p:cNvPr id="5" name="Rectangle 1030"/>
          <p:cNvSpPr>
            <a:spLocks noChangeArrowheads="1"/>
          </p:cNvSpPr>
          <p:nvPr/>
        </p:nvSpPr>
        <p:spPr bwMode="auto">
          <a:xfrm>
            <a:off x="107950" y="652561"/>
            <a:ext cx="8352482" cy="328167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 algn="l" eaLnBrk="0" hangingPunct="0">
              <a:lnSpc>
                <a:spcPts val="900"/>
              </a:lnSpc>
              <a:defRPr/>
            </a:pPr>
            <a:r>
              <a:rPr lang="it-IT" b="0" dirty="0" smtClean="0">
                <a:latin typeface="Calibri"/>
                <a:ea typeface="Calibri"/>
              </a:rPr>
              <a:t>D5) Pensa che suo figlio/i suoi figli riusciranno a completare gli studi?</a:t>
            </a:r>
          </a:p>
          <a:p>
            <a:pPr algn="l" eaLnBrk="0" hangingPunct="0">
              <a:lnSpc>
                <a:spcPts val="900"/>
              </a:lnSpc>
              <a:defRPr/>
            </a:pPr>
            <a:r>
              <a:rPr lang="it-IT" b="0" dirty="0" smtClean="0">
                <a:latin typeface="Calibri"/>
                <a:ea typeface="Calibri"/>
              </a:rPr>
              <a:t>D5) Pensi che riuscirai a completare gli studi? </a:t>
            </a:r>
          </a:p>
        </p:txBody>
      </p:sp>
      <p:sp>
        <p:nvSpPr>
          <p:cNvPr id="15" name="Segnaposto numero diapositiva 1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39B92E33-AA03-4489-A652-72D61103C84E}" type="slidenum">
              <a:rPr lang="en-US" smtClean="0"/>
              <a:pPr>
                <a:defRPr/>
              </a:pPr>
              <a:t>10</a:t>
            </a:fld>
            <a:endParaRPr lang="en-US" dirty="0"/>
          </a:p>
        </p:txBody>
      </p:sp>
      <p:sp>
        <p:nvSpPr>
          <p:cNvPr id="14" name="Text Box 5"/>
          <p:cNvSpPr txBox="1">
            <a:spLocks noChangeArrowheads="1"/>
          </p:cNvSpPr>
          <p:nvPr/>
        </p:nvSpPr>
        <p:spPr bwMode="auto">
          <a:xfrm>
            <a:off x="8315721" y="561975"/>
            <a:ext cx="792783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square">
            <a:spAutoFit/>
          </a:bodyPr>
          <a:lstStyle/>
          <a:p>
            <a:pPr algn="r">
              <a:spcBef>
                <a:spcPct val="50000"/>
              </a:spcBef>
            </a:pPr>
            <a:r>
              <a:rPr lang="it-IT" i="0" dirty="0" smtClean="0">
                <a:solidFill>
                  <a:srgbClr val="002060"/>
                </a:solidFill>
                <a:latin typeface="+mj-lt"/>
              </a:rPr>
              <a:t>Valori %</a:t>
            </a:r>
            <a:endParaRPr lang="it-IT" i="0" dirty="0">
              <a:solidFill>
                <a:srgbClr val="002060"/>
              </a:solidFill>
              <a:latin typeface="+mj-lt"/>
            </a:endParaRPr>
          </a:p>
        </p:txBody>
      </p:sp>
      <p:graphicFrame>
        <p:nvGraphicFramePr>
          <p:cNvPr id="9" name="Grafico 8"/>
          <p:cNvGraphicFramePr/>
          <p:nvPr/>
        </p:nvGraphicFramePr>
        <p:xfrm>
          <a:off x="5292080" y="1484784"/>
          <a:ext cx="3168352" cy="469957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0" name="Text Box 5"/>
          <p:cNvSpPr txBox="1">
            <a:spLocks noChangeArrowheads="1"/>
          </p:cNvSpPr>
          <p:nvPr/>
        </p:nvSpPr>
        <p:spPr bwMode="auto">
          <a:xfrm>
            <a:off x="1115616" y="1158652"/>
            <a:ext cx="1728192" cy="292388"/>
          </a:xfrm>
          <a:prstGeom prst="rect">
            <a:avLst/>
          </a:prstGeom>
          <a:solidFill>
            <a:srgbClr val="FF0000"/>
          </a:solidFill>
          <a:ln w="19050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sz="1300" i="0" kern="0" noProof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GENITORI</a:t>
            </a:r>
            <a:endParaRPr kumimoji="0" lang="it-IT" sz="130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</a:endParaRPr>
          </a:p>
        </p:txBody>
      </p:sp>
      <p:sp>
        <p:nvSpPr>
          <p:cNvPr id="11" name="Text Box 1028"/>
          <p:cNvSpPr txBox="1">
            <a:spLocks noChangeArrowheads="1"/>
          </p:cNvSpPr>
          <p:nvPr/>
        </p:nvSpPr>
        <p:spPr bwMode="auto">
          <a:xfrm>
            <a:off x="5796136" y="6237312"/>
            <a:ext cx="2160240" cy="246221"/>
          </a:xfrm>
          <a:prstGeom prst="rect">
            <a:avLst/>
          </a:prstGeom>
          <a:ln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it-IT" b="0" dirty="0" smtClean="0">
                <a:solidFill>
                  <a:srgbClr val="002060"/>
                </a:solidFill>
              </a:rPr>
              <a:t>Base: Frequentano la scuola (387)</a:t>
            </a:r>
            <a:endParaRPr lang="it-IT" b="0" dirty="0">
              <a:solidFill>
                <a:srgbClr val="002060"/>
              </a:solidFill>
            </a:endParaRPr>
          </a:p>
        </p:txBody>
      </p:sp>
      <p:sp>
        <p:nvSpPr>
          <p:cNvPr id="12" name="Text Box 5"/>
          <p:cNvSpPr txBox="1">
            <a:spLocks noChangeArrowheads="1"/>
          </p:cNvSpPr>
          <p:nvPr/>
        </p:nvSpPr>
        <p:spPr bwMode="auto">
          <a:xfrm>
            <a:off x="5940152" y="1158652"/>
            <a:ext cx="1728192" cy="292388"/>
          </a:xfrm>
          <a:prstGeom prst="rect">
            <a:avLst/>
          </a:prstGeom>
          <a:solidFill>
            <a:srgbClr val="FF0000"/>
          </a:solidFill>
          <a:ln w="19050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sz="1300" i="0" kern="0" noProof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FIGLI</a:t>
            </a:r>
            <a:endParaRPr kumimoji="0" lang="it-IT" sz="130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</a:endParaRPr>
          </a:p>
        </p:txBody>
      </p:sp>
      <p:graphicFrame>
        <p:nvGraphicFramePr>
          <p:cNvPr id="13" name="Grafico 12"/>
          <p:cNvGraphicFramePr/>
          <p:nvPr/>
        </p:nvGraphicFramePr>
        <p:xfrm>
          <a:off x="467544" y="1484784"/>
          <a:ext cx="3168352" cy="469957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19" name="Gruppo 18"/>
          <p:cNvGrpSpPr/>
          <p:nvPr/>
        </p:nvGrpSpPr>
        <p:grpSpPr>
          <a:xfrm>
            <a:off x="0" y="6237312"/>
            <a:ext cx="5580112" cy="253916"/>
            <a:chOff x="0" y="6237312"/>
            <a:chExt cx="5580112" cy="253916"/>
          </a:xfrm>
        </p:grpSpPr>
        <p:sp>
          <p:nvSpPr>
            <p:cNvPr id="17" name="Text Box 1028"/>
            <p:cNvSpPr txBox="1">
              <a:spLocks noChangeArrowheads="1"/>
            </p:cNvSpPr>
            <p:nvPr/>
          </p:nvSpPr>
          <p:spPr bwMode="auto">
            <a:xfrm>
              <a:off x="0" y="6237312"/>
              <a:ext cx="5580112" cy="253916"/>
            </a:xfrm>
            <a:prstGeom prst="rect">
              <a:avLst/>
            </a:prstGeom>
            <a:noFill/>
            <a:ln>
              <a:noFill/>
            </a:ln>
            <a:effectLst>
              <a:prstShdw prst="shdw17" dist="17961" dir="2700000">
                <a:schemeClr val="accent1">
                  <a:gamma/>
                  <a:shade val="60000"/>
                  <a:invGamma/>
                </a:schemeClr>
              </a:prstShdw>
            </a:effectLst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l">
                <a:spcBef>
                  <a:spcPct val="50000"/>
                </a:spcBef>
                <a:defRPr/>
              </a:pPr>
              <a:r>
                <a:rPr lang="it-IT" sz="900" b="0" dirty="0">
                  <a:solidFill>
                    <a:srgbClr val="002060"/>
                  </a:solidFill>
                  <a:latin typeface="+mj-lt"/>
                </a:rPr>
                <a:t>Base: </a:t>
              </a:r>
              <a:r>
                <a:rPr lang="it-IT" sz="900" b="0" dirty="0" smtClean="0">
                  <a:solidFill>
                    <a:srgbClr val="002060"/>
                  </a:solidFill>
                  <a:latin typeface="+mj-lt"/>
                </a:rPr>
                <a:t>Hanno figli che vanno a scuola (1359)              </a:t>
              </a:r>
              <a:r>
                <a:rPr lang="it-IT" b="0" dirty="0" smtClean="0">
                  <a:solidFill>
                    <a:srgbClr val="002060"/>
                  </a:solidFill>
                  <a:latin typeface="+mj-lt"/>
                </a:rPr>
                <a:t>Genitori di 14-17enni che vanno a scuola (389</a:t>
              </a:r>
              <a:r>
                <a:rPr lang="it-IT" sz="800" b="0" dirty="0" smtClean="0">
                  <a:solidFill>
                    <a:srgbClr val="002060"/>
                  </a:solidFill>
                </a:rPr>
                <a:t>)</a:t>
              </a:r>
              <a:endParaRPr lang="it-IT" sz="800" b="0" dirty="0">
                <a:solidFill>
                  <a:srgbClr val="002060"/>
                </a:solidFill>
                <a:latin typeface="+mj-lt"/>
              </a:endParaRPr>
            </a:p>
          </p:txBody>
        </p:sp>
        <p:sp>
          <p:nvSpPr>
            <p:cNvPr id="16" name="Rettangolo 15"/>
            <p:cNvSpPr/>
            <p:nvPr/>
          </p:nvSpPr>
          <p:spPr bwMode="auto">
            <a:xfrm rot="5400000">
              <a:off x="2239704" y="6229784"/>
              <a:ext cx="144016" cy="249300"/>
            </a:xfrm>
            <a:prstGeom prst="rect">
              <a:avLst/>
            </a:prstGeom>
            <a:solidFill>
              <a:srgbClr val="009999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l" defTabSz="914400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it-I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endParaRPr>
            </a:p>
          </p:txBody>
        </p:sp>
        <p:sp>
          <p:nvSpPr>
            <p:cNvPr id="18" name="Rettangolo 17"/>
            <p:cNvSpPr/>
            <p:nvPr/>
          </p:nvSpPr>
          <p:spPr bwMode="auto">
            <a:xfrm rot="5400000">
              <a:off x="4989455" y="6243231"/>
              <a:ext cx="144016" cy="249300"/>
            </a:xfrm>
            <a:prstGeom prst="rect">
              <a:avLst/>
            </a:prstGeom>
            <a:solidFill>
              <a:srgbClr val="F09C06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l" defTabSz="914400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it-I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8387729" y="662499"/>
            <a:ext cx="792783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it-IT" i="0" dirty="0" smtClean="0">
                <a:solidFill>
                  <a:srgbClr val="002060"/>
                </a:solidFill>
                <a:latin typeface="+mj-lt"/>
              </a:rPr>
              <a:t>Valori %</a:t>
            </a:r>
            <a:endParaRPr lang="it-IT" i="0" dirty="0">
              <a:solidFill>
                <a:srgbClr val="002060"/>
              </a:solidFill>
              <a:latin typeface="+mj-lt"/>
            </a:endParaRPr>
          </a:p>
        </p:txBody>
      </p:sp>
      <p:sp>
        <p:nvSpPr>
          <p:cNvPr id="22" name="Titolo 21"/>
          <p:cNvSpPr>
            <a:spLocks noGrp="1"/>
          </p:cNvSpPr>
          <p:nvPr>
            <p:ph type="title"/>
          </p:nvPr>
        </p:nvSpPr>
        <p:spPr>
          <a:xfrm>
            <a:off x="838201" y="87313"/>
            <a:ext cx="6830144" cy="611187"/>
          </a:xfrm>
          <a:solidFill>
            <a:schemeClr val="bg1"/>
          </a:solidFill>
        </p:spPr>
        <p:txBody>
          <a:bodyPr/>
          <a:lstStyle/>
          <a:p>
            <a:r>
              <a:rPr lang="it-IT" dirty="0" smtClean="0"/>
              <a:t>Il completamento degli studi –</a:t>
            </a:r>
            <a:br>
              <a:rPr lang="it-IT" dirty="0" smtClean="0"/>
            </a:br>
            <a:r>
              <a:rPr lang="it-IT" sz="1500" dirty="0" smtClean="0">
                <a:solidFill>
                  <a:srgbClr val="1F497D"/>
                </a:solidFill>
              </a:rPr>
              <a:t>approfondimento GENITORI per regioni</a:t>
            </a:r>
            <a:endParaRPr lang="it-IT" sz="1500" dirty="0"/>
          </a:p>
        </p:txBody>
      </p:sp>
      <p:sp>
        <p:nvSpPr>
          <p:cNvPr id="10" name="Segnaposto numero diapositiva 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39B92E33-AA03-4489-A652-72D61103C84E}" type="slidenum">
              <a:rPr lang="en-US" smtClean="0"/>
              <a:pPr>
                <a:defRPr/>
              </a:pPr>
              <a:t>11</a:t>
            </a:fld>
            <a:endParaRPr lang="en-US"/>
          </a:p>
        </p:txBody>
      </p:sp>
      <p:sp>
        <p:nvSpPr>
          <p:cNvPr id="14" name="Rectangle 1030"/>
          <p:cNvSpPr>
            <a:spLocks noChangeArrowheads="1"/>
          </p:cNvSpPr>
          <p:nvPr/>
        </p:nvSpPr>
        <p:spPr bwMode="auto">
          <a:xfrm>
            <a:off x="107950" y="675895"/>
            <a:ext cx="8352482" cy="212751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 algn="l" eaLnBrk="0" hangingPunct="0">
              <a:lnSpc>
                <a:spcPts val="900"/>
              </a:lnSpc>
              <a:defRPr/>
            </a:pPr>
            <a:r>
              <a:rPr lang="it-IT" b="0" dirty="0" smtClean="0">
                <a:latin typeface="Calibri"/>
                <a:ea typeface="Calibri"/>
              </a:rPr>
              <a:t>D5) Pensa che suo figlio/i suoi figli riusciranno a completare gli studi?</a:t>
            </a:r>
          </a:p>
        </p:txBody>
      </p:sp>
      <p:graphicFrame>
        <p:nvGraphicFramePr>
          <p:cNvPr id="18" name="Group 870"/>
          <p:cNvGraphicFramePr>
            <a:graphicFrameLocks noGrp="1"/>
          </p:cNvGraphicFramePr>
          <p:nvPr/>
        </p:nvGraphicFramePr>
        <p:xfrm>
          <a:off x="107504" y="1052736"/>
          <a:ext cx="8948248" cy="4595234"/>
        </p:xfrm>
        <a:graphic>
          <a:graphicData uri="http://schemas.openxmlformats.org/drawingml/2006/table">
            <a:tbl>
              <a:tblPr/>
              <a:tblGrid>
                <a:gridCol w="1866707"/>
                <a:gridCol w="658921"/>
                <a:gridCol w="558800"/>
                <a:gridCol w="586382"/>
                <a:gridCol w="586382"/>
                <a:gridCol w="586382"/>
                <a:gridCol w="586382"/>
                <a:gridCol w="586382"/>
                <a:gridCol w="586382"/>
                <a:gridCol w="586382"/>
                <a:gridCol w="586382"/>
                <a:gridCol w="586382"/>
                <a:gridCol w="586382"/>
              </a:tblGrid>
              <a:tr h="64127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7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it-IT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 horzOverflow="overflow">
                    <a:lnL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cs typeface="Arial" charset="0"/>
                        </a:rPr>
                        <a:t>TOTALE</a:t>
                      </a:r>
                      <a:endParaRPr kumimoji="0" lang="it-IT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 horzOverflow="overflow">
                    <a:lnL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it-IT" sz="10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rPr>
                        <a:t>Piemonte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it-IT" sz="10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rPr>
                        <a:t>Lombardia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it-IT" sz="10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rPr>
                        <a:t>Veneto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it-IT" sz="10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rPr>
                        <a:t>Emilia Romagna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it-IT" sz="10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rPr>
                        <a:t>Liguria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it-IT" sz="10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rPr>
                        <a:t>Toscana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it-IT" sz="10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rPr>
                        <a:t>Lazio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it-IT" sz="10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rPr>
                        <a:t>Campania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it-IT" sz="10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rPr>
                        <a:t>Puglia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it-IT" sz="10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rPr>
                        <a:t>Sicilia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it-IT" sz="10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rPr>
                        <a:t>Sardegna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877159">
                <a:tc>
                  <a:txBody>
                    <a:bodyPr/>
                    <a:lstStyle/>
                    <a:p>
                      <a:pPr algn="l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Si, ma solo per quello che riguarda la scuola dell'obbligo</a:t>
                      </a: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5</a:t>
                      </a: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11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877159">
                <a:tc>
                  <a:txBody>
                    <a:bodyPr/>
                    <a:lstStyle/>
                    <a:p>
                      <a:pPr algn="l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Si, ma solo la scuola superiore</a:t>
                      </a: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18</a:t>
                      </a: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14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26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17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17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14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14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17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12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19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18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15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661243">
                <a:tc>
                  <a:txBody>
                    <a:bodyPr/>
                    <a:lstStyle/>
                    <a:p>
                      <a:pPr algn="l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Si, anche l'università e provvederemo noi</a:t>
                      </a: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 dirty="0" smtClean="0">
                          <a:solidFill>
                            <a:schemeClr val="tx1"/>
                          </a:solidFill>
                          <a:latin typeface="Calibri"/>
                        </a:rPr>
                        <a:t>46</a:t>
                      </a:r>
                      <a:endParaRPr lang="it-IT" sz="1100" b="0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47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47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40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38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42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46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50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 dirty="0" smtClean="0">
                          <a:solidFill>
                            <a:schemeClr val="tx1"/>
                          </a:solidFill>
                          <a:latin typeface="Calibri"/>
                        </a:rPr>
                        <a:t>56</a:t>
                      </a:r>
                      <a:endParaRPr lang="it-IT" sz="1100" b="0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48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49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46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877159">
                <a:tc>
                  <a:txBody>
                    <a:bodyPr/>
                    <a:lstStyle/>
                    <a:p>
                      <a:pPr algn="l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Se vorrà fare l'università dovrà lavorare o contribuire alla retta </a:t>
                      </a: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22</a:t>
                      </a: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 dirty="0" smtClean="0">
                          <a:solidFill>
                            <a:schemeClr val="tx1"/>
                          </a:solidFill>
                          <a:latin typeface="Calibri"/>
                        </a:rPr>
                        <a:t>19</a:t>
                      </a:r>
                      <a:endParaRPr lang="it-IT" sz="1100" b="0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18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26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36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28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25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 dirty="0" smtClean="0">
                          <a:solidFill>
                            <a:schemeClr val="tx1"/>
                          </a:solidFill>
                          <a:latin typeface="Calibri"/>
                        </a:rPr>
                        <a:t>20</a:t>
                      </a:r>
                      <a:endParaRPr lang="it-IT" sz="1100" b="0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20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18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19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 dirty="0" smtClean="0">
                          <a:solidFill>
                            <a:schemeClr val="tx1"/>
                          </a:solidFill>
                          <a:latin typeface="Calibri"/>
                        </a:rPr>
                        <a:t>22</a:t>
                      </a:r>
                      <a:endParaRPr lang="it-IT" sz="1100" b="0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661243">
                <a:tc>
                  <a:txBody>
                    <a:bodyPr/>
                    <a:lstStyle/>
                    <a:p>
                      <a:pPr algn="l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Se vorrà fare l'università dovremo chiedere un prestito</a:t>
                      </a: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9</a:t>
                      </a: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12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12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12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11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12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pic>
        <p:nvPicPr>
          <p:cNvPr id="19" name="Immagine 18" descr="images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812360" y="322734"/>
            <a:ext cx="558216" cy="657994"/>
          </a:xfrm>
          <a:prstGeom prst="rect">
            <a:avLst/>
          </a:prstGeom>
        </p:spPr>
      </p:pic>
      <p:sp>
        <p:nvSpPr>
          <p:cNvPr id="9" name="Text Box 1028"/>
          <p:cNvSpPr txBox="1">
            <a:spLocks noChangeArrowheads="1"/>
          </p:cNvSpPr>
          <p:nvPr/>
        </p:nvSpPr>
        <p:spPr bwMode="auto">
          <a:xfrm>
            <a:off x="3131840" y="6613525"/>
            <a:ext cx="2520280" cy="246221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  <a:defRPr/>
            </a:pPr>
            <a:r>
              <a:rPr lang="it-IT" b="0" dirty="0">
                <a:solidFill>
                  <a:srgbClr val="002060"/>
                </a:solidFill>
                <a:latin typeface="+mj-lt"/>
              </a:rPr>
              <a:t>Base: </a:t>
            </a:r>
            <a:r>
              <a:rPr lang="it-IT" b="0" dirty="0" smtClean="0">
                <a:solidFill>
                  <a:srgbClr val="002060"/>
                </a:solidFill>
                <a:latin typeface="+mj-lt"/>
              </a:rPr>
              <a:t>Hanno figli che vanno a scuola</a:t>
            </a:r>
            <a:endParaRPr lang="it-IT" b="0" dirty="0">
              <a:solidFill>
                <a:srgbClr val="002060"/>
              </a:solidFill>
              <a:latin typeface="+mj-lt"/>
            </a:endParaRPr>
          </a:p>
        </p:txBody>
      </p:sp>
      <p:sp>
        <p:nvSpPr>
          <p:cNvPr id="12" name="Ovale 11"/>
          <p:cNvSpPr/>
          <p:nvPr/>
        </p:nvSpPr>
        <p:spPr bwMode="auto">
          <a:xfrm>
            <a:off x="5076056" y="4437112"/>
            <a:ext cx="288032" cy="216024"/>
          </a:xfrm>
          <a:prstGeom prst="ellipse">
            <a:avLst/>
          </a:pr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0" tIns="0" rIns="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tabLst/>
            </a:pPr>
            <a:endParaRPr kumimoji="0" lang="it-I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</a:endParaRPr>
          </a:p>
        </p:txBody>
      </p:sp>
      <p:sp>
        <p:nvSpPr>
          <p:cNvPr id="13" name="Ovale 12"/>
          <p:cNvSpPr/>
          <p:nvPr/>
        </p:nvSpPr>
        <p:spPr bwMode="auto">
          <a:xfrm>
            <a:off x="4518212" y="4437112"/>
            <a:ext cx="288032" cy="216024"/>
          </a:xfrm>
          <a:prstGeom prst="ellipse">
            <a:avLst/>
          </a:pr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0" tIns="0" rIns="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tabLst/>
            </a:pPr>
            <a:endParaRPr kumimoji="0" lang="it-I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</a:endParaRPr>
          </a:p>
        </p:txBody>
      </p:sp>
      <p:sp>
        <p:nvSpPr>
          <p:cNvPr id="15" name="Ovale 14"/>
          <p:cNvSpPr/>
          <p:nvPr/>
        </p:nvSpPr>
        <p:spPr bwMode="auto">
          <a:xfrm>
            <a:off x="6862809" y="3671918"/>
            <a:ext cx="288032" cy="216024"/>
          </a:xfrm>
          <a:prstGeom prst="ellipse">
            <a:avLst/>
          </a:pr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0" tIns="0" rIns="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tabLst/>
            </a:pPr>
            <a:endParaRPr kumimoji="0" lang="it-I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</a:endParaRPr>
          </a:p>
        </p:txBody>
      </p:sp>
      <p:sp>
        <p:nvSpPr>
          <p:cNvPr id="16" name="Ovale 15"/>
          <p:cNvSpPr/>
          <p:nvPr/>
        </p:nvSpPr>
        <p:spPr bwMode="auto">
          <a:xfrm>
            <a:off x="3343091" y="2911497"/>
            <a:ext cx="288032" cy="216024"/>
          </a:xfrm>
          <a:prstGeom prst="ellipse">
            <a:avLst/>
          </a:pr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0" tIns="0" rIns="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tabLst/>
            </a:pPr>
            <a:endParaRPr kumimoji="0" lang="it-I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</a:endParaRPr>
          </a:p>
        </p:txBody>
      </p:sp>
      <p:sp>
        <p:nvSpPr>
          <p:cNvPr id="17" name="Ovale 16"/>
          <p:cNvSpPr/>
          <p:nvPr/>
        </p:nvSpPr>
        <p:spPr bwMode="auto">
          <a:xfrm>
            <a:off x="2771800" y="2029181"/>
            <a:ext cx="288032" cy="216024"/>
          </a:xfrm>
          <a:prstGeom prst="ellipse">
            <a:avLst/>
          </a:pr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0" tIns="0" rIns="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tabLst/>
            </a:pPr>
            <a:endParaRPr kumimoji="0" lang="it-I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olo 2"/>
          <p:cNvSpPr>
            <a:spLocks noGrp="1"/>
          </p:cNvSpPr>
          <p:nvPr>
            <p:ph type="title"/>
          </p:nvPr>
        </p:nvSpPr>
        <p:spPr>
          <a:xfrm>
            <a:off x="838201" y="87313"/>
            <a:ext cx="7766248" cy="611187"/>
          </a:xfrm>
        </p:spPr>
        <p:txBody>
          <a:bodyPr/>
          <a:lstStyle/>
          <a:p>
            <a:r>
              <a:rPr lang="it-IT" dirty="0" smtClean="0"/>
              <a:t>Il lavoro dei sogni</a:t>
            </a:r>
            <a:endParaRPr lang="it-IT" sz="1500" dirty="0"/>
          </a:p>
        </p:txBody>
      </p:sp>
      <p:sp>
        <p:nvSpPr>
          <p:cNvPr id="5" name="Rectangle 1030"/>
          <p:cNvSpPr>
            <a:spLocks noChangeArrowheads="1"/>
          </p:cNvSpPr>
          <p:nvPr/>
        </p:nvSpPr>
        <p:spPr bwMode="auto">
          <a:xfrm>
            <a:off x="107950" y="649162"/>
            <a:ext cx="8352482" cy="334963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 lvl="0" algn="l" eaLnBrk="0" hangingPunct="0">
              <a:lnSpc>
                <a:spcPts val="900"/>
              </a:lnSpc>
              <a:defRPr/>
            </a:pPr>
            <a:r>
              <a:rPr lang="it-IT" b="0" dirty="0" smtClean="0">
                <a:latin typeface="Calibri"/>
                <a:ea typeface="Calibri"/>
              </a:rPr>
              <a:t>D6) Pensa che suo figlio/i suoi figli un giorno riusciranno a fare il lavoro che sognano?</a:t>
            </a:r>
          </a:p>
          <a:p>
            <a:pPr algn="l" eaLnBrk="0" hangingPunct="0">
              <a:lnSpc>
                <a:spcPts val="900"/>
              </a:lnSpc>
              <a:defRPr/>
            </a:pPr>
            <a:r>
              <a:rPr lang="it-IT" b="0" dirty="0" smtClean="0">
                <a:latin typeface="Calibri"/>
                <a:ea typeface="Calibri"/>
              </a:rPr>
              <a:t>D6) Se pensi al tuo futuro, immagini che riuscirai a fare il lavoro che sogni?</a:t>
            </a:r>
          </a:p>
        </p:txBody>
      </p:sp>
      <p:sp>
        <p:nvSpPr>
          <p:cNvPr id="15" name="Segnaposto numero diapositiva 1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39B92E33-AA03-4489-A652-72D61103C84E}" type="slidenum">
              <a:rPr lang="en-US" smtClean="0"/>
              <a:pPr>
                <a:defRPr/>
              </a:pPr>
              <a:t>12</a:t>
            </a:fld>
            <a:endParaRPr lang="en-US" dirty="0"/>
          </a:p>
        </p:txBody>
      </p:sp>
      <p:sp>
        <p:nvSpPr>
          <p:cNvPr id="14" name="Text Box 5"/>
          <p:cNvSpPr txBox="1">
            <a:spLocks noChangeArrowheads="1"/>
          </p:cNvSpPr>
          <p:nvPr/>
        </p:nvSpPr>
        <p:spPr bwMode="auto">
          <a:xfrm>
            <a:off x="8315721" y="561975"/>
            <a:ext cx="792783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square">
            <a:spAutoFit/>
          </a:bodyPr>
          <a:lstStyle/>
          <a:p>
            <a:pPr algn="r">
              <a:spcBef>
                <a:spcPct val="50000"/>
              </a:spcBef>
            </a:pPr>
            <a:r>
              <a:rPr lang="it-IT" i="0" dirty="0" smtClean="0">
                <a:solidFill>
                  <a:srgbClr val="002060"/>
                </a:solidFill>
                <a:latin typeface="+mj-lt"/>
              </a:rPr>
              <a:t>Valori %</a:t>
            </a:r>
            <a:endParaRPr lang="it-IT" i="0" dirty="0">
              <a:solidFill>
                <a:srgbClr val="002060"/>
              </a:solidFill>
              <a:latin typeface="+mj-lt"/>
            </a:endParaRPr>
          </a:p>
        </p:txBody>
      </p:sp>
      <p:graphicFrame>
        <p:nvGraphicFramePr>
          <p:cNvPr id="9" name="Grafico 8"/>
          <p:cNvGraphicFramePr/>
          <p:nvPr/>
        </p:nvGraphicFramePr>
        <p:xfrm>
          <a:off x="5292080" y="1484784"/>
          <a:ext cx="3168352" cy="469957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0" name="Text Box 5"/>
          <p:cNvSpPr txBox="1">
            <a:spLocks noChangeArrowheads="1"/>
          </p:cNvSpPr>
          <p:nvPr/>
        </p:nvSpPr>
        <p:spPr bwMode="auto">
          <a:xfrm>
            <a:off x="1115616" y="1158652"/>
            <a:ext cx="1728192" cy="292388"/>
          </a:xfrm>
          <a:prstGeom prst="rect">
            <a:avLst/>
          </a:prstGeom>
          <a:solidFill>
            <a:srgbClr val="FF0000"/>
          </a:solidFill>
          <a:ln w="19050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sz="1300" i="0" kern="0" noProof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GENITORI</a:t>
            </a:r>
            <a:endParaRPr kumimoji="0" lang="it-IT" sz="130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</a:endParaRPr>
          </a:p>
        </p:txBody>
      </p:sp>
      <p:sp>
        <p:nvSpPr>
          <p:cNvPr id="11" name="Text Box 1028"/>
          <p:cNvSpPr txBox="1">
            <a:spLocks noChangeArrowheads="1"/>
          </p:cNvSpPr>
          <p:nvPr/>
        </p:nvSpPr>
        <p:spPr bwMode="auto">
          <a:xfrm>
            <a:off x="5796136" y="6237312"/>
            <a:ext cx="2160240" cy="246221"/>
          </a:xfrm>
          <a:prstGeom prst="rect">
            <a:avLst/>
          </a:prstGeom>
          <a:ln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it-IT" b="0" dirty="0" smtClean="0">
                <a:solidFill>
                  <a:srgbClr val="002060"/>
                </a:solidFill>
              </a:rPr>
              <a:t>Base: Totale campione (401)</a:t>
            </a:r>
            <a:endParaRPr lang="it-IT" b="0" dirty="0">
              <a:solidFill>
                <a:srgbClr val="002060"/>
              </a:solidFill>
            </a:endParaRPr>
          </a:p>
        </p:txBody>
      </p:sp>
      <p:sp>
        <p:nvSpPr>
          <p:cNvPr id="12" name="Text Box 5"/>
          <p:cNvSpPr txBox="1">
            <a:spLocks noChangeArrowheads="1"/>
          </p:cNvSpPr>
          <p:nvPr/>
        </p:nvSpPr>
        <p:spPr bwMode="auto">
          <a:xfrm>
            <a:off x="5940152" y="1158652"/>
            <a:ext cx="1728192" cy="292388"/>
          </a:xfrm>
          <a:prstGeom prst="rect">
            <a:avLst/>
          </a:prstGeom>
          <a:solidFill>
            <a:srgbClr val="FF0000"/>
          </a:solidFill>
          <a:ln w="19050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sz="1300" i="0" kern="0" noProof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FIGLI</a:t>
            </a:r>
            <a:endParaRPr kumimoji="0" lang="it-IT" sz="130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</a:endParaRPr>
          </a:p>
        </p:txBody>
      </p:sp>
      <p:graphicFrame>
        <p:nvGraphicFramePr>
          <p:cNvPr id="13" name="Grafico 12"/>
          <p:cNvGraphicFramePr/>
          <p:nvPr/>
        </p:nvGraphicFramePr>
        <p:xfrm>
          <a:off x="467544" y="1484784"/>
          <a:ext cx="3168352" cy="469957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16" name="Gruppo 15"/>
          <p:cNvGrpSpPr/>
          <p:nvPr/>
        </p:nvGrpSpPr>
        <p:grpSpPr>
          <a:xfrm>
            <a:off x="0" y="6237312"/>
            <a:ext cx="5580112" cy="253916"/>
            <a:chOff x="0" y="6237312"/>
            <a:chExt cx="5580112" cy="253916"/>
          </a:xfrm>
        </p:grpSpPr>
        <p:sp>
          <p:nvSpPr>
            <p:cNvPr id="18" name="Text Box 1028"/>
            <p:cNvSpPr txBox="1">
              <a:spLocks noChangeArrowheads="1"/>
            </p:cNvSpPr>
            <p:nvPr/>
          </p:nvSpPr>
          <p:spPr bwMode="auto">
            <a:xfrm>
              <a:off x="0" y="6237312"/>
              <a:ext cx="5580112" cy="253916"/>
            </a:xfrm>
            <a:prstGeom prst="rect">
              <a:avLst/>
            </a:prstGeom>
            <a:noFill/>
            <a:ln>
              <a:noFill/>
            </a:ln>
            <a:effectLst>
              <a:prstShdw prst="shdw17" dist="17961" dir="2700000">
                <a:schemeClr val="accent1">
                  <a:gamma/>
                  <a:shade val="60000"/>
                  <a:invGamma/>
                </a:schemeClr>
              </a:prstShdw>
            </a:effectLst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l">
                <a:spcBef>
                  <a:spcPct val="50000"/>
                </a:spcBef>
                <a:defRPr/>
              </a:pPr>
              <a:r>
                <a:rPr lang="it-IT" sz="900" b="0" dirty="0">
                  <a:solidFill>
                    <a:srgbClr val="002060"/>
                  </a:solidFill>
                  <a:latin typeface="+mj-lt"/>
                </a:rPr>
                <a:t>Base: </a:t>
              </a:r>
              <a:r>
                <a:rPr lang="it-IT" sz="900" b="0" dirty="0" smtClean="0">
                  <a:solidFill>
                    <a:srgbClr val="002060"/>
                  </a:solidFill>
                  <a:latin typeface="+mj-lt"/>
                </a:rPr>
                <a:t>Hanno figli che vanno a scuola (1359)              </a:t>
              </a:r>
              <a:r>
                <a:rPr lang="it-IT" b="0" dirty="0" smtClean="0">
                  <a:solidFill>
                    <a:srgbClr val="002060"/>
                  </a:solidFill>
                  <a:latin typeface="+mj-lt"/>
                </a:rPr>
                <a:t>Genitori di 14-17enni che vanno a scuola (389</a:t>
              </a:r>
              <a:r>
                <a:rPr lang="it-IT" sz="800" b="0" dirty="0" smtClean="0">
                  <a:solidFill>
                    <a:srgbClr val="002060"/>
                  </a:solidFill>
                </a:rPr>
                <a:t>)</a:t>
              </a:r>
              <a:endParaRPr lang="it-IT" sz="800" b="0" dirty="0">
                <a:solidFill>
                  <a:srgbClr val="002060"/>
                </a:solidFill>
                <a:latin typeface="+mj-lt"/>
              </a:endParaRPr>
            </a:p>
          </p:txBody>
        </p:sp>
        <p:sp>
          <p:nvSpPr>
            <p:cNvPr id="19" name="Rettangolo 18"/>
            <p:cNvSpPr/>
            <p:nvPr/>
          </p:nvSpPr>
          <p:spPr bwMode="auto">
            <a:xfrm rot="5400000">
              <a:off x="2239704" y="6229784"/>
              <a:ext cx="144016" cy="249300"/>
            </a:xfrm>
            <a:prstGeom prst="rect">
              <a:avLst/>
            </a:prstGeom>
            <a:solidFill>
              <a:srgbClr val="009999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l" defTabSz="914400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it-I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endParaRPr>
            </a:p>
          </p:txBody>
        </p:sp>
        <p:sp>
          <p:nvSpPr>
            <p:cNvPr id="20" name="Rettangolo 19"/>
            <p:cNvSpPr/>
            <p:nvPr/>
          </p:nvSpPr>
          <p:spPr bwMode="auto">
            <a:xfrm rot="5400000">
              <a:off x="4989455" y="6243231"/>
              <a:ext cx="144016" cy="249300"/>
            </a:xfrm>
            <a:prstGeom prst="rect">
              <a:avLst/>
            </a:prstGeom>
            <a:solidFill>
              <a:srgbClr val="F09C06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l" defTabSz="914400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it-I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8387729" y="662499"/>
            <a:ext cx="792783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it-IT" i="0" dirty="0" smtClean="0">
                <a:solidFill>
                  <a:srgbClr val="002060"/>
                </a:solidFill>
                <a:latin typeface="+mj-lt"/>
              </a:rPr>
              <a:t>Valori %</a:t>
            </a:r>
            <a:endParaRPr lang="it-IT" i="0" dirty="0">
              <a:solidFill>
                <a:srgbClr val="002060"/>
              </a:solidFill>
              <a:latin typeface="+mj-lt"/>
            </a:endParaRPr>
          </a:p>
        </p:txBody>
      </p:sp>
      <p:sp>
        <p:nvSpPr>
          <p:cNvPr id="22" name="Titolo 21"/>
          <p:cNvSpPr>
            <a:spLocks noGrp="1"/>
          </p:cNvSpPr>
          <p:nvPr>
            <p:ph type="title"/>
          </p:nvPr>
        </p:nvSpPr>
        <p:spPr>
          <a:xfrm>
            <a:off x="838201" y="87313"/>
            <a:ext cx="6830144" cy="611187"/>
          </a:xfrm>
          <a:solidFill>
            <a:schemeClr val="bg1"/>
          </a:solidFill>
        </p:spPr>
        <p:txBody>
          <a:bodyPr/>
          <a:lstStyle/>
          <a:p>
            <a:r>
              <a:rPr lang="it-IT" dirty="0" smtClean="0"/>
              <a:t>Il lavoro dei sogni –</a:t>
            </a:r>
            <a:br>
              <a:rPr lang="it-IT" dirty="0" smtClean="0"/>
            </a:br>
            <a:r>
              <a:rPr lang="it-IT" sz="1500" dirty="0" smtClean="0">
                <a:solidFill>
                  <a:srgbClr val="1F497D"/>
                </a:solidFill>
              </a:rPr>
              <a:t>approfondimento GENITORI per regioni</a:t>
            </a:r>
            <a:endParaRPr lang="it-IT" sz="1500" dirty="0"/>
          </a:p>
        </p:txBody>
      </p:sp>
      <p:sp>
        <p:nvSpPr>
          <p:cNvPr id="10" name="Segnaposto numero diapositiva 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39B92E33-AA03-4489-A652-72D61103C84E}" type="slidenum">
              <a:rPr lang="en-US" smtClean="0"/>
              <a:pPr>
                <a:defRPr/>
              </a:pPr>
              <a:t>13</a:t>
            </a:fld>
            <a:endParaRPr lang="en-US"/>
          </a:p>
        </p:txBody>
      </p:sp>
      <p:sp>
        <p:nvSpPr>
          <p:cNvPr id="14" name="Rectangle 1030"/>
          <p:cNvSpPr>
            <a:spLocks noChangeArrowheads="1"/>
          </p:cNvSpPr>
          <p:nvPr/>
        </p:nvSpPr>
        <p:spPr bwMode="auto">
          <a:xfrm>
            <a:off x="107950" y="675895"/>
            <a:ext cx="8352482" cy="212751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 lvl="0" algn="l" eaLnBrk="0" hangingPunct="0">
              <a:lnSpc>
                <a:spcPts val="900"/>
              </a:lnSpc>
              <a:defRPr/>
            </a:pPr>
            <a:r>
              <a:rPr lang="it-IT" b="0" dirty="0" smtClean="0">
                <a:latin typeface="Calibri"/>
                <a:ea typeface="Calibri"/>
              </a:rPr>
              <a:t>D6) Pensa che suo figlio/i suoi figli un giorno riusciranno a fare il lavoro che sognano?</a:t>
            </a:r>
          </a:p>
        </p:txBody>
      </p:sp>
      <p:graphicFrame>
        <p:nvGraphicFramePr>
          <p:cNvPr id="18" name="Group 870"/>
          <p:cNvGraphicFramePr>
            <a:graphicFrameLocks noGrp="1"/>
          </p:cNvGraphicFramePr>
          <p:nvPr/>
        </p:nvGraphicFramePr>
        <p:xfrm>
          <a:off x="107504" y="1052736"/>
          <a:ext cx="8948248" cy="4378727"/>
        </p:xfrm>
        <a:graphic>
          <a:graphicData uri="http://schemas.openxmlformats.org/drawingml/2006/table">
            <a:tbl>
              <a:tblPr/>
              <a:tblGrid>
                <a:gridCol w="1866707"/>
                <a:gridCol w="658921"/>
                <a:gridCol w="558800"/>
                <a:gridCol w="586382"/>
                <a:gridCol w="586382"/>
                <a:gridCol w="586382"/>
                <a:gridCol w="586382"/>
                <a:gridCol w="586382"/>
                <a:gridCol w="586382"/>
                <a:gridCol w="586382"/>
                <a:gridCol w="586382"/>
                <a:gridCol w="586382"/>
                <a:gridCol w="586382"/>
              </a:tblGrid>
              <a:tr h="64127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7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it-IT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 horzOverflow="overflow">
                    <a:lnL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cs typeface="Arial" charset="0"/>
                        </a:rPr>
                        <a:t>TOTALE</a:t>
                      </a:r>
                      <a:endParaRPr kumimoji="0" lang="it-IT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 horzOverflow="overflow">
                    <a:lnL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it-IT" sz="10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rPr>
                        <a:t>Piemonte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it-IT" sz="10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rPr>
                        <a:t>Lombardia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it-IT" sz="10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rPr>
                        <a:t>Veneto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it-IT" sz="10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rPr>
                        <a:t>Emilia Romagna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it-IT" sz="10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rPr>
                        <a:t>Liguria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it-IT" sz="10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rPr>
                        <a:t>Toscana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it-IT" sz="10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rPr>
                        <a:t>Lazio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it-IT" sz="10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rPr>
                        <a:t>Campania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it-IT" sz="10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rPr>
                        <a:t>Puglia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it-IT" sz="10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rPr>
                        <a:t>Sicilia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it-IT" sz="10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rPr>
                        <a:t>Sardegna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877159">
                <a:tc>
                  <a:txBody>
                    <a:bodyPr/>
                    <a:lstStyle/>
                    <a:p>
                      <a:pPr algn="l" fontAlgn="b"/>
                      <a:r>
                        <a:rPr lang="it-IT" sz="1100" b="0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Ci vorrà molto impegno e perseveranza per realizzare le loro aspirazioni</a:t>
                      </a: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36</a:t>
                      </a: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37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36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35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37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49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42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29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 dirty="0" smtClean="0">
                          <a:solidFill>
                            <a:schemeClr val="tx1"/>
                          </a:solidFill>
                          <a:latin typeface="Calibri"/>
                        </a:rPr>
                        <a:t>34</a:t>
                      </a:r>
                      <a:endParaRPr lang="it-IT" sz="1100" b="0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40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32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32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641810">
                <a:tc>
                  <a:txBody>
                    <a:bodyPr/>
                    <a:lstStyle/>
                    <a:p>
                      <a:pPr algn="l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Con la situazione che c'è, dovranno considerarsi fortunati se avranno un lavoro </a:t>
                      </a: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28</a:t>
                      </a: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21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32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28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30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19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21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37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29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23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 dirty="0" smtClean="0">
                          <a:solidFill>
                            <a:schemeClr val="tx1"/>
                          </a:solidFill>
                          <a:latin typeface="Calibri"/>
                        </a:rPr>
                        <a:t>24</a:t>
                      </a:r>
                      <a:endParaRPr lang="it-IT" sz="1100" b="0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35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661243">
                <a:tc>
                  <a:txBody>
                    <a:bodyPr/>
                    <a:lstStyle/>
                    <a:p>
                      <a:pPr algn="l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Temo che, come molti stanno già facendo, dovranno andare all'estero</a:t>
                      </a: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14</a:t>
                      </a: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20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11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14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16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17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15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17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14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12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15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17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877159">
                <a:tc>
                  <a:txBody>
                    <a:bodyPr/>
                    <a:lstStyle/>
                    <a:p>
                      <a:pPr algn="l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Sono convinto che ce la faranno</a:t>
                      </a: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14</a:t>
                      </a: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12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15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15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 dirty="0" smtClean="0">
                          <a:solidFill>
                            <a:schemeClr val="tx1"/>
                          </a:solidFill>
                          <a:latin typeface="Calibri"/>
                        </a:rPr>
                        <a:t>9</a:t>
                      </a:r>
                      <a:endParaRPr lang="it-IT" sz="1100" b="0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 dirty="0" smtClean="0">
                          <a:solidFill>
                            <a:schemeClr val="tx1"/>
                          </a:solidFill>
                          <a:latin typeface="Calibri"/>
                        </a:rPr>
                        <a:t>11</a:t>
                      </a:r>
                      <a:endParaRPr lang="it-IT" sz="1100" b="0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19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15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23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 dirty="0" smtClean="0">
                          <a:solidFill>
                            <a:schemeClr val="tx1"/>
                          </a:solidFill>
                          <a:latin typeface="Calibri"/>
                        </a:rPr>
                        <a:t>10</a:t>
                      </a:r>
                      <a:endParaRPr lang="it-IT" sz="1100" b="0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661243">
                <a:tc>
                  <a:txBody>
                    <a:bodyPr/>
                    <a:lstStyle/>
                    <a:p>
                      <a:pPr algn="l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Spero che decideranno di trasferirsi all'estero, dove si vive meglio/ci sono maggiori opportunità</a:t>
                      </a: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8</a:t>
                      </a: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11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pic>
        <p:nvPicPr>
          <p:cNvPr id="19" name="Immagine 18" descr="images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812360" y="322734"/>
            <a:ext cx="558216" cy="657994"/>
          </a:xfrm>
          <a:prstGeom prst="rect">
            <a:avLst/>
          </a:prstGeom>
        </p:spPr>
      </p:pic>
      <p:sp>
        <p:nvSpPr>
          <p:cNvPr id="11" name="Text Box 1028"/>
          <p:cNvSpPr txBox="1">
            <a:spLocks noChangeArrowheads="1"/>
          </p:cNvSpPr>
          <p:nvPr/>
        </p:nvSpPr>
        <p:spPr bwMode="auto">
          <a:xfrm>
            <a:off x="2843808" y="6597352"/>
            <a:ext cx="2520280" cy="246221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  <a:defRPr/>
            </a:pPr>
            <a:r>
              <a:rPr lang="it-IT" b="0" dirty="0">
                <a:solidFill>
                  <a:srgbClr val="002060"/>
                </a:solidFill>
                <a:latin typeface="+mj-lt"/>
              </a:rPr>
              <a:t>Base: </a:t>
            </a:r>
            <a:r>
              <a:rPr lang="it-IT" b="0" dirty="0" smtClean="0">
                <a:solidFill>
                  <a:srgbClr val="002060"/>
                </a:solidFill>
                <a:latin typeface="+mj-lt"/>
              </a:rPr>
              <a:t>Totale campione</a:t>
            </a:r>
            <a:endParaRPr lang="it-IT" b="0" dirty="0">
              <a:solidFill>
                <a:srgbClr val="002060"/>
              </a:solidFill>
              <a:latin typeface="+mj-lt"/>
            </a:endParaRPr>
          </a:p>
        </p:txBody>
      </p:sp>
      <p:sp>
        <p:nvSpPr>
          <p:cNvPr id="9" name="Ovale 8"/>
          <p:cNvSpPr/>
          <p:nvPr/>
        </p:nvSpPr>
        <p:spPr bwMode="auto">
          <a:xfrm>
            <a:off x="5089503" y="2042628"/>
            <a:ext cx="288032" cy="216024"/>
          </a:xfrm>
          <a:prstGeom prst="ellipse">
            <a:avLst/>
          </a:pr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0" tIns="0" rIns="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tabLst/>
            </a:pPr>
            <a:endParaRPr kumimoji="0" lang="it-I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</a:endParaRPr>
          </a:p>
        </p:txBody>
      </p:sp>
      <p:sp>
        <p:nvSpPr>
          <p:cNvPr id="12" name="Ovale 11"/>
          <p:cNvSpPr/>
          <p:nvPr/>
        </p:nvSpPr>
        <p:spPr bwMode="auto">
          <a:xfrm>
            <a:off x="5683787" y="2033954"/>
            <a:ext cx="288032" cy="216024"/>
          </a:xfrm>
          <a:prstGeom prst="ellipse">
            <a:avLst/>
          </a:pr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0" tIns="0" rIns="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tabLst/>
            </a:pPr>
            <a:endParaRPr kumimoji="0" lang="it-I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</a:endParaRPr>
          </a:p>
        </p:txBody>
      </p:sp>
      <p:sp>
        <p:nvSpPr>
          <p:cNvPr id="13" name="Ovale 12"/>
          <p:cNvSpPr/>
          <p:nvPr/>
        </p:nvSpPr>
        <p:spPr bwMode="auto">
          <a:xfrm>
            <a:off x="6259851" y="2780928"/>
            <a:ext cx="288032" cy="216024"/>
          </a:xfrm>
          <a:prstGeom prst="ellipse">
            <a:avLst/>
          </a:pr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0" tIns="0" rIns="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tabLst/>
            </a:pPr>
            <a:endParaRPr kumimoji="0" lang="it-I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</a:endParaRPr>
          </a:p>
        </p:txBody>
      </p:sp>
      <p:sp>
        <p:nvSpPr>
          <p:cNvPr id="15" name="Ovale 14"/>
          <p:cNvSpPr/>
          <p:nvPr/>
        </p:nvSpPr>
        <p:spPr bwMode="auto">
          <a:xfrm>
            <a:off x="8617895" y="2798858"/>
            <a:ext cx="288032" cy="216024"/>
          </a:xfrm>
          <a:prstGeom prst="ellipse">
            <a:avLst/>
          </a:pr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0" tIns="0" rIns="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tabLst/>
            </a:pPr>
            <a:endParaRPr kumimoji="0" lang="it-I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</a:endParaRPr>
          </a:p>
        </p:txBody>
      </p:sp>
      <p:sp>
        <p:nvSpPr>
          <p:cNvPr id="16" name="Ovale 15"/>
          <p:cNvSpPr/>
          <p:nvPr/>
        </p:nvSpPr>
        <p:spPr bwMode="auto">
          <a:xfrm>
            <a:off x="2767027" y="3451121"/>
            <a:ext cx="288032" cy="216024"/>
          </a:xfrm>
          <a:prstGeom prst="ellipse">
            <a:avLst/>
          </a:pr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0" tIns="0" rIns="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tabLst/>
            </a:pPr>
            <a:endParaRPr kumimoji="0" lang="it-I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</a:endParaRPr>
          </a:p>
        </p:txBody>
      </p:sp>
      <p:sp>
        <p:nvSpPr>
          <p:cNvPr id="17" name="Ovale 16"/>
          <p:cNvSpPr/>
          <p:nvPr/>
        </p:nvSpPr>
        <p:spPr bwMode="auto">
          <a:xfrm>
            <a:off x="6858036" y="4207641"/>
            <a:ext cx="288032" cy="216024"/>
          </a:xfrm>
          <a:prstGeom prst="ellipse">
            <a:avLst/>
          </a:pr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0" tIns="0" rIns="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tabLst/>
            </a:pPr>
            <a:endParaRPr kumimoji="0" lang="it-I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</a:endParaRPr>
          </a:p>
        </p:txBody>
      </p:sp>
      <p:sp>
        <p:nvSpPr>
          <p:cNvPr id="20" name="Ovale 19"/>
          <p:cNvSpPr/>
          <p:nvPr/>
        </p:nvSpPr>
        <p:spPr bwMode="auto">
          <a:xfrm>
            <a:off x="8028384" y="4212124"/>
            <a:ext cx="288032" cy="216024"/>
          </a:xfrm>
          <a:prstGeom prst="ellipse">
            <a:avLst/>
          </a:pr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0" tIns="0" rIns="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tabLst/>
            </a:pPr>
            <a:endParaRPr kumimoji="0" lang="it-I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olo 4"/>
          <p:cNvSpPr>
            <a:spLocks noGrp="1"/>
          </p:cNvSpPr>
          <p:nvPr>
            <p:ph type="ctrTitle"/>
          </p:nvPr>
        </p:nvSpPr>
        <p:spPr>
          <a:xfrm>
            <a:off x="107504" y="2636912"/>
            <a:ext cx="4430713" cy="1495794"/>
          </a:xfrm>
        </p:spPr>
        <p:txBody>
          <a:bodyPr/>
          <a:lstStyle/>
          <a:p>
            <a:r>
              <a:rPr lang="it-IT" dirty="0" smtClean="0">
                <a:latin typeface="Gill Sans MT" pitchFamily="34" charset="0"/>
              </a:rPr>
              <a:t>La crisi economica: impatto e misure per le famiglie</a:t>
            </a:r>
            <a:endParaRPr lang="it-IT" dirty="0">
              <a:latin typeface="Gill Sans MT" pitchFamily="34" charset="0"/>
            </a:endParaRPr>
          </a:p>
        </p:txBody>
      </p:sp>
      <p:sp>
        <p:nvSpPr>
          <p:cNvPr id="3" name="Segnaposto numero diapositiva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580CF98-BD68-43E4-A57B-B39D10E35D78}" type="slidenum">
              <a:rPr lang="en-US" smtClean="0"/>
              <a:pPr>
                <a:defRPr/>
              </a:pPr>
              <a:t>14</a:t>
            </a:fld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740331" y="836712"/>
            <a:ext cx="7216045" cy="2016224"/>
          </a:xfrm>
          <a:noFill/>
        </p:spPr>
        <p:txBody>
          <a:bodyPr>
            <a:noAutofit/>
          </a:bodyPr>
          <a:lstStyle/>
          <a:p>
            <a:pPr marL="0" indent="0" algn="just">
              <a:spcBef>
                <a:spcPts val="0"/>
              </a:spcBef>
              <a:spcAft>
                <a:spcPts val="600"/>
              </a:spcAft>
              <a:buNone/>
            </a:pPr>
            <a:r>
              <a:rPr lang="it-IT" b="1" dirty="0">
                <a:latin typeface="Calibri" pitchFamily="34" charset="0"/>
                <a:cs typeface="Calibri" pitchFamily="34" charset="0"/>
              </a:rPr>
              <a:t>Nel 2012, </a:t>
            </a:r>
            <a:r>
              <a:rPr lang="it-IT" b="1" dirty="0">
                <a:solidFill>
                  <a:srgbClr val="C00000"/>
                </a:solidFill>
                <a:latin typeface="Calibri" pitchFamily="34" charset="0"/>
                <a:cs typeface="Calibri" pitchFamily="34" charset="0"/>
              </a:rPr>
              <a:t>il potere d’acquisto delle famiglie ha registrato una flessione del </a:t>
            </a:r>
            <a:r>
              <a:rPr lang="it-IT" b="1" dirty="0" smtClean="0">
                <a:solidFill>
                  <a:srgbClr val="C00000"/>
                </a:solidFill>
                <a:latin typeface="Calibri" pitchFamily="34" charset="0"/>
                <a:cs typeface="Calibri" pitchFamily="34" charset="0"/>
              </a:rPr>
              <a:t>4,8% </a:t>
            </a:r>
            <a:r>
              <a:rPr lang="it-IT" b="1" dirty="0">
                <a:solidFill>
                  <a:srgbClr val="C00000"/>
                </a:solidFill>
                <a:latin typeface="Calibri" pitchFamily="34" charset="0"/>
                <a:cs typeface="Calibri" pitchFamily="34" charset="0"/>
              </a:rPr>
              <a:t>nei confronti del </a:t>
            </a:r>
            <a:r>
              <a:rPr lang="it-IT" b="1" dirty="0" smtClean="0">
                <a:solidFill>
                  <a:srgbClr val="C00000"/>
                </a:solidFill>
                <a:latin typeface="Calibri" pitchFamily="34" charset="0"/>
                <a:cs typeface="Calibri" pitchFamily="34" charset="0"/>
              </a:rPr>
              <a:t>2011</a:t>
            </a:r>
            <a:r>
              <a:rPr lang="it-IT" b="1" dirty="0" smtClean="0">
                <a:latin typeface="Calibri" pitchFamily="34" charset="0"/>
                <a:cs typeface="Calibri" pitchFamily="34" charset="0"/>
              </a:rPr>
              <a:t>. </a:t>
            </a:r>
          </a:p>
          <a:p>
            <a:pPr marL="0" indent="0" algn="just">
              <a:spcBef>
                <a:spcPts val="0"/>
              </a:spcBef>
              <a:spcAft>
                <a:spcPts val="600"/>
              </a:spcAft>
              <a:buNone/>
            </a:pPr>
            <a:r>
              <a:rPr lang="it-IT" b="1" dirty="0" smtClean="0">
                <a:latin typeface="Calibri" pitchFamily="34" charset="0"/>
                <a:cs typeface="Calibri" pitchFamily="34" charset="0"/>
              </a:rPr>
              <a:t>Anche </a:t>
            </a:r>
            <a:r>
              <a:rPr lang="it-IT" b="1" dirty="0">
                <a:latin typeface="Calibri" pitchFamily="34" charset="0"/>
                <a:cs typeface="Calibri" pitchFamily="34" charset="0"/>
              </a:rPr>
              <a:t>nel 2012, </a:t>
            </a:r>
            <a:r>
              <a:rPr lang="it-IT" b="1" dirty="0">
                <a:solidFill>
                  <a:srgbClr val="C00000"/>
                </a:solidFill>
                <a:latin typeface="Calibri" pitchFamily="34" charset="0"/>
                <a:cs typeface="Calibri" pitchFamily="34" charset="0"/>
              </a:rPr>
              <a:t>le famiglie hanno risposto </a:t>
            </a:r>
            <a:r>
              <a:rPr lang="it-IT" b="1" dirty="0">
                <a:latin typeface="Calibri" pitchFamily="34" charset="0"/>
                <a:cs typeface="Calibri" pitchFamily="34" charset="0"/>
              </a:rPr>
              <a:t>all’erosione del potere d’acquisto </a:t>
            </a:r>
            <a:r>
              <a:rPr lang="it-IT" b="1" dirty="0">
                <a:solidFill>
                  <a:srgbClr val="C00000"/>
                </a:solidFill>
                <a:latin typeface="Calibri" pitchFamily="34" charset="0"/>
                <a:cs typeface="Calibri" pitchFamily="34" charset="0"/>
              </a:rPr>
              <a:t>aumentando la quota di reddito destinata ai consumi. </a:t>
            </a:r>
            <a:endParaRPr lang="it-IT" b="1" dirty="0" smtClean="0">
              <a:solidFill>
                <a:srgbClr val="C00000"/>
              </a:solidFill>
              <a:latin typeface="Calibri" pitchFamily="34" charset="0"/>
              <a:cs typeface="Calibri" pitchFamily="34" charset="0"/>
            </a:endParaRPr>
          </a:p>
          <a:p>
            <a:pPr marL="0" indent="0" algn="just">
              <a:spcBef>
                <a:spcPts val="0"/>
              </a:spcBef>
              <a:spcAft>
                <a:spcPts val="600"/>
              </a:spcAft>
              <a:buNone/>
            </a:pPr>
            <a:r>
              <a:rPr lang="it-IT" b="1" dirty="0" smtClean="0">
                <a:latin typeface="Calibri" pitchFamily="34" charset="0"/>
                <a:cs typeface="Calibri" pitchFamily="34" charset="0"/>
              </a:rPr>
              <a:t>La </a:t>
            </a:r>
            <a:r>
              <a:rPr lang="it-IT" b="1" dirty="0">
                <a:latin typeface="Calibri" pitchFamily="34" charset="0"/>
                <a:cs typeface="Calibri" pitchFamily="34" charset="0"/>
              </a:rPr>
              <a:t>riduzione nella diffusione del risparmio prodottasi con la crisi è senza precedenti: nel 2012 la propensione al risparmio delle famiglie consumatrici è pari </a:t>
            </a:r>
            <a:r>
              <a:rPr lang="it-IT" b="1" dirty="0" smtClean="0">
                <a:latin typeface="Calibri" pitchFamily="34" charset="0"/>
                <a:cs typeface="Calibri" pitchFamily="34" charset="0"/>
              </a:rPr>
              <a:t>all'8,2%, </a:t>
            </a:r>
            <a:r>
              <a:rPr lang="it-IT" b="1" dirty="0">
                <a:latin typeface="Calibri" pitchFamily="34" charset="0"/>
                <a:cs typeface="Calibri" pitchFamily="34" charset="0"/>
              </a:rPr>
              <a:t>con una diminuzione di 0,5 punti percentuali rispetto al 2011</a:t>
            </a:r>
            <a:endParaRPr lang="it-IT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Rettangolo 6"/>
          <p:cNvSpPr/>
          <p:nvPr/>
        </p:nvSpPr>
        <p:spPr>
          <a:xfrm>
            <a:off x="1220679" y="6191744"/>
            <a:ext cx="905337" cy="276981"/>
          </a:xfrm>
          <a:prstGeom prst="rect">
            <a:avLst/>
          </a:prstGeom>
        </p:spPr>
        <p:txBody>
          <a:bodyPr wrap="none" lIns="91420" tIns="45711" rIns="91420" bIns="45711">
            <a:spAutoFit/>
          </a:bodyPr>
          <a:lstStyle/>
          <a:p>
            <a:r>
              <a:rPr lang="it-IT" sz="1200" i="1" dirty="0" smtClean="0">
                <a:latin typeface="Calibri" pitchFamily="34" charset="0"/>
                <a:cs typeface="Calibri" pitchFamily="34" charset="0"/>
              </a:rPr>
              <a:t>Fonte:</a:t>
            </a:r>
            <a:r>
              <a:rPr lang="it-IT" sz="1200" dirty="0" smtClean="0">
                <a:latin typeface="Calibri" pitchFamily="34" charset="0"/>
                <a:cs typeface="Calibri" pitchFamily="34" charset="0"/>
              </a:rPr>
              <a:t> Istat</a:t>
            </a:r>
            <a:endParaRPr lang="it-IT" sz="12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8" name="Rettangolo 7"/>
          <p:cNvSpPr/>
          <p:nvPr/>
        </p:nvSpPr>
        <p:spPr>
          <a:xfrm>
            <a:off x="860439" y="3140968"/>
            <a:ext cx="7152067" cy="307758"/>
          </a:xfrm>
          <a:prstGeom prst="rect">
            <a:avLst/>
          </a:prstGeom>
        </p:spPr>
        <p:txBody>
          <a:bodyPr wrap="square" lIns="91420" tIns="45711" rIns="91420" bIns="45711">
            <a:spAutoFit/>
          </a:bodyPr>
          <a:lstStyle/>
          <a:p>
            <a:pPr algn="r">
              <a:defRPr/>
            </a:pPr>
            <a:r>
              <a:rPr lang="it-IT" sz="1400" dirty="0" smtClean="0">
                <a:solidFill>
                  <a:srgbClr val="505050"/>
                </a:solidFill>
                <a:latin typeface="Calibri" pitchFamily="34" charset="0"/>
                <a:cs typeface="Calibri" pitchFamily="34" charset="0"/>
              </a:rPr>
              <a:t>Propensione al risparmio (%), potere d’acquisto e consumi reali (2000=100) - Anni 2001- 2012</a:t>
            </a:r>
            <a:endParaRPr lang="it-IT" sz="1400" dirty="0">
              <a:solidFill>
                <a:srgbClr val="505050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0" name="Rectangle 2"/>
          <p:cNvSpPr txBox="1">
            <a:spLocks noChangeArrowheads="1"/>
          </p:cNvSpPr>
          <p:nvPr/>
        </p:nvSpPr>
        <p:spPr>
          <a:xfrm>
            <a:off x="682768" y="1"/>
            <a:ext cx="7633647" cy="404663"/>
          </a:xfrm>
          <a:prstGeom prst="rect">
            <a:avLst/>
          </a:prstGeom>
        </p:spPr>
        <p:txBody>
          <a:bodyPr lIns="82945" tIns="41473" rIns="82945" bIns="41473"/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sz="2400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Le condizioni delle famiglie: redditi, consumi e risparmi</a:t>
            </a:r>
            <a:endParaRPr lang="it-IT" sz="2400" b="1" dirty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6388" y="3429000"/>
            <a:ext cx="7053263" cy="24636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Rectangle 2"/>
          <p:cNvSpPr txBox="1">
            <a:spLocks noChangeArrowheads="1"/>
          </p:cNvSpPr>
          <p:nvPr/>
        </p:nvSpPr>
        <p:spPr>
          <a:xfrm>
            <a:off x="835168" y="152401"/>
            <a:ext cx="7633647" cy="404663"/>
          </a:xfrm>
          <a:prstGeom prst="rect">
            <a:avLst/>
          </a:prstGeom>
        </p:spPr>
        <p:txBody>
          <a:bodyPr lIns="82945" tIns="41473" rIns="82945" bIns="41473"/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it-IT" sz="2000" b="1" i="0" dirty="0" smtClean="0">
                <a:cs typeface="Calibri" pitchFamily="34" charset="0"/>
              </a:rPr>
              <a:t>ISTAT a proposito di famiglie e crisi: redditi, consumi e risparmi</a:t>
            </a:r>
            <a:endParaRPr lang="it-IT" sz="2000" b="1" i="0" dirty="0">
              <a:cs typeface="Calibri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5602119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olo 2"/>
          <p:cNvSpPr>
            <a:spLocks noGrp="1"/>
          </p:cNvSpPr>
          <p:nvPr>
            <p:ph type="title"/>
          </p:nvPr>
        </p:nvSpPr>
        <p:spPr>
          <a:xfrm>
            <a:off x="838201" y="87313"/>
            <a:ext cx="7766248" cy="611187"/>
          </a:xfrm>
        </p:spPr>
        <p:txBody>
          <a:bodyPr/>
          <a:lstStyle/>
          <a:p>
            <a:r>
              <a:rPr lang="it-IT" dirty="0" smtClean="0"/>
              <a:t>L’impatto della crisi nella cerchia delle conoscenze</a:t>
            </a:r>
            <a:endParaRPr lang="it-IT" sz="1500" dirty="0"/>
          </a:p>
        </p:txBody>
      </p:sp>
      <p:sp>
        <p:nvSpPr>
          <p:cNvPr id="5" name="Rectangle 1030"/>
          <p:cNvSpPr>
            <a:spLocks noChangeArrowheads="1"/>
          </p:cNvSpPr>
          <p:nvPr/>
        </p:nvSpPr>
        <p:spPr bwMode="auto">
          <a:xfrm>
            <a:off x="107950" y="597353"/>
            <a:ext cx="8352482" cy="438582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 algn="l" eaLnBrk="0" hangingPunct="0">
              <a:lnSpc>
                <a:spcPts val="900"/>
              </a:lnSpc>
              <a:defRPr/>
            </a:pPr>
            <a:r>
              <a:rPr lang="it-IT" b="0" dirty="0" smtClean="0">
                <a:latin typeface="Calibri"/>
                <a:ea typeface="Calibri"/>
              </a:rPr>
              <a:t>D13) Conosce famiglie la cui vita è cambiata in seguito alla crisi economica?</a:t>
            </a:r>
          </a:p>
          <a:p>
            <a:pPr algn="l" eaLnBrk="0" hangingPunct="0">
              <a:lnSpc>
                <a:spcPts val="900"/>
              </a:lnSpc>
              <a:defRPr/>
            </a:pPr>
            <a:r>
              <a:rPr lang="it-IT" b="0" dirty="0" smtClean="0">
                <a:latin typeface="Calibri"/>
                <a:ea typeface="Calibri"/>
              </a:rPr>
              <a:t>D14) E quali sono state le conseguenze? </a:t>
            </a:r>
          </a:p>
          <a:p>
            <a:pPr algn="l" eaLnBrk="0" hangingPunct="0">
              <a:lnSpc>
                <a:spcPts val="900"/>
              </a:lnSpc>
              <a:defRPr/>
            </a:pPr>
            <a:r>
              <a:rPr lang="it-IT" b="0" dirty="0" smtClean="0">
                <a:latin typeface="Calibri"/>
                <a:ea typeface="Calibri"/>
              </a:rPr>
              <a:t>D15) A chi si sono rivolti per chiedere aiuto? </a:t>
            </a:r>
          </a:p>
        </p:txBody>
      </p:sp>
      <p:sp>
        <p:nvSpPr>
          <p:cNvPr id="15" name="Segnaposto numero diapositiva 1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39B92E33-AA03-4489-A652-72D61103C84E}" type="slidenum">
              <a:rPr lang="en-US" smtClean="0"/>
              <a:pPr>
                <a:defRPr/>
              </a:pPr>
              <a:t>16</a:t>
            </a:fld>
            <a:endParaRPr lang="en-US" dirty="0"/>
          </a:p>
        </p:txBody>
      </p:sp>
      <p:sp>
        <p:nvSpPr>
          <p:cNvPr id="14" name="Text Box 5"/>
          <p:cNvSpPr txBox="1">
            <a:spLocks noChangeArrowheads="1"/>
          </p:cNvSpPr>
          <p:nvPr/>
        </p:nvSpPr>
        <p:spPr bwMode="auto">
          <a:xfrm>
            <a:off x="8315721" y="561975"/>
            <a:ext cx="792783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square">
            <a:spAutoFit/>
          </a:bodyPr>
          <a:lstStyle/>
          <a:p>
            <a:pPr algn="r">
              <a:spcBef>
                <a:spcPct val="50000"/>
              </a:spcBef>
            </a:pPr>
            <a:r>
              <a:rPr lang="it-IT" i="0" dirty="0" smtClean="0">
                <a:solidFill>
                  <a:srgbClr val="002060"/>
                </a:solidFill>
                <a:latin typeface="+mj-lt"/>
              </a:rPr>
              <a:t>Valori %</a:t>
            </a:r>
            <a:endParaRPr lang="it-IT" i="0" dirty="0">
              <a:solidFill>
                <a:srgbClr val="002060"/>
              </a:solidFill>
              <a:latin typeface="+mj-lt"/>
            </a:endParaRPr>
          </a:p>
        </p:txBody>
      </p:sp>
      <p:sp>
        <p:nvSpPr>
          <p:cNvPr id="10" name="Text Box 5"/>
          <p:cNvSpPr txBox="1">
            <a:spLocks noChangeArrowheads="1"/>
          </p:cNvSpPr>
          <p:nvPr/>
        </p:nvSpPr>
        <p:spPr bwMode="auto">
          <a:xfrm>
            <a:off x="4355976" y="620688"/>
            <a:ext cx="1728192" cy="292388"/>
          </a:xfrm>
          <a:prstGeom prst="rect">
            <a:avLst/>
          </a:prstGeom>
          <a:solidFill>
            <a:srgbClr val="FF0000"/>
          </a:solidFill>
          <a:ln w="19050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sz="1300" i="0" kern="0" noProof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GENITORI</a:t>
            </a:r>
            <a:endParaRPr kumimoji="0" lang="it-IT" sz="130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</a:endParaRPr>
          </a:p>
        </p:txBody>
      </p:sp>
      <p:graphicFrame>
        <p:nvGraphicFramePr>
          <p:cNvPr id="13" name="Grafico 12"/>
          <p:cNvGraphicFramePr/>
          <p:nvPr/>
        </p:nvGraphicFramePr>
        <p:xfrm>
          <a:off x="35496" y="1844824"/>
          <a:ext cx="2952328" cy="433953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7" name="Text Box 1028"/>
          <p:cNvSpPr txBox="1">
            <a:spLocks noChangeArrowheads="1"/>
          </p:cNvSpPr>
          <p:nvPr/>
        </p:nvSpPr>
        <p:spPr bwMode="auto">
          <a:xfrm>
            <a:off x="251520" y="6237312"/>
            <a:ext cx="2520280" cy="246221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  <a:defRPr/>
            </a:pPr>
            <a:r>
              <a:rPr lang="it-IT" b="0" dirty="0">
                <a:solidFill>
                  <a:srgbClr val="002060"/>
                </a:solidFill>
                <a:latin typeface="+mj-lt"/>
              </a:rPr>
              <a:t>Base: </a:t>
            </a:r>
            <a:r>
              <a:rPr lang="it-IT" b="0" dirty="0" smtClean="0">
                <a:solidFill>
                  <a:srgbClr val="002060"/>
                </a:solidFill>
                <a:latin typeface="+mj-lt"/>
              </a:rPr>
              <a:t>Totale campione (1487)</a:t>
            </a:r>
            <a:endParaRPr lang="it-IT" b="0" dirty="0">
              <a:solidFill>
                <a:srgbClr val="002060"/>
              </a:solidFill>
              <a:latin typeface="+mj-lt"/>
            </a:endParaRPr>
          </a:p>
        </p:txBody>
      </p:sp>
      <p:sp>
        <p:nvSpPr>
          <p:cNvPr id="18" name="Text Box 5"/>
          <p:cNvSpPr txBox="1">
            <a:spLocks noChangeArrowheads="1"/>
          </p:cNvSpPr>
          <p:nvPr/>
        </p:nvSpPr>
        <p:spPr bwMode="auto">
          <a:xfrm>
            <a:off x="359532" y="1160748"/>
            <a:ext cx="2304256" cy="492443"/>
          </a:xfrm>
          <a:prstGeom prst="rect">
            <a:avLst/>
          </a:prstGeom>
          <a:noFill/>
          <a:ln w="3175">
            <a:solidFill>
              <a:srgbClr val="FF0000"/>
            </a:solidFill>
            <a:prstDash val="sysDash"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sz="1300" kern="0" noProof="0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Le famiglie conosciute colpite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sz="1300" kern="0" noProof="0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dalla crisi economica</a:t>
            </a:r>
            <a:endParaRPr kumimoji="0" lang="it-IT" sz="1300" u="none" strike="noStrike" kern="0" cap="none" spc="0" normalizeH="0" baseline="0" noProof="0" dirty="0">
              <a:ln>
                <a:noFill/>
              </a:ln>
              <a:solidFill>
                <a:srgbClr val="00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</a:endParaRPr>
          </a:p>
        </p:txBody>
      </p:sp>
      <p:graphicFrame>
        <p:nvGraphicFramePr>
          <p:cNvPr id="19" name="Grafico 18"/>
          <p:cNvGraphicFramePr/>
          <p:nvPr/>
        </p:nvGraphicFramePr>
        <p:xfrm>
          <a:off x="3059832" y="1846920"/>
          <a:ext cx="2952328" cy="433953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0" name="Text Box 5"/>
          <p:cNvSpPr txBox="1">
            <a:spLocks noChangeArrowheads="1"/>
          </p:cNvSpPr>
          <p:nvPr/>
        </p:nvSpPr>
        <p:spPr bwMode="auto">
          <a:xfrm>
            <a:off x="3383868" y="1162844"/>
            <a:ext cx="2304256" cy="492443"/>
          </a:xfrm>
          <a:prstGeom prst="rect">
            <a:avLst/>
          </a:prstGeom>
          <a:noFill/>
          <a:ln w="3175">
            <a:solidFill>
              <a:srgbClr val="FF0000"/>
            </a:solidFill>
            <a:prstDash val="sysDash"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sz="1300" kern="0" noProof="0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Conseguenze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sz="1300" kern="0" noProof="0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dalla crisi economica</a:t>
            </a:r>
            <a:endParaRPr kumimoji="0" lang="it-IT" sz="1300" u="none" strike="noStrike" kern="0" cap="none" spc="0" normalizeH="0" baseline="0" noProof="0" dirty="0">
              <a:ln>
                <a:noFill/>
              </a:ln>
              <a:solidFill>
                <a:srgbClr val="00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</a:endParaRPr>
          </a:p>
        </p:txBody>
      </p:sp>
      <p:sp>
        <p:nvSpPr>
          <p:cNvPr id="21" name="Text Box 1028"/>
          <p:cNvSpPr txBox="1">
            <a:spLocks noChangeArrowheads="1"/>
          </p:cNvSpPr>
          <p:nvPr/>
        </p:nvSpPr>
        <p:spPr bwMode="auto">
          <a:xfrm>
            <a:off x="3275856" y="6237312"/>
            <a:ext cx="2520280" cy="246221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  <a:defRPr/>
            </a:pPr>
            <a:r>
              <a:rPr lang="it-IT" b="0" dirty="0">
                <a:solidFill>
                  <a:srgbClr val="002060"/>
                </a:solidFill>
                <a:latin typeface="+mj-lt"/>
              </a:rPr>
              <a:t>Base: </a:t>
            </a:r>
            <a:r>
              <a:rPr lang="it-IT" b="0" dirty="0" smtClean="0">
                <a:solidFill>
                  <a:srgbClr val="002060"/>
                </a:solidFill>
                <a:latin typeface="+mj-lt"/>
              </a:rPr>
              <a:t>Conoscono famiglie in difficoltà (1407)</a:t>
            </a:r>
            <a:endParaRPr lang="it-IT" b="0" dirty="0">
              <a:solidFill>
                <a:srgbClr val="002060"/>
              </a:solidFill>
              <a:latin typeface="+mj-lt"/>
            </a:endParaRPr>
          </a:p>
        </p:txBody>
      </p:sp>
      <p:graphicFrame>
        <p:nvGraphicFramePr>
          <p:cNvPr id="22" name="Grafico 21"/>
          <p:cNvGraphicFramePr/>
          <p:nvPr/>
        </p:nvGraphicFramePr>
        <p:xfrm>
          <a:off x="6084168" y="1852253"/>
          <a:ext cx="2952328" cy="433953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23" name="Text Box 5"/>
          <p:cNvSpPr txBox="1">
            <a:spLocks noChangeArrowheads="1"/>
          </p:cNvSpPr>
          <p:nvPr/>
        </p:nvSpPr>
        <p:spPr bwMode="auto">
          <a:xfrm>
            <a:off x="6408204" y="1168177"/>
            <a:ext cx="2412268" cy="492443"/>
          </a:xfrm>
          <a:prstGeom prst="rect">
            <a:avLst/>
          </a:prstGeom>
          <a:noFill/>
          <a:ln w="3175">
            <a:solidFill>
              <a:srgbClr val="FF0000"/>
            </a:solidFill>
            <a:prstDash val="sysDash"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sz="1300" kern="0" noProof="0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L’aiuto chiesto per fronteggiare la crisi economica</a:t>
            </a:r>
            <a:endParaRPr kumimoji="0" lang="it-IT" sz="1300" u="none" strike="noStrike" kern="0" cap="none" spc="0" normalizeH="0" baseline="0" noProof="0" dirty="0">
              <a:ln>
                <a:noFill/>
              </a:ln>
              <a:solidFill>
                <a:srgbClr val="00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</a:endParaRPr>
          </a:p>
        </p:txBody>
      </p:sp>
      <p:sp>
        <p:nvSpPr>
          <p:cNvPr id="24" name="Text Box 1028"/>
          <p:cNvSpPr txBox="1">
            <a:spLocks noChangeArrowheads="1"/>
          </p:cNvSpPr>
          <p:nvPr/>
        </p:nvSpPr>
        <p:spPr bwMode="auto">
          <a:xfrm>
            <a:off x="6372200" y="6237312"/>
            <a:ext cx="2520280" cy="246221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  <a:defRPr/>
            </a:pPr>
            <a:r>
              <a:rPr lang="it-IT" b="0" dirty="0">
                <a:solidFill>
                  <a:srgbClr val="002060"/>
                </a:solidFill>
                <a:latin typeface="+mj-lt"/>
              </a:rPr>
              <a:t>Base: </a:t>
            </a:r>
            <a:r>
              <a:rPr lang="it-IT" b="0" dirty="0" smtClean="0">
                <a:solidFill>
                  <a:srgbClr val="002060"/>
                </a:solidFill>
                <a:latin typeface="+mj-lt"/>
              </a:rPr>
              <a:t>Conoscono famiglie in difficoltà (1407)</a:t>
            </a:r>
            <a:endParaRPr lang="it-IT" b="0" dirty="0">
              <a:solidFill>
                <a:srgbClr val="002060"/>
              </a:solidFill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8387729" y="662499"/>
            <a:ext cx="792783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it-IT" i="0" dirty="0" smtClean="0">
                <a:solidFill>
                  <a:srgbClr val="002060"/>
                </a:solidFill>
                <a:latin typeface="+mj-lt"/>
              </a:rPr>
              <a:t>Valori %</a:t>
            </a:r>
            <a:endParaRPr lang="it-IT" i="0" dirty="0">
              <a:solidFill>
                <a:srgbClr val="002060"/>
              </a:solidFill>
              <a:latin typeface="+mj-lt"/>
            </a:endParaRPr>
          </a:p>
        </p:txBody>
      </p:sp>
      <p:sp>
        <p:nvSpPr>
          <p:cNvPr id="22" name="Titolo 21"/>
          <p:cNvSpPr>
            <a:spLocks noGrp="1"/>
          </p:cNvSpPr>
          <p:nvPr>
            <p:ph type="title"/>
          </p:nvPr>
        </p:nvSpPr>
        <p:spPr>
          <a:xfrm>
            <a:off x="838201" y="87313"/>
            <a:ext cx="6830144" cy="611187"/>
          </a:xfrm>
          <a:solidFill>
            <a:schemeClr val="bg1"/>
          </a:solidFill>
        </p:spPr>
        <p:txBody>
          <a:bodyPr/>
          <a:lstStyle/>
          <a:p>
            <a:r>
              <a:rPr lang="it-IT" dirty="0" smtClean="0"/>
              <a:t>L’impatto della crisi nella cerchia delle conoscenze– </a:t>
            </a:r>
            <a:r>
              <a:rPr lang="it-IT" sz="1500" dirty="0" smtClean="0">
                <a:solidFill>
                  <a:srgbClr val="1F497D"/>
                </a:solidFill>
              </a:rPr>
              <a:t>approfondimento GENITORI per regioni</a:t>
            </a:r>
            <a:endParaRPr lang="it-IT" sz="1500" dirty="0"/>
          </a:p>
        </p:txBody>
      </p:sp>
      <p:sp>
        <p:nvSpPr>
          <p:cNvPr id="10" name="Segnaposto numero diapositiva 9"/>
          <p:cNvSpPr>
            <a:spLocks noGrp="1"/>
          </p:cNvSpPr>
          <p:nvPr>
            <p:ph type="sldNum" sz="quarter" idx="11"/>
          </p:nvPr>
        </p:nvSpPr>
        <p:spPr>
          <a:xfrm>
            <a:off x="8702675" y="6558805"/>
            <a:ext cx="300038" cy="182563"/>
          </a:xfrm>
        </p:spPr>
        <p:txBody>
          <a:bodyPr/>
          <a:lstStyle/>
          <a:p>
            <a:pPr>
              <a:defRPr/>
            </a:pPr>
            <a:fld id="{39B92E33-AA03-4489-A652-72D61103C84E}" type="slidenum">
              <a:rPr lang="en-US" smtClean="0"/>
              <a:pPr>
                <a:defRPr/>
              </a:pPr>
              <a:t>17</a:t>
            </a:fld>
            <a:endParaRPr lang="en-US"/>
          </a:p>
        </p:txBody>
      </p:sp>
      <p:graphicFrame>
        <p:nvGraphicFramePr>
          <p:cNvPr id="18" name="Group 870"/>
          <p:cNvGraphicFramePr>
            <a:graphicFrameLocks noGrp="1"/>
          </p:cNvGraphicFramePr>
          <p:nvPr/>
        </p:nvGraphicFramePr>
        <p:xfrm>
          <a:off x="107504" y="1052736"/>
          <a:ext cx="8948248" cy="1176646"/>
        </p:xfrm>
        <a:graphic>
          <a:graphicData uri="http://schemas.openxmlformats.org/drawingml/2006/table">
            <a:tbl>
              <a:tblPr/>
              <a:tblGrid>
                <a:gridCol w="1866707"/>
                <a:gridCol w="658921"/>
                <a:gridCol w="558800"/>
                <a:gridCol w="586382"/>
                <a:gridCol w="586382"/>
                <a:gridCol w="586382"/>
                <a:gridCol w="586382"/>
                <a:gridCol w="586382"/>
                <a:gridCol w="586382"/>
                <a:gridCol w="586382"/>
                <a:gridCol w="586382"/>
                <a:gridCol w="586382"/>
                <a:gridCol w="586382"/>
              </a:tblGrid>
              <a:tr h="289806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000" b="1" i="1" kern="0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  <a:ea typeface="+mn-ea"/>
                          <a:cs typeface="+mn-cs"/>
                        </a:rPr>
                        <a:t>Le famiglie conosciute colpite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000" b="1" i="1" kern="0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  <a:ea typeface="+mn-ea"/>
                          <a:cs typeface="+mn-cs"/>
                        </a:rPr>
                        <a:t>dalla crisi economica</a:t>
                      </a:r>
                    </a:p>
                  </a:txBody>
                  <a:tcPr marL="0" marR="0" marT="0" marB="0" anchor="ctr" horzOverflow="overflow">
                    <a:lnL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cs typeface="Arial" charset="0"/>
                        </a:rPr>
                        <a:t>TOTALE</a:t>
                      </a:r>
                      <a:endParaRPr kumimoji="0" lang="it-IT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 horzOverflow="overflow">
                    <a:lnL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it-IT" sz="10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rPr>
                        <a:t>Piemonte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it-IT" sz="10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rPr>
                        <a:t>Lombardia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it-IT" sz="10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rPr>
                        <a:t>Veneto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it-IT" sz="10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rPr>
                        <a:t>Emilia Romagna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it-IT" sz="10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rPr>
                        <a:t>Liguria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it-IT" sz="10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rPr>
                        <a:t>Toscana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it-IT" sz="10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rPr>
                        <a:t>Lazio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it-IT" sz="10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rPr>
                        <a:t>Campania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it-IT" sz="10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rPr>
                        <a:t>Puglia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it-IT" sz="10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rPr>
                        <a:t>Sicilia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it-IT" sz="10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rPr>
                        <a:t>Sardegna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67167">
                <a:tc>
                  <a:txBody>
                    <a:bodyPr/>
                    <a:lstStyle/>
                    <a:p>
                      <a:pPr algn="l" fontAlgn="b"/>
                      <a:r>
                        <a:rPr lang="it-IT" sz="11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Si, molte</a:t>
                      </a: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69</a:t>
                      </a: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71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63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66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63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70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 dirty="0" smtClean="0">
                          <a:solidFill>
                            <a:schemeClr val="tx1"/>
                          </a:solidFill>
                          <a:latin typeface="Calibri"/>
                        </a:rPr>
                        <a:t>64</a:t>
                      </a:r>
                      <a:endParaRPr lang="it-IT" sz="1100" b="0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68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75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78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 dirty="0" smtClean="0">
                          <a:solidFill>
                            <a:schemeClr val="tx1"/>
                          </a:solidFill>
                          <a:latin typeface="Calibri"/>
                        </a:rPr>
                        <a:t>77</a:t>
                      </a:r>
                      <a:endParaRPr lang="it-IT" sz="1100" b="0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79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320534">
                <a:tc>
                  <a:txBody>
                    <a:bodyPr/>
                    <a:lstStyle/>
                    <a:p>
                      <a:pPr algn="l" fontAlgn="b"/>
                      <a:r>
                        <a:rPr lang="it-IT" sz="11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Si, poche</a:t>
                      </a: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26</a:t>
                      </a: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24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30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32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33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22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29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23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20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20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18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16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74620">
                <a:tc>
                  <a:txBody>
                    <a:bodyPr/>
                    <a:lstStyle/>
                    <a:p>
                      <a:pPr algn="l" fontAlgn="b"/>
                      <a:r>
                        <a:rPr lang="it-IT" sz="11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No, nessuna</a:t>
                      </a: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5</a:t>
                      </a: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 dirty="0" smtClean="0">
                          <a:solidFill>
                            <a:schemeClr val="tx1"/>
                          </a:solidFill>
                          <a:latin typeface="Calibri"/>
                        </a:rPr>
                        <a:t>5</a:t>
                      </a:r>
                      <a:endParaRPr lang="it-IT" sz="1100" b="0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 dirty="0" smtClean="0">
                          <a:solidFill>
                            <a:schemeClr val="tx1"/>
                          </a:solidFill>
                          <a:latin typeface="Calibri"/>
                        </a:rPr>
                        <a:t>2</a:t>
                      </a:r>
                      <a:endParaRPr lang="it-IT" sz="1100" b="0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pic>
        <p:nvPicPr>
          <p:cNvPr id="19" name="Immagine 18" descr="images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812360" y="322734"/>
            <a:ext cx="558216" cy="657994"/>
          </a:xfrm>
          <a:prstGeom prst="rect">
            <a:avLst/>
          </a:prstGeom>
        </p:spPr>
      </p:pic>
      <p:sp>
        <p:nvSpPr>
          <p:cNvPr id="9" name="Rectangle 1030"/>
          <p:cNvSpPr>
            <a:spLocks noChangeArrowheads="1"/>
          </p:cNvSpPr>
          <p:nvPr/>
        </p:nvSpPr>
        <p:spPr bwMode="auto">
          <a:xfrm>
            <a:off x="107950" y="638261"/>
            <a:ext cx="7776418" cy="328167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 algn="l" eaLnBrk="0" hangingPunct="0">
              <a:lnSpc>
                <a:spcPts val="900"/>
              </a:lnSpc>
              <a:defRPr/>
            </a:pPr>
            <a:r>
              <a:rPr lang="it-IT" b="0" dirty="0" smtClean="0">
                <a:latin typeface="Calibri"/>
                <a:ea typeface="Calibri"/>
              </a:rPr>
              <a:t>D13) Conosce famiglie la cui vita è cambiata in seguito alla crisi economica? D14) E quali sono state le conseguenze? D15) A chi si sono rivolti per chiedere aiuto? </a:t>
            </a:r>
          </a:p>
        </p:txBody>
      </p:sp>
      <p:sp>
        <p:nvSpPr>
          <p:cNvPr id="12" name="Text Box 1028"/>
          <p:cNvSpPr txBox="1">
            <a:spLocks noChangeArrowheads="1"/>
          </p:cNvSpPr>
          <p:nvPr/>
        </p:nvSpPr>
        <p:spPr bwMode="auto">
          <a:xfrm>
            <a:off x="3419872" y="836712"/>
            <a:ext cx="2520280" cy="246221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it-IT" b="0" dirty="0">
                <a:solidFill>
                  <a:srgbClr val="002060"/>
                </a:solidFill>
                <a:latin typeface="+mj-lt"/>
              </a:rPr>
              <a:t>Base: </a:t>
            </a:r>
            <a:r>
              <a:rPr lang="it-IT" b="0" dirty="0" smtClean="0">
                <a:solidFill>
                  <a:srgbClr val="002060"/>
                </a:solidFill>
                <a:latin typeface="+mj-lt"/>
              </a:rPr>
              <a:t>Totale campione</a:t>
            </a:r>
            <a:endParaRPr lang="it-IT" b="0" dirty="0">
              <a:solidFill>
                <a:srgbClr val="002060"/>
              </a:solidFill>
              <a:latin typeface="+mj-lt"/>
            </a:endParaRPr>
          </a:p>
        </p:txBody>
      </p:sp>
      <p:graphicFrame>
        <p:nvGraphicFramePr>
          <p:cNvPr id="11" name="Group 870"/>
          <p:cNvGraphicFramePr>
            <a:graphicFrameLocks noGrp="1"/>
          </p:cNvGraphicFramePr>
          <p:nvPr/>
        </p:nvGraphicFramePr>
        <p:xfrm>
          <a:off x="107504" y="2564904"/>
          <a:ext cx="8948248" cy="1345347"/>
        </p:xfrm>
        <a:graphic>
          <a:graphicData uri="http://schemas.openxmlformats.org/drawingml/2006/table">
            <a:tbl>
              <a:tblPr/>
              <a:tblGrid>
                <a:gridCol w="1866707"/>
                <a:gridCol w="658921"/>
                <a:gridCol w="558800"/>
                <a:gridCol w="586382"/>
                <a:gridCol w="586382"/>
                <a:gridCol w="586382"/>
                <a:gridCol w="586382"/>
                <a:gridCol w="586382"/>
                <a:gridCol w="586382"/>
                <a:gridCol w="586382"/>
                <a:gridCol w="586382"/>
                <a:gridCol w="586382"/>
                <a:gridCol w="586382"/>
              </a:tblGrid>
              <a:tr h="322841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000" b="1" i="1" kern="0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  <a:ea typeface="+mn-ea"/>
                          <a:cs typeface="+mn-cs"/>
                        </a:rPr>
                        <a:t>Conseguenze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000" b="1" i="1" kern="0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  <a:ea typeface="+mn-ea"/>
                          <a:cs typeface="+mn-cs"/>
                        </a:rPr>
                        <a:t>dalla crisi economica</a:t>
                      </a:r>
                    </a:p>
                  </a:txBody>
                  <a:tcPr marL="0" marR="0" marT="0" marB="0" anchor="ctr" horzOverflow="overflow">
                    <a:lnL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cs typeface="Arial" charset="0"/>
                        </a:rPr>
                        <a:t>TOTALE</a:t>
                      </a:r>
                      <a:endParaRPr kumimoji="0" lang="it-IT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 horzOverflow="overflow">
                    <a:lnL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it-IT" sz="10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rPr>
                        <a:t>Piemonte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it-IT" sz="10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rPr>
                        <a:t>Lombardia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it-IT" sz="10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rPr>
                        <a:t>Veneto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it-IT" sz="10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rPr>
                        <a:t>Emilia Romagna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it-IT" sz="10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rPr>
                        <a:t>Liguria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it-IT" sz="10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rPr>
                        <a:t>Toscana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it-IT" sz="10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rPr>
                        <a:t>Lazio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it-IT" sz="10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rPr>
                        <a:t>Campania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it-IT" sz="10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rPr>
                        <a:t>Puglia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it-IT" sz="10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rPr>
                        <a:t>Sicilia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it-IT" sz="10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rPr>
                        <a:t>Sardegna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323861">
                <a:tc>
                  <a:txBody>
                    <a:bodyPr/>
                    <a:lstStyle/>
                    <a:p>
                      <a:pPr algn="l" fontAlgn="b"/>
                      <a:r>
                        <a:rPr lang="it-IT" sz="11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Hanno dovuto drasticamente cambiare il proprio stile di vita</a:t>
                      </a: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72</a:t>
                      </a: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68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75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71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59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58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73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74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84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73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71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74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323861">
                <a:tc>
                  <a:txBody>
                    <a:bodyPr/>
                    <a:lstStyle/>
                    <a:p>
                      <a:pPr algn="l" fontAlgn="b"/>
                      <a:r>
                        <a:rPr lang="it-IT" sz="11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L’impatto della crisi è stato contenuto</a:t>
                      </a: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23</a:t>
                      </a: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26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24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24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32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33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26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16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15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20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25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19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332896">
                <a:tc>
                  <a:txBody>
                    <a:bodyPr/>
                    <a:lstStyle/>
                    <a:p>
                      <a:pPr algn="l" fontAlgn="b"/>
                      <a:r>
                        <a:rPr lang="it-IT" sz="11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Non sa</a:t>
                      </a: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5</a:t>
                      </a: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 dirty="0" smtClean="0">
                          <a:solidFill>
                            <a:schemeClr val="tx1"/>
                          </a:solidFill>
                          <a:latin typeface="Calibri"/>
                        </a:rPr>
                        <a:t>4</a:t>
                      </a:r>
                      <a:endParaRPr lang="it-IT" sz="1100" b="0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 dirty="0" smtClean="0">
                          <a:solidFill>
                            <a:schemeClr val="tx1"/>
                          </a:solidFill>
                          <a:latin typeface="Calibri"/>
                        </a:rPr>
                        <a:t>7</a:t>
                      </a:r>
                      <a:endParaRPr lang="it-IT" sz="1100" b="0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6" name="Group 870"/>
          <p:cNvGraphicFramePr>
            <a:graphicFrameLocks noGrp="1"/>
          </p:cNvGraphicFramePr>
          <p:nvPr/>
        </p:nvGraphicFramePr>
        <p:xfrm>
          <a:off x="107504" y="4149080"/>
          <a:ext cx="8948248" cy="2566127"/>
        </p:xfrm>
        <a:graphic>
          <a:graphicData uri="http://schemas.openxmlformats.org/drawingml/2006/table">
            <a:tbl>
              <a:tblPr/>
              <a:tblGrid>
                <a:gridCol w="1866707"/>
                <a:gridCol w="658921"/>
                <a:gridCol w="558800"/>
                <a:gridCol w="586382"/>
                <a:gridCol w="586382"/>
                <a:gridCol w="586382"/>
                <a:gridCol w="586382"/>
                <a:gridCol w="586382"/>
                <a:gridCol w="586382"/>
                <a:gridCol w="586382"/>
                <a:gridCol w="586382"/>
                <a:gridCol w="586382"/>
                <a:gridCol w="586382"/>
              </a:tblGrid>
              <a:tr h="29306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000" b="1" i="1" kern="0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  <a:ea typeface="+mn-ea"/>
                          <a:cs typeface="+mn-cs"/>
                        </a:rPr>
                        <a:t>L’aiuto chiesto per fronteggiare la crisi economica</a:t>
                      </a:r>
                    </a:p>
                  </a:txBody>
                  <a:tcPr marL="0" marR="0" marT="0" marB="0" anchor="ctr" horzOverflow="overflow">
                    <a:lnL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cs typeface="Arial" charset="0"/>
                        </a:rPr>
                        <a:t>TOTALE</a:t>
                      </a:r>
                      <a:endParaRPr kumimoji="0" lang="it-IT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 horzOverflow="overflow">
                    <a:lnL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it-IT" sz="10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rPr>
                        <a:t>Piemonte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it-IT" sz="10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rPr>
                        <a:t>Lombardia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it-IT" sz="10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rPr>
                        <a:t>Veneto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it-IT" sz="10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rPr>
                        <a:t>Emilia Romagna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it-IT" sz="10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rPr>
                        <a:t>Liguria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it-IT" sz="10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rPr>
                        <a:t>Toscana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it-IT" sz="10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rPr>
                        <a:t>Lazio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it-IT" sz="10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rPr>
                        <a:t>Campania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it-IT" sz="10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rPr>
                        <a:t>Puglia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it-IT" sz="10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rPr>
                        <a:t>Sicilia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it-IT" sz="10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rPr>
                        <a:t>Sardegna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40369">
                <a:tc>
                  <a:txBody>
                    <a:bodyPr/>
                    <a:lstStyle/>
                    <a:p>
                      <a:pPr algn="l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Alla famiglia/ai parenti</a:t>
                      </a: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53</a:t>
                      </a: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47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47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48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52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66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63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57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64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52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56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57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88383">
                <a:tc>
                  <a:txBody>
                    <a:bodyPr/>
                    <a:lstStyle/>
                    <a:p>
                      <a:pPr algn="l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Alle banche o finanziarie</a:t>
                      </a: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26</a:t>
                      </a: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22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31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22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21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26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24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26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28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19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26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28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47074">
                <a:tc>
                  <a:txBody>
                    <a:bodyPr/>
                    <a:lstStyle/>
                    <a:p>
                      <a:pPr algn="l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Ai servizi sociali</a:t>
                      </a: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19</a:t>
                      </a: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19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20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18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15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14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20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12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22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15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13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27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47074">
                <a:tc>
                  <a:txBody>
                    <a:bodyPr/>
                    <a:lstStyle/>
                    <a:p>
                      <a:pPr algn="l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Agli amici</a:t>
                      </a: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19</a:t>
                      </a: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19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13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16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13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15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19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23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22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22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18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23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47074">
                <a:tc>
                  <a:txBody>
                    <a:bodyPr/>
                    <a:lstStyle/>
                    <a:p>
                      <a:pPr algn="l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Alla parrocchia</a:t>
                      </a: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18</a:t>
                      </a: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13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20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15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16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17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24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16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23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16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47074">
                <a:tc>
                  <a:txBody>
                    <a:bodyPr/>
                    <a:lstStyle/>
                    <a:p>
                      <a:pPr algn="l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Alle associazioni di volontariato</a:t>
                      </a: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14</a:t>
                      </a: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14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12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16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11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13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18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16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15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17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47074">
                <a:tc>
                  <a:txBody>
                    <a:bodyPr/>
                    <a:lstStyle/>
                    <a:p>
                      <a:pPr algn="l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Al partito</a:t>
                      </a: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 dirty="0" smtClean="0">
                          <a:solidFill>
                            <a:schemeClr val="tx1"/>
                          </a:solidFill>
                          <a:latin typeface="Calibri"/>
                        </a:rPr>
                        <a:t>-</a:t>
                      </a:r>
                      <a:endParaRPr lang="it-IT" sz="1100" b="0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 dirty="0" smtClean="0">
                          <a:solidFill>
                            <a:schemeClr val="tx1"/>
                          </a:solidFill>
                          <a:latin typeface="Calibri"/>
                        </a:rPr>
                        <a:t>-</a:t>
                      </a:r>
                      <a:endParaRPr lang="it-IT" sz="1100" b="0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 dirty="0" smtClean="0">
                          <a:solidFill>
                            <a:schemeClr val="tx1"/>
                          </a:solidFill>
                          <a:latin typeface="Calibri"/>
                        </a:rPr>
                        <a:t>-</a:t>
                      </a:r>
                      <a:endParaRPr lang="it-IT" sz="1100" b="0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47074">
                <a:tc>
                  <a:txBody>
                    <a:bodyPr/>
                    <a:lstStyle/>
                    <a:p>
                      <a:pPr algn="l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A nessuno / stanno cercando di farcela da soli</a:t>
                      </a: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24</a:t>
                      </a: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34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23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27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28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26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28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23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13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23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20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24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20" name="Text Box 1028"/>
          <p:cNvSpPr txBox="1">
            <a:spLocks noChangeArrowheads="1"/>
          </p:cNvSpPr>
          <p:nvPr/>
        </p:nvSpPr>
        <p:spPr bwMode="auto">
          <a:xfrm>
            <a:off x="3419872" y="2329829"/>
            <a:ext cx="2520280" cy="246221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it-IT" b="0" dirty="0">
                <a:solidFill>
                  <a:srgbClr val="002060"/>
                </a:solidFill>
                <a:latin typeface="+mj-lt"/>
              </a:rPr>
              <a:t>Base: </a:t>
            </a:r>
            <a:r>
              <a:rPr lang="it-IT" b="0" dirty="0" smtClean="0">
                <a:solidFill>
                  <a:srgbClr val="002060"/>
                </a:solidFill>
                <a:latin typeface="+mj-lt"/>
              </a:rPr>
              <a:t>Conoscono famiglie in difficoltà</a:t>
            </a:r>
            <a:endParaRPr lang="it-IT" b="0" dirty="0">
              <a:solidFill>
                <a:srgbClr val="002060"/>
              </a:solidFill>
              <a:latin typeface="+mj-lt"/>
            </a:endParaRPr>
          </a:p>
        </p:txBody>
      </p:sp>
      <p:sp>
        <p:nvSpPr>
          <p:cNvPr id="13" name="Ovale 12"/>
          <p:cNvSpPr/>
          <p:nvPr/>
        </p:nvSpPr>
        <p:spPr bwMode="auto">
          <a:xfrm>
            <a:off x="6876256" y="1412776"/>
            <a:ext cx="288032" cy="216024"/>
          </a:xfrm>
          <a:prstGeom prst="ellipse">
            <a:avLst/>
          </a:pr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0" tIns="0" rIns="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tabLst/>
            </a:pPr>
            <a:endParaRPr kumimoji="0" lang="it-I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</a:endParaRPr>
          </a:p>
        </p:txBody>
      </p:sp>
      <p:sp>
        <p:nvSpPr>
          <p:cNvPr id="14" name="Ovale 13"/>
          <p:cNvSpPr/>
          <p:nvPr/>
        </p:nvSpPr>
        <p:spPr bwMode="auto">
          <a:xfrm>
            <a:off x="7438873" y="1412776"/>
            <a:ext cx="288032" cy="216024"/>
          </a:xfrm>
          <a:prstGeom prst="ellipse">
            <a:avLst/>
          </a:pr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0" tIns="0" rIns="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tabLst/>
            </a:pPr>
            <a:endParaRPr kumimoji="0" lang="it-I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</a:endParaRPr>
          </a:p>
        </p:txBody>
      </p:sp>
      <p:sp>
        <p:nvSpPr>
          <p:cNvPr id="15" name="Ovale 14"/>
          <p:cNvSpPr/>
          <p:nvPr/>
        </p:nvSpPr>
        <p:spPr bwMode="auto">
          <a:xfrm>
            <a:off x="8028384" y="1403812"/>
            <a:ext cx="288032" cy="216024"/>
          </a:xfrm>
          <a:prstGeom prst="ellipse">
            <a:avLst/>
          </a:pr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0" tIns="0" rIns="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tabLst/>
            </a:pPr>
            <a:endParaRPr kumimoji="0" lang="it-I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</a:endParaRPr>
          </a:p>
        </p:txBody>
      </p:sp>
      <p:sp>
        <p:nvSpPr>
          <p:cNvPr id="17" name="Ovale 16"/>
          <p:cNvSpPr/>
          <p:nvPr/>
        </p:nvSpPr>
        <p:spPr bwMode="auto">
          <a:xfrm>
            <a:off x="8595774" y="1408295"/>
            <a:ext cx="288032" cy="216024"/>
          </a:xfrm>
          <a:prstGeom prst="ellipse">
            <a:avLst/>
          </a:pr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0" tIns="0" rIns="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tabLst/>
            </a:pPr>
            <a:endParaRPr kumimoji="0" lang="it-I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</a:endParaRPr>
          </a:p>
        </p:txBody>
      </p:sp>
      <p:sp>
        <p:nvSpPr>
          <p:cNvPr id="21" name="Ovale 20"/>
          <p:cNvSpPr/>
          <p:nvPr/>
        </p:nvSpPr>
        <p:spPr bwMode="auto">
          <a:xfrm>
            <a:off x="4499992" y="1695165"/>
            <a:ext cx="288032" cy="216024"/>
          </a:xfrm>
          <a:prstGeom prst="ellipse">
            <a:avLst/>
          </a:pr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0" tIns="0" rIns="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tabLst/>
            </a:pPr>
            <a:endParaRPr kumimoji="0" lang="it-I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</a:endParaRPr>
          </a:p>
        </p:txBody>
      </p:sp>
      <p:sp>
        <p:nvSpPr>
          <p:cNvPr id="23" name="Ovale 22"/>
          <p:cNvSpPr/>
          <p:nvPr/>
        </p:nvSpPr>
        <p:spPr bwMode="auto">
          <a:xfrm>
            <a:off x="3915254" y="1713095"/>
            <a:ext cx="288032" cy="216024"/>
          </a:xfrm>
          <a:prstGeom prst="ellipse">
            <a:avLst/>
          </a:pr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0" tIns="0" rIns="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tabLst/>
            </a:pPr>
            <a:endParaRPr kumimoji="0" lang="it-I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</a:endParaRPr>
          </a:p>
        </p:txBody>
      </p:sp>
      <p:sp>
        <p:nvSpPr>
          <p:cNvPr id="24" name="Ovale 23"/>
          <p:cNvSpPr/>
          <p:nvPr/>
        </p:nvSpPr>
        <p:spPr bwMode="auto">
          <a:xfrm>
            <a:off x="6862809" y="2965285"/>
            <a:ext cx="288032" cy="216024"/>
          </a:xfrm>
          <a:prstGeom prst="ellipse">
            <a:avLst/>
          </a:pr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0" tIns="0" rIns="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tabLst/>
            </a:pPr>
            <a:endParaRPr kumimoji="0" lang="it-I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</a:endParaRPr>
          </a:p>
        </p:txBody>
      </p:sp>
      <p:sp>
        <p:nvSpPr>
          <p:cNvPr id="25" name="Ovale 24"/>
          <p:cNvSpPr/>
          <p:nvPr/>
        </p:nvSpPr>
        <p:spPr bwMode="auto">
          <a:xfrm>
            <a:off x="5094276" y="3298431"/>
            <a:ext cx="288032" cy="216024"/>
          </a:xfrm>
          <a:prstGeom prst="ellipse">
            <a:avLst/>
          </a:pr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0" tIns="0" rIns="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tabLst/>
            </a:pPr>
            <a:endParaRPr kumimoji="0" lang="it-I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</a:endParaRPr>
          </a:p>
        </p:txBody>
      </p:sp>
      <p:sp>
        <p:nvSpPr>
          <p:cNvPr id="26" name="Ovale 25"/>
          <p:cNvSpPr/>
          <p:nvPr/>
        </p:nvSpPr>
        <p:spPr bwMode="auto">
          <a:xfrm>
            <a:off x="4504765" y="3293658"/>
            <a:ext cx="288032" cy="216024"/>
          </a:xfrm>
          <a:prstGeom prst="ellipse">
            <a:avLst/>
          </a:pr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0" tIns="0" rIns="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tabLst/>
            </a:pPr>
            <a:endParaRPr kumimoji="0" lang="it-I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</a:endParaRPr>
          </a:p>
        </p:txBody>
      </p:sp>
      <p:sp>
        <p:nvSpPr>
          <p:cNvPr id="27" name="Ovale 26"/>
          <p:cNvSpPr/>
          <p:nvPr/>
        </p:nvSpPr>
        <p:spPr bwMode="auto">
          <a:xfrm>
            <a:off x="5107723" y="4621469"/>
            <a:ext cx="288032" cy="216024"/>
          </a:xfrm>
          <a:prstGeom prst="ellipse">
            <a:avLst/>
          </a:pr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0" tIns="0" rIns="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tabLst/>
            </a:pPr>
            <a:endParaRPr kumimoji="0" lang="it-I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</a:endParaRPr>
          </a:p>
        </p:txBody>
      </p:sp>
      <p:sp>
        <p:nvSpPr>
          <p:cNvPr id="28" name="Ovale 27"/>
          <p:cNvSpPr/>
          <p:nvPr/>
        </p:nvSpPr>
        <p:spPr bwMode="auto">
          <a:xfrm>
            <a:off x="6849362" y="4639399"/>
            <a:ext cx="288032" cy="216024"/>
          </a:xfrm>
          <a:prstGeom prst="ellipse">
            <a:avLst/>
          </a:pr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0" tIns="0" rIns="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tabLst/>
            </a:pPr>
            <a:endParaRPr kumimoji="0" lang="it-I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</a:endParaRPr>
          </a:p>
        </p:txBody>
      </p:sp>
      <p:sp>
        <p:nvSpPr>
          <p:cNvPr id="29" name="Ovale 28"/>
          <p:cNvSpPr/>
          <p:nvPr/>
        </p:nvSpPr>
        <p:spPr bwMode="auto">
          <a:xfrm>
            <a:off x="5692461" y="4639689"/>
            <a:ext cx="288032" cy="216024"/>
          </a:xfrm>
          <a:prstGeom prst="ellipse">
            <a:avLst/>
          </a:pr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0" tIns="0" rIns="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tabLst/>
            </a:pPr>
            <a:endParaRPr kumimoji="0" lang="it-I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</a:endParaRPr>
          </a:p>
        </p:txBody>
      </p:sp>
      <p:sp>
        <p:nvSpPr>
          <p:cNvPr id="30" name="Ovale 29"/>
          <p:cNvSpPr/>
          <p:nvPr/>
        </p:nvSpPr>
        <p:spPr bwMode="auto">
          <a:xfrm>
            <a:off x="3334417" y="4882607"/>
            <a:ext cx="288032" cy="216024"/>
          </a:xfrm>
          <a:prstGeom prst="ellipse">
            <a:avLst/>
          </a:pr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0" tIns="0" rIns="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tabLst/>
            </a:pPr>
            <a:endParaRPr kumimoji="0" lang="it-I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</a:endParaRPr>
          </a:p>
        </p:txBody>
      </p:sp>
      <p:sp>
        <p:nvSpPr>
          <p:cNvPr id="31" name="Ovale 30"/>
          <p:cNvSpPr/>
          <p:nvPr/>
        </p:nvSpPr>
        <p:spPr bwMode="auto">
          <a:xfrm>
            <a:off x="6876256" y="5661248"/>
            <a:ext cx="288032" cy="216024"/>
          </a:xfrm>
          <a:prstGeom prst="ellipse">
            <a:avLst/>
          </a:pr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0" tIns="0" rIns="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tabLst/>
            </a:pPr>
            <a:endParaRPr kumimoji="0" lang="it-I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</a:endParaRPr>
          </a:p>
        </p:txBody>
      </p:sp>
      <p:sp>
        <p:nvSpPr>
          <p:cNvPr id="32" name="Ovale 31"/>
          <p:cNvSpPr/>
          <p:nvPr/>
        </p:nvSpPr>
        <p:spPr bwMode="auto">
          <a:xfrm>
            <a:off x="8028384" y="5661248"/>
            <a:ext cx="288032" cy="216024"/>
          </a:xfrm>
          <a:prstGeom prst="ellipse">
            <a:avLst/>
          </a:pr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0" tIns="0" rIns="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tabLst/>
            </a:pPr>
            <a:endParaRPr kumimoji="0" lang="it-I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</a:endParaRPr>
          </a:p>
        </p:txBody>
      </p:sp>
      <p:sp>
        <p:nvSpPr>
          <p:cNvPr id="33" name="Ovale 32"/>
          <p:cNvSpPr/>
          <p:nvPr/>
        </p:nvSpPr>
        <p:spPr bwMode="auto">
          <a:xfrm>
            <a:off x="2763126" y="6453336"/>
            <a:ext cx="288032" cy="216024"/>
          </a:xfrm>
          <a:prstGeom prst="ellipse">
            <a:avLst/>
          </a:pr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0" tIns="0" rIns="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tabLst/>
            </a:pPr>
            <a:endParaRPr kumimoji="0" lang="it-I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olo 2"/>
          <p:cNvSpPr>
            <a:spLocks noGrp="1"/>
          </p:cNvSpPr>
          <p:nvPr>
            <p:ph type="title"/>
          </p:nvPr>
        </p:nvSpPr>
        <p:spPr>
          <a:xfrm>
            <a:off x="838201" y="87313"/>
            <a:ext cx="7766248" cy="611187"/>
          </a:xfrm>
        </p:spPr>
        <p:txBody>
          <a:bodyPr/>
          <a:lstStyle/>
          <a:p>
            <a:r>
              <a:rPr lang="it-IT" dirty="0" smtClean="0"/>
              <a:t>L’impatto della crisi nelle famiglie degli amici</a:t>
            </a:r>
            <a:endParaRPr lang="it-IT" sz="1500" dirty="0"/>
          </a:p>
        </p:txBody>
      </p:sp>
      <p:sp>
        <p:nvSpPr>
          <p:cNvPr id="5" name="Rectangle 1030"/>
          <p:cNvSpPr>
            <a:spLocks noChangeArrowheads="1"/>
          </p:cNvSpPr>
          <p:nvPr/>
        </p:nvSpPr>
        <p:spPr bwMode="auto">
          <a:xfrm>
            <a:off x="107950" y="597353"/>
            <a:ext cx="8352482" cy="438582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 algn="l" eaLnBrk="0" hangingPunct="0">
              <a:lnSpc>
                <a:spcPts val="900"/>
              </a:lnSpc>
              <a:defRPr/>
            </a:pPr>
            <a:r>
              <a:rPr lang="it-IT" b="0" dirty="0" smtClean="0">
                <a:latin typeface="Calibri"/>
                <a:ea typeface="Calibri"/>
              </a:rPr>
              <a:t>D13) C’è qualche tuo amico che si trova in difficoltà perché i genitori hanno problemi con il lavoro? </a:t>
            </a:r>
          </a:p>
          <a:p>
            <a:pPr algn="l" eaLnBrk="0" hangingPunct="0">
              <a:lnSpc>
                <a:spcPts val="900"/>
              </a:lnSpc>
              <a:defRPr/>
            </a:pPr>
            <a:r>
              <a:rPr lang="it-IT" b="0" dirty="0" smtClean="0">
                <a:latin typeface="Calibri"/>
                <a:ea typeface="Calibri"/>
              </a:rPr>
              <a:t>D14) Te ne ha parlato lui/lei o te ne sei reso conto tu? </a:t>
            </a:r>
          </a:p>
          <a:p>
            <a:pPr algn="l" eaLnBrk="0" hangingPunct="0">
              <a:lnSpc>
                <a:spcPts val="900"/>
              </a:lnSpc>
              <a:defRPr/>
            </a:pPr>
            <a:r>
              <a:rPr lang="it-IT" b="0" dirty="0" smtClean="0">
                <a:latin typeface="Calibri"/>
                <a:ea typeface="Calibri"/>
              </a:rPr>
              <a:t>D15) E quali sono, a tuo parere, le conseguenze per questo ragazzo/questa ragazza?</a:t>
            </a:r>
          </a:p>
        </p:txBody>
      </p:sp>
      <p:sp>
        <p:nvSpPr>
          <p:cNvPr id="15" name="Segnaposto numero diapositiva 1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39B92E33-AA03-4489-A652-72D61103C84E}" type="slidenum">
              <a:rPr lang="en-US" smtClean="0"/>
              <a:pPr>
                <a:defRPr/>
              </a:pPr>
              <a:t>18</a:t>
            </a:fld>
            <a:endParaRPr lang="en-US" dirty="0"/>
          </a:p>
        </p:txBody>
      </p:sp>
      <p:sp>
        <p:nvSpPr>
          <p:cNvPr id="14" name="Text Box 5"/>
          <p:cNvSpPr txBox="1">
            <a:spLocks noChangeArrowheads="1"/>
          </p:cNvSpPr>
          <p:nvPr/>
        </p:nvSpPr>
        <p:spPr bwMode="auto">
          <a:xfrm>
            <a:off x="8315721" y="561975"/>
            <a:ext cx="792783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square">
            <a:spAutoFit/>
          </a:bodyPr>
          <a:lstStyle/>
          <a:p>
            <a:pPr algn="r">
              <a:spcBef>
                <a:spcPct val="50000"/>
              </a:spcBef>
            </a:pPr>
            <a:r>
              <a:rPr lang="it-IT" i="0" dirty="0" smtClean="0">
                <a:solidFill>
                  <a:srgbClr val="002060"/>
                </a:solidFill>
                <a:latin typeface="+mj-lt"/>
              </a:rPr>
              <a:t>Valori %</a:t>
            </a:r>
            <a:endParaRPr lang="it-IT" i="0" dirty="0">
              <a:solidFill>
                <a:srgbClr val="002060"/>
              </a:solidFill>
              <a:latin typeface="+mj-lt"/>
            </a:endParaRPr>
          </a:p>
        </p:txBody>
      </p:sp>
      <p:sp>
        <p:nvSpPr>
          <p:cNvPr id="10" name="Text Box 5"/>
          <p:cNvSpPr txBox="1">
            <a:spLocks noChangeArrowheads="1"/>
          </p:cNvSpPr>
          <p:nvPr/>
        </p:nvSpPr>
        <p:spPr bwMode="auto">
          <a:xfrm>
            <a:off x="5436096" y="620688"/>
            <a:ext cx="1728192" cy="292388"/>
          </a:xfrm>
          <a:prstGeom prst="rect">
            <a:avLst/>
          </a:prstGeom>
          <a:solidFill>
            <a:srgbClr val="FF0000"/>
          </a:solidFill>
          <a:ln w="19050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sz="1300" i="0" kern="0" noProof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FIGLI</a:t>
            </a:r>
            <a:endParaRPr kumimoji="0" lang="it-IT" sz="130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</a:endParaRPr>
          </a:p>
        </p:txBody>
      </p:sp>
      <p:graphicFrame>
        <p:nvGraphicFramePr>
          <p:cNvPr id="13" name="Grafico 12"/>
          <p:cNvGraphicFramePr/>
          <p:nvPr/>
        </p:nvGraphicFramePr>
        <p:xfrm>
          <a:off x="35496" y="1844824"/>
          <a:ext cx="2952328" cy="433953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7" name="Text Box 1028"/>
          <p:cNvSpPr txBox="1">
            <a:spLocks noChangeArrowheads="1"/>
          </p:cNvSpPr>
          <p:nvPr/>
        </p:nvSpPr>
        <p:spPr bwMode="auto">
          <a:xfrm>
            <a:off x="251520" y="6237312"/>
            <a:ext cx="2520280" cy="246221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  <a:defRPr/>
            </a:pPr>
            <a:r>
              <a:rPr lang="it-IT" b="0" dirty="0">
                <a:solidFill>
                  <a:srgbClr val="002060"/>
                </a:solidFill>
                <a:latin typeface="+mj-lt"/>
              </a:rPr>
              <a:t>Base: </a:t>
            </a:r>
            <a:r>
              <a:rPr lang="it-IT" b="0" dirty="0" smtClean="0">
                <a:solidFill>
                  <a:srgbClr val="002060"/>
                </a:solidFill>
                <a:latin typeface="+mj-lt"/>
              </a:rPr>
              <a:t>Totale campione (401)</a:t>
            </a:r>
            <a:endParaRPr lang="it-IT" b="0" dirty="0">
              <a:solidFill>
                <a:srgbClr val="002060"/>
              </a:solidFill>
              <a:latin typeface="+mj-lt"/>
            </a:endParaRPr>
          </a:p>
        </p:txBody>
      </p:sp>
      <p:sp>
        <p:nvSpPr>
          <p:cNvPr id="18" name="Text Box 5"/>
          <p:cNvSpPr txBox="1">
            <a:spLocks noChangeArrowheads="1"/>
          </p:cNvSpPr>
          <p:nvPr/>
        </p:nvSpPr>
        <p:spPr bwMode="auto">
          <a:xfrm>
            <a:off x="359532" y="1160748"/>
            <a:ext cx="2304256" cy="492443"/>
          </a:xfrm>
          <a:prstGeom prst="rect">
            <a:avLst/>
          </a:prstGeom>
          <a:noFill/>
          <a:ln w="3175">
            <a:solidFill>
              <a:srgbClr val="FF0000"/>
            </a:solidFill>
            <a:prstDash val="sysDash"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sz="1300" kern="0" noProof="0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Amici con famiglie colpite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sz="1300" kern="0" noProof="0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dalla crisi economica</a:t>
            </a:r>
            <a:endParaRPr kumimoji="0" lang="it-IT" sz="1300" u="none" strike="noStrike" kern="0" cap="none" spc="0" normalizeH="0" baseline="0" noProof="0" dirty="0">
              <a:ln>
                <a:noFill/>
              </a:ln>
              <a:solidFill>
                <a:srgbClr val="00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</a:endParaRPr>
          </a:p>
        </p:txBody>
      </p:sp>
      <p:graphicFrame>
        <p:nvGraphicFramePr>
          <p:cNvPr id="19" name="Grafico 18"/>
          <p:cNvGraphicFramePr/>
          <p:nvPr/>
        </p:nvGraphicFramePr>
        <p:xfrm>
          <a:off x="3059832" y="1846920"/>
          <a:ext cx="2952328" cy="433953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0" name="Text Box 5"/>
          <p:cNvSpPr txBox="1">
            <a:spLocks noChangeArrowheads="1"/>
          </p:cNvSpPr>
          <p:nvPr/>
        </p:nvSpPr>
        <p:spPr bwMode="auto">
          <a:xfrm>
            <a:off x="3383868" y="1162844"/>
            <a:ext cx="2304256" cy="492443"/>
          </a:xfrm>
          <a:prstGeom prst="rect">
            <a:avLst/>
          </a:prstGeom>
          <a:noFill/>
          <a:ln w="3175">
            <a:solidFill>
              <a:srgbClr val="FF0000"/>
            </a:solidFill>
            <a:prstDash val="sysDash"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sz="1300" kern="0" noProof="0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Come ne sono venuti a conoscenza</a:t>
            </a:r>
            <a:endParaRPr kumimoji="0" lang="it-IT" sz="1300" u="none" strike="noStrike" kern="0" cap="none" spc="0" normalizeH="0" baseline="0" noProof="0" dirty="0">
              <a:ln>
                <a:noFill/>
              </a:ln>
              <a:solidFill>
                <a:srgbClr val="00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</a:endParaRPr>
          </a:p>
        </p:txBody>
      </p:sp>
      <p:sp>
        <p:nvSpPr>
          <p:cNvPr id="21" name="Text Box 1028"/>
          <p:cNvSpPr txBox="1">
            <a:spLocks noChangeArrowheads="1"/>
          </p:cNvSpPr>
          <p:nvPr/>
        </p:nvSpPr>
        <p:spPr bwMode="auto">
          <a:xfrm>
            <a:off x="2987824" y="6237312"/>
            <a:ext cx="2952328" cy="246221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  <a:defRPr/>
            </a:pPr>
            <a:r>
              <a:rPr lang="it-IT" b="0" dirty="0">
                <a:solidFill>
                  <a:srgbClr val="002060"/>
                </a:solidFill>
                <a:latin typeface="+mj-lt"/>
              </a:rPr>
              <a:t>Base: </a:t>
            </a:r>
            <a:r>
              <a:rPr lang="it-IT" b="0" dirty="0" smtClean="0">
                <a:solidFill>
                  <a:srgbClr val="002060"/>
                </a:solidFill>
                <a:latin typeface="+mj-lt"/>
              </a:rPr>
              <a:t>Hanno amici con famiglie in difficoltà (256)</a:t>
            </a:r>
            <a:endParaRPr lang="it-IT" b="0" dirty="0">
              <a:solidFill>
                <a:srgbClr val="002060"/>
              </a:solidFill>
              <a:latin typeface="+mj-lt"/>
            </a:endParaRPr>
          </a:p>
        </p:txBody>
      </p:sp>
      <p:graphicFrame>
        <p:nvGraphicFramePr>
          <p:cNvPr id="22" name="Grafico 21"/>
          <p:cNvGraphicFramePr/>
          <p:nvPr/>
        </p:nvGraphicFramePr>
        <p:xfrm>
          <a:off x="6084168" y="1852253"/>
          <a:ext cx="2952328" cy="433953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23" name="Text Box 5"/>
          <p:cNvSpPr txBox="1">
            <a:spLocks noChangeArrowheads="1"/>
          </p:cNvSpPr>
          <p:nvPr/>
        </p:nvSpPr>
        <p:spPr bwMode="auto">
          <a:xfrm>
            <a:off x="6408204" y="1168177"/>
            <a:ext cx="2412268" cy="492443"/>
          </a:xfrm>
          <a:prstGeom prst="rect">
            <a:avLst/>
          </a:prstGeom>
          <a:noFill/>
          <a:ln w="3175">
            <a:solidFill>
              <a:srgbClr val="FF0000"/>
            </a:solidFill>
            <a:prstDash val="sysDash"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sz="1300" kern="0" noProof="0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Conseguenze della crisi economica vissuta dagli amici</a:t>
            </a:r>
            <a:endParaRPr kumimoji="0" lang="it-IT" sz="1300" u="none" strike="noStrike" kern="0" cap="none" spc="0" normalizeH="0" baseline="0" noProof="0" dirty="0">
              <a:ln>
                <a:noFill/>
              </a:ln>
              <a:solidFill>
                <a:srgbClr val="00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</a:endParaRPr>
          </a:p>
        </p:txBody>
      </p:sp>
      <p:sp>
        <p:nvSpPr>
          <p:cNvPr id="16" name="Text Box 1028"/>
          <p:cNvSpPr txBox="1">
            <a:spLocks noChangeArrowheads="1"/>
          </p:cNvSpPr>
          <p:nvPr/>
        </p:nvSpPr>
        <p:spPr bwMode="auto">
          <a:xfrm>
            <a:off x="6156176" y="6237312"/>
            <a:ext cx="2952328" cy="246221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  <a:defRPr/>
            </a:pPr>
            <a:r>
              <a:rPr lang="it-IT" b="0" dirty="0">
                <a:solidFill>
                  <a:srgbClr val="002060"/>
                </a:solidFill>
                <a:latin typeface="+mj-lt"/>
              </a:rPr>
              <a:t>Base: </a:t>
            </a:r>
            <a:r>
              <a:rPr lang="it-IT" b="0" dirty="0" smtClean="0">
                <a:solidFill>
                  <a:srgbClr val="002060"/>
                </a:solidFill>
                <a:latin typeface="+mj-lt"/>
              </a:rPr>
              <a:t>Hanno amici con famiglie in difficoltà (256)</a:t>
            </a:r>
            <a:endParaRPr lang="it-IT" b="0" dirty="0">
              <a:solidFill>
                <a:srgbClr val="002060"/>
              </a:solidFill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olo 2"/>
          <p:cNvSpPr>
            <a:spLocks noGrp="1"/>
          </p:cNvSpPr>
          <p:nvPr>
            <p:ph type="title"/>
          </p:nvPr>
        </p:nvSpPr>
        <p:spPr>
          <a:xfrm>
            <a:off x="838201" y="87313"/>
            <a:ext cx="7766248" cy="611187"/>
          </a:xfrm>
        </p:spPr>
        <p:txBody>
          <a:bodyPr/>
          <a:lstStyle/>
          <a:p>
            <a:r>
              <a:rPr lang="it-IT" dirty="0" smtClean="0"/>
              <a:t>La crisi economica nel proprio ambito familiare …</a:t>
            </a:r>
            <a:endParaRPr lang="it-IT" sz="1500" dirty="0"/>
          </a:p>
        </p:txBody>
      </p:sp>
      <p:sp>
        <p:nvSpPr>
          <p:cNvPr id="5" name="Rectangle 1030"/>
          <p:cNvSpPr>
            <a:spLocks noChangeArrowheads="1"/>
          </p:cNvSpPr>
          <p:nvPr/>
        </p:nvSpPr>
        <p:spPr bwMode="auto">
          <a:xfrm>
            <a:off x="107950" y="655061"/>
            <a:ext cx="8352482" cy="323165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 algn="l" eaLnBrk="0" hangingPunct="0">
              <a:lnSpc>
                <a:spcPts val="900"/>
              </a:lnSpc>
              <a:defRPr/>
            </a:pPr>
            <a:r>
              <a:rPr lang="it-IT" b="0" dirty="0" smtClean="0">
                <a:latin typeface="Calibri"/>
                <a:ea typeface="Calibri"/>
              </a:rPr>
              <a:t>D7) Ritiene che la crisi economica abbia cambiato la vita di suo figlio /dei suoi figli?</a:t>
            </a:r>
          </a:p>
          <a:p>
            <a:pPr algn="l" eaLnBrk="0" hangingPunct="0">
              <a:lnSpc>
                <a:spcPts val="900"/>
              </a:lnSpc>
              <a:defRPr/>
            </a:pPr>
            <a:r>
              <a:rPr lang="it-IT" b="0" dirty="0" smtClean="0">
                <a:latin typeface="Calibri"/>
                <a:ea typeface="Calibri"/>
              </a:rPr>
              <a:t>D7) Ti sembra che la crisi economica abbia cambiato la vita della tua famiglia?</a:t>
            </a:r>
          </a:p>
        </p:txBody>
      </p:sp>
      <p:sp>
        <p:nvSpPr>
          <p:cNvPr id="15" name="Segnaposto numero diapositiva 1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39B92E33-AA03-4489-A652-72D61103C84E}" type="slidenum">
              <a:rPr lang="en-US" smtClean="0"/>
              <a:pPr>
                <a:defRPr/>
              </a:pPr>
              <a:t>19</a:t>
            </a:fld>
            <a:endParaRPr lang="en-US" dirty="0"/>
          </a:p>
        </p:txBody>
      </p:sp>
      <p:sp>
        <p:nvSpPr>
          <p:cNvPr id="14" name="Text Box 5"/>
          <p:cNvSpPr txBox="1">
            <a:spLocks noChangeArrowheads="1"/>
          </p:cNvSpPr>
          <p:nvPr/>
        </p:nvSpPr>
        <p:spPr bwMode="auto">
          <a:xfrm>
            <a:off x="8315721" y="561975"/>
            <a:ext cx="792783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square">
            <a:spAutoFit/>
          </a:bodyPr>
          <a:lstStyle/>
          <a:p>
            <a:pPr algn="r">
              <a:spcBef>
                <a:spcPct val="50000"/>
              </a:spcBef>
            </a:pPr>
            <a:r>
              <a:rPr lang="it-IT" i="0" dirty="0" smtClean="0">
                <a:solidFill>
                  <a:srgbClr val="002060"/>
                </a:solidFill>
                <a:latin typeface="+mj-lt"/>
              </a:rPr>
              <a:t>Valori %</a:t>
            </a:r>
            <a:endParaRPr lang="it-IT" i="0" dirty="0">
              <a:solidFill>
                <a:srgbClr val="002060"/>
              </a:solidFill>
              <a:latin typeface="+mj-lt"/>
            </a:endParaRPr>
          </a:p>
        </p:txBody>
      </p:sp>
      <p:graphicFrame>
        <p:nvGraphicFramePr>
          <p:cNvPr id="9" name="Grafico 8"/>
          <p:cNvGraphicFramePr/>
          <p:nvPr/>
        </p:nvGraphicFramePr>
        <p:xfrm>
          <a:off x="5292080" y="1484784"/>
          <a:ext cx="3168352" cy="469957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0" name="Text Box 5"/>
          <p:cNvSpPr txBox="1">
            <a:spLocks noChangeArrowheads="1"/>
          </p:cNvSpPr>
          <p:nvPr/>
        </p:nvSpPr>
        <p:spPr bwMode="auto">
          <a:xfrm>
            <a:off x="1115616" y="1158652"/>
            <a:ext cx="1728192" cy="292388"/>
          </a:xfrm>
          <a:prstGeom prst="rect">
            <a:avLst/>
          </a:prstGeom>
          <a:solidFill>
            <a:srgbClr val="FF0000"/>
          </a:solidFill>
          <a:ln w="19050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sz="1300" i="0" kern="0" noProof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GENITORI</a:t>
            </a:r>
            <a:endParaRPr kumimoji="0" lang="it-IT" sz="130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</a:endParaRPr>
          </a:p>
        </p:txBody>
      </p:sp>
      <p:sp>
        <p:nvSpPr>
          <p:cNvPr id="11" name="Text Box 1028"/>
          <p:cNvSpPr txBox="1">
            <a:spLocks noChangeArrowheads="1"/>
          </p:cNvSpPr>
          <p:nvPr/>
        </p:nvSpPr>
        <p:spPr bwMode="auto">
          <a:xfrm>
            <a:off x="5796136" y="6237312"/>
            <a:ext cx="2160240" cy="246221"/>
          </a:xfrm>
          <a:prstGeom prst="rect">
            <a:avLst/>
          </a:prstGeom>
          <a:ln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it-IT" b="0" dirty="0" smtClean="0">
                <a:solidFill>
                  <a:srgbClr val="002060"/>
                </a:solidFill>
              </a:rPr>
              <a:t>Base: Totale campione (401)</a:t>
            </a:r>
            <a:endParaRPr lang="it-IT" b="0" dirty="0">
              <a:solidFill>
                <a:srgbClr val="002060"/>
              </a:solidFill>
            </a:endParaRPr>
          </a:p>
        </p:txBody>
      </p:sp>
      <p:sp>
        <p:nvSpPr>
          <p:cNvPr id="12" name="Text Box 5"/>
          <p:cNvSpPr txBox="1">
            <a:spLocks noChangeArrowheads="1"/>
          </p:cNvSpPr>
          <p:nvPr/>
        </p:nvSpPr>
        <p:spPr bwMode="auto">
          <a:xfrm>
            <a:off x="5940152" y="1158652"/>
            <a:ext cx="1728192" cy="292388"/>
          </a:xfrm>
          <a:prstGeom prst="rect">
            <a:avLst/>
          </a:prstGeom>
          <a:solidFill>
            <a:srgbClr val="FF0000"/>
          </a:solidFill>
          <a:ln w="19050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sz="1300" i="0" kern="0" noProof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FIGLI</a:t>
            </a:r>
            <a:endParaRPr kumimoji="0" lang="it-IT" sz="130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</a:endParaRPr>
          </a:p>
        </p:txBody>
      </p:sp>
      <p:graphicFrame>
        <p:nvGraphicFramePr>
          <p:cNvPr id="13" name="Grafico 12"/>
          <p:cNvGraphicFramePr/>
          <p:nvPr/>
        </p:nvGraphicFramePr>
        <p:xfrm>
          <a:off x="467544" y="1484784"/>
          <a:ext cx="3168352" cy="469957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16" name="Gruppo 15"/>
          <p:cNvGrpSpPr/>
          <p:nvPr/>
        </p:nvGrpSpPr>
        <p:grpSpPr>
          <a:xfrm>
            <a:off x="0" y="6237312"/>
            <a:ext cx="5580112" cy="253916"/>
            <a:chOff x="0" y="6237312"/>
            <a:chExt cx="5580112" cy="253916"/>
          </a:xfrm>
        </p:grpSpPr>
        <p:sp>
          <p:nvSpPr>
            <p:cNvPr id="18" name="Text Box 1028"/>
            <p:cNvSpPr txBox="1">
              <a:spLocks noChangeArrowheads="1"/>
            </p:cNvSpPr>
            <p:nvPr/>
          </p:nvSpPr>
          <p:spPr bwMode="auto">
            <a:xfrm>
              <a:off x="0" y="6237312"/>
              <a:ext cx="5580112" cy="253916"/>
            </a:xfrm>
            <a:prstGeom prst="rect">
              <a:avLst/>
            </a:prstGeom>
            <a:noFill/>
            <a:ln>
              <a:noFill/>
            </a:ln>
            <a:effectLst>
              <a:prstShdw prst="shdw17" dist="17961" dir="2700000">
                <a:schemeClr val="accent1">
                  <a:gamma/>
                  <a:shade val="60000"/>
                  <a:invGamma/>
                </a:schemeClr>
              </a:prstShdw>
            </a:effectLst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l">
                <a:spcBef>
                  <a:spcPct val="50000"/>
                </a:spcBef>
                <a:defRPr/>
              </a:pPr>
              <a:r>
                <a:rPr lang="it-IT" sz="900" b="0" dirty="0">
                  <a:solidFill>
                    <a:srgbClr val="002060"/>
                  </a:solidFill>
                  <a:latin typeface="+mj-lt"/>
                </a:rPr>
                <a:t>Base: </a:t>
              </a:r>
              <a:r>
                <a:rPr lang="it-IT" sz="900" b="0" dirty="0" smtClean="0">
                  <a:solidFill>
                    <a:srgbClr val="002060"/>
                  </a:solidFill>
                  <a:latin typeface="+mj-lt"/>
                </a:rPr>
                <a:t>Hanno figli che vanno a scuola (1359)              </a:t>
              </a:r>
              <a:r>
                <a:rPr lang="it-IT" b="0" dirty="0" smtClean="0">
                  <a:solidFill>
                    <a:srgbClr val="002060"/>
                  </a:solidFill>
                  <a:latin typeface="+mj-lt"/>
                </a:rPr>
                <a:t>Genitori di 14-17enni che vanno a scuola (389</a:t>
              </a:r>
              <a:r>
                <a:rPr lang="it-IT" sz="800" b="0" dirty="0" smtClean="0">
                  <a:solidFill>
                    <a:srgbClr val="002060"/>
                  </a:solidFill>
                </a:rPr>
                <a:t>)</a:t>
              </a:r>
              <a:endParaRPr lang="it-IT" sz="800" b="0" dirty="0">
                <a:solidFill>
                  <a:srgbClr val="002060"/>
                </a:solidFill>
                <a:latin typeface="+mj-lt"/>
              </a:endParaRPr>
            </a:p>
          </p:txBody>
        </p:sp>
        <p:sp>
          <p:nvSpPr>
            <p:cNvPr id="19" name="Rettangolo 18"/>
            <p:cNvSpPr/>
            <p:nvPr/>
          </p:nvSpPr>
          <p:spPr bwMode="auto">
            <a:xfrm rot="5400000">
              <a:off x="2239704" y="6229784"/>
              <a:ext cx="144016" cy="249300"/>
            </a:xfrm>
            <a:prstGeom prst="rect">
              <a:avLst/>
            </a:prstGeom>
            <a:solidFill>
              <a:srgbClr val="009999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l" defTabSz="914400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it-I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endParaRPr>
            </a:p>
          </p:txBody>
        </p:sp>
        <p:sp>
          <p:nvSpPr>
            <p:cNvPr id="20" name="Rettangolo 19"/>
            <p:cNvSpPr/>
            <p:nvPr/>
          </p:nvSpPr>
          <p:spPr bwMode="auto">
            <a:xfrm rot="5400000">
              <a:off x="4989455" y="6243231"/>
              <a:ext cx="144016" cy="249300"/>
            </a:xfrm>
            <a:prstGeom prst="rect">
              <a:avLst/>
            </a:prstGeom>
            <a:solidFill>
              <a:srgbClr val="F09C06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l" defTabSz="914400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it-I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6002" name="Espace réservé du numéro de diapositive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D1EC5DF0-0BDB-4D30-99A2-1933E6170E65}" type="slidenum">
              <a:rPr lang="en-US" smtClean="0">
                <a:solidFill>
                  <a:srgbClr val="1F497D"/>
                </a:solidFill>
              </a:rPr>
              <a:pPr/>
              <a:t>2</a:t>
            </a:fld>
            <a:endParaRPr lang="en-US" smtClean="0">
              <a:solidFill>
                <a:srgbClr val="1F497D"/>
              </a:solidFill>
            </a:endParaRPr>
          </a:p>
        </p:txBody>
      </p:sp>
      <p:sp>
        <p:nvSpPr>
          <p:cNvPr id="89600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err="1" smtClean="0"/>
              <a:t>Premessa</a:t>
            </a:r>
            <a:endParaRPr lang="en-US" dirty="0" smtClean="0"/>
          </a:p>
        </p:txBody>
      </p:sp>
      <p:sp>
        <p:nvSpPr>
          <p:cNvPr id="7" name="Rectangle 16"/>
          <p:cNvSpPr>
            <a:spLocks noChangeArrowheads="1"/>
          </p:cNvSpPr>
          <p:nvPr/>
        </p:nvSpPr>
        <p:spPr bwMode="auto">
          <a:xfrm>
            <a:off x="175196" y="980143"/>
            <a:ext cx="8123678" cy="46905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ct val="45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333399"/>
                </a:solidFill>
                <a:effectLst/>
                <a:uLnTx/>
                <a:uFillTx/>
              </a:rPr>
              <a:t>Save the Children è la più grande organizzazione internazionale indipendente per la difesa e la promozione dei diritti dei bambini</a:t>
            </a:r>
          </a:p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ct val="45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0" cap="none" spc="0" normalizeH="0" baseline="0" noProof="0" dirty="0" smtClean="0">
              <a:ln>
                <a:noFill/>
              </a:ln>
              <a:solidFill>
                <a:srgbClr val="333399"/>
              </a:solidFill>
              <a:effectLst/>
              <a:uLnTx/>
              <a:uFillTx/>
            </a:endParaRPr>
          </a:p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ct val="45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sz="1800" b="0" i="0" kern="0" dirty="0" smtClean="0">
                <a:solidFill>
                  <a:srgbClr val="333399"/>
                </a:solidFill>
              </a:rPr>
              <a:t>Nell’intento di disporre di informazioni sulle speranze, le attese e i timori per il futuro dei giovani, Save the Children ha promosso una indagine su adulti e ragazzi avente come temi</a:t>
            </a:r>
          </a:p>
          <a:p>
            <a:pPr marL="712788" lvl="1" indent="-255588" algn="just" fontAlgn="auto">
              <a:spcBef>
                <a:spcPct val="450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it-IT" sz="1800" b="0" i="0" kern="0" dirty="0" smtClean="0">
                <a:solidFill>
                  <a:srgbClr val="333399"/>
                </a:solidFill>
              </a:rPr>
              <a:t>Le attese nei confronti del futuro dei ragazzi</a:t>
            </a:r>
          </a:p>
          <a:p>
            <a:pPr marL="712788" lvl="1" indent="-255588" algn="just" fontAlgn="auto">
              <a:spcBef>
                <a:spcPct val="450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it-IT" sz="1800" b="0" i="0" kern="0" dirty="0" smtClean="0">
                <a:solidFill>
                  <a:srgbClr val="333399"/>
                </a:solidFill>
              </a:rPr>
              <a:t>L’impatto della crisi sulle famiglie, le contromisure e le conseguenze</a:t>
            </a:r>
          </a:p>
          <a:p>
            <a:pPr marL="712788" lvl="1" indent="-255588" algn="just" fontAlgn="auto">
              <a:spcBef>
                <a:spcPct val="450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it-IT" sz="1800" b="0" i="0" kern="0" dirty="0" smtClean="0">
                <a:solidFill>
                  <a:srgbClr val="333399"/>
                </a:solidFill>
              </a:rPr>
              <a:t>Il clima e l’ambiente in cui i ragazzi italiani stanno crescendo</a:t>
            </a:r>
          </a:p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ct val="45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it-IT" sz="1800" b="0" i="0" kern="0" dirty="0" smtClean="0">
              <a:solidFill>
                <a:srgbClr val="333399"/>
              </a:solidFill>
            </a:endParaRPr>
          </a:p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ct val="45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sz="1800" b="0" i="0" kern="0" dirty="0" smtClean="0">
                <a:solidFill>
                  <a:srgbClr val="333399"/>
                </a:solidFill>
              </a:rPr>
              <a:t>Il presente documento contiene le evidenze raccolte tra il 15 ed il 20 aprile 2013, corredate di una sintesi ed un commento.</a:t>
            </a:r>
          </a:p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ct val="45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it-IT" sz="1800" b="0" i="0" kern="0" dirty="0" smtClean="0">
              <a:solidFill>
                <a:srgbClr val="33339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8387729" y="662499"/>
            <a:ext cx="792783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it-IT" i="0" dirty="0" smtClean="0">
                <a:solidFill>
                  <a:srgbClr val="002060"/>
                </a:solidFill>
                <a:latin typeface="+mj-lt"/>
              </a:rPr>
              <a:t>Valori %</a:t>
            </a:r>
            <a:endParaRPr lang="it-IT" i="0" dirty="0">
              <a:solidFill>
                <a:srgbClr val="002060"/>
              </a:solidFill>
              <a:latin typeface="+mj-lt"/>
            </a:endParaRPr>
          </a:p>
        </p:txBody>
      </p:sp>
      <p:sp>
        <p:nvSpPr>
          <p:cNvPr id="22" name="Titolo 21"/>
          <p:cNvSpPr>
            <a:spLocks noGrp="1"/>
          </p:cNvSpPr>
          <p:nvPr>
            <p:ph type="title"/>
          </p:nvPr>
        </p:nvSpPr>
        <p:spPr>
          <a:xfrm>
            <a:off x="838201" y="87313"/>
            <a:ext cx="6830144" cy="611187"/>
          </a:xfrm>
          <a:solidFill>
            <a:schemeClr val="bg1"/>
          </a:solidFill>
        </p:spPr>
        <p:txBody>
          <a:bodyPr/>
          <a:lstStyle/>
          <a:p>
            <a:r>
              <a:rPr lang="it-IT" dirty="0" smtClean="0"/>
              <a:t>La crisi economica nel proprio ambito familiare –</a:t>
            </a:r>
            <a:br>
              <a:rPr lang="it-IT" dirty="0" smtClean="0"/>
            </a:br>
            <a:r>
              <a:rPr lang="it-IT" sz="1500" dirty="0" smtClean="0">
                <a:solidFill>
                  <a:srgbClr val="1F497D"/>
                </a:solidFill>
              </a:rPr>
              <a:t>approfondimento GENITORI per regioni</a:t>
            </a:r>
            <a:endParaRPr lang="it-IT" sz="1500" dirty="0"/>
          </a:p>
        </p:txBody>
      </p:sp>
      <p:sp>
        <p:nvSpPr>
          <p:cNvPr id="10" name="Segnaposto numero diapositiva 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39B92E33-AA03-4489-A652-72D61103C84E}" type="slidenum">
              <a:rPr lang="en-US" smtClean="0"/>
              <a:pPr>
                <a:defRPr/>
              </a:pPr>
              <a:t>20</a:t>
            </a:fld>
            <a:endParaRPr lang="en-US"/>
          </a:p>
        </p:txBody>
      </p:sp>
      <p:sp>
        <p:nvSpPr>
          <p:cNvPr id="14" name="Rectangle 1030"/>
          <p:cNvSpPr>
            <a:spLocks noChangeArrowheads="1"/>
          </p:cNvSpPr>
          <p:nvPr/>
        </p:nvSpPr>
        <p:spPr bwMode="auto">
          <a:xfrm>
            <a:off x="107950" y="675895"/>
            <a:ext cx="8352482" cy="212751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 algn="l" eaLnBrk="0" hangingPunct="0">
              <a:lnSpc>
                <a:spcPts val="900"/>
              </a:lnSpc>
              <a:defRPr/>
            </a:pPr>
            <a:r>
              <a:rPr lang="it-IT" b="0" dirty="0" smtClean="0">
                <a:latin typeface="Calibri"/>
                <a:ea typeface="Calibri"/>
              </a:rPr>
              <a:t>D7) Ritiene che la crisi economica abbia cambiato la vita di suo figlio /dei suoi figli?</a:t>
            </a:r>
          </a:p>
        </p:txBody>
      </p:sp>
      <p:graphicFrame>
        <p:nvGraphicFramePr>
          <p:cNvPr id="18" name="Group 870"/>
          <p:cNvGraphicFramePr>
            <a:graphicFrameLocks noGrp="1"/>
          </p:cNvGraphicFramePr>
          <p:nvPr/>
        </p:nvGraphicFramePr>
        <p:xfrm>
          <a:off x="107504" y="1268760"/>
          <a:ext cx="8948248" cy="4438047"/>
        </p:xfrm>
        <a:graphic>
          <a:graphicData uri="http://schemas.openxmlformats.org/drawingml/2006/table">
            <a:tbl>
              <a:tblPr/>
              <a:tblGrid>
                <a:gridCol w="1866707"/>
                <a:gridCol w="658921"/>
                <a:gridCol w="558800"/>
                <a:gridCol w="586382"/>
                <a:gridCol w="586382"/>
                <a:gridCol w="586382"/>
                <a:gridCol w="586382"/>
                <a:gridCol w="586382"/>
                <a:gridCol w="586382"/>
                <a:gridCol w="586382"/>
                <a:gridCol w="586382"/>
                <a:gridCol w="586382"/>
                <a:gridCol w="586382"/>
              </a:tblGrid>
              <a:tr h="723436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7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it-IT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 horzOverflow="overflow">
                    <a:lnL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cs typeface="Arial" charset="0"/>
                        </a:rPr>
                        <a:t>TOTALE</a:t>
                      </a:r>
                      <a:endParaRPr kumimoji="0" lang="it-IT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 horzOverflow="overflow">
                    <a:lnL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it-IT" sz="10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rPr>
                        <a:t>Piemonte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it-IT" sz="10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rPr>
                        <a:t>Lombardia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it-IT" sz="10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rPr>
                        <a:t>Veneto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it-IT" sz="10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rPr>
                        <a:t>Emilia Romagna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it-IT" sz="10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rPr>
                        <a:t>Liguria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it-IT" sz="10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rPr>
                        <a:t>Toscana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it-IT" sz="10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rPr>
                        <a:t>Lazio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it-IT" sz="10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rPr>
                        <a:t>Campania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it-IT" sz="10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rPr>
                        <a:t>Puglia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it-IT" sz="10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rPr>
                        <a:t>Sicilia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it-IT" sz="10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rPr>
                        <a:t>Sardegna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989548">
                <a:tc>
                  <a:txBody>
                    <a:bodyPr/>
                    <a:lstStyle/>
                    <a:p>
                      <a:pPr algn="l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No, la crisi non ha particolarmente influito sul nostro tenore di vita </a:t>
                      </a: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6</a:t>
                      </a: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 dirty="0" smtClean="0">
                          <a:solidFill>
                            <a:schemeClr val="tx1"/>
                          </a:solidFill>
                          <a:latin typeface="Calibri"/>
                        </a:rPr>
                        <a:t>4</a:t>
                      </a:r>
                      <a:endParaRPr lang="it-IT" sz="1100" b="0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989548">
                <a:tc>
                  <a:txBody>
                    <a:bodyPr/>
                    <a:lstStyle/>
                    <a:p>
                      <a:pPr algn="l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No, cerchiamo di non far avvertire le difficoltà che si affrontano</a:t>
                      </a: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28</a:t>
                      </a: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32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30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24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29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26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33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25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29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27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28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23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745967">
                <a:tc>
                  <a:txBody>
                    <a:bodyPr/>
                    <a:lstStyle/>
                    <a:p>
                      <a:pPr algn="l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Sì, ha/hanno dovuto fare delle piccole rinunce</a:t>
                      </a: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43</a:t>
                      </a: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36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39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43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45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47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45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42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 dirty="0" smtClean="0">
                          <a:solidFill>
                            <a:schemeClr val="tx1"/>
                          </a:solidFill>
                          <a:latin typeface="Calibri"/>
                        </a:rPr>
                        <a:t>43</a:t>
                      </a:r>
                      <a:endParaRPr lang="it-IT" sz="1100" b="0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43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47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47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989548">
                <a:tc>
                  <a:txBody>
                    <a:bodyPr/>
                    <a:lstStyle/>
                    <a:p>
                      <a:pPr algn="l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Sì, deve/devono rinunciare a molte cose, visto che la disponibilità di denaro è minore</a:t>
                      </a: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23</a:t>
                      </a: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 dirty="0" smtClean="0">
                          <a:solidFill>
                            <a:schemeClr val="tx1"/>
                          </a:solidFill>
                          <a:latin typeface="Calibri"/>
                        </a:rPr>
                        <a:t>25</a:t>
                      </a:r>
                      <a:endParaRPr lang="it-IT" sz="1100" b="0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22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24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21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21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 dirty="0" smtClean="0">
                          <a:solidFill>
                            <a:schemeClr val="tx1"/>
                          </a:solidFill>
                          <a:latin typeface="Calibri"/>
                        </a:rPr>
                        <a:t>18</a:t>
                      </a:r>
                      <a:endParaRPr lang="it-IT" sz="1100" b="0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28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23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26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19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25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pic>
        <p:nvPicPr>
          <p:cNvPr id="19" name="Immagine 18" descr="images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812360" y="322734"/>
            <a:ext cx="558216" cy="657994"/>
          </a:xfrm>
          <a:prstGeom prst="rect">
            <a:avLst/>
          </a:prstGeom>
        </p:spPr>
      </p:pic>
      <p:sp>
        <p:nvSpPr>
          <p:cNvPr id="11" name="Text Box 1028"/>
          <p:cNvSpPr txBox="1">
            <a:spLocks noChangeArrowheads="1"/>
          </p:cNvSpPr>
          <p:nvPr/>
        </p:nvSpPr>
        <p:spPr bwMode="auto">
          <a:xfrm>
            <a:off x="2843808" y="6597352"/>
            <a:ext cx="2520280" cy="246221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  <a:defRPr/>
            </a:pPr>
            <a:r>
              <a:rPr lang="it-IT" b="0" dirty="0">
                <a:solidFill>
                  <a:srgbClr val="002060"/>
                </a:solidFill>
                <a:latin typeface="+mj-lt"/>
              </a:rPr>
              <a:t>Base: </a:t>
            </a:r>
            <a:r>
              <a:rPr lang="it-IT" b="0" dirty="0" smtClean="0">
                <a:solidFill>
                  <a:srgbClr val="002060"/>
                </a:solidFill>
                <a:latin typeface="+mj-lt"/>
              </a:rPr>
              <a:t>Totale campione</a:t>
            </a:r>
            <a:endParaRPr lang="it-IT" b="0" dirty="0">
              <a:solidFill>
                <a:srgbClr val="002060"/>
              </a:solidFill>
              <a:latin typeface="+mj-lt"/>
            </a:endParaRPr>
          </a:p>
        </p:txBody>
      </p:sp>
      <p:sp>
        <p:nvSpPr>
          <p:cNvPr id="9" name="Ovale 8"/>
          <p:cNvSpPr/>
          <p:nvPr/>
        </p:nvSpPr>
        <p:spPr bwMode="auto">
          <a:xfrm>
            <a:off x="6259851" y="5116851"/>
            <a:ext cx="288032" cy="216024"/>
          </a:xfrm>
          <a:prstGeom prst="ellipse">
            <a:avLst/>
          </a:pr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0" tIns="0" rIns="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tabLst/>
            </a:pPr>
            <a:endParaRPr kumimoji="0" lang="it-I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olo 2"/>
          <p:cNvSpPr>
            <a:spLocks noGrp="1"/>
          </p:cNvSpPr>
          <p:nvPr>
            <p:ph type="title"/>
          </p:nvPr>
        </p:nvSpPr>
        <p:spPr>
          <a:xfrm>
            <a:off x="838201" y="87313"/>
            <a:ext cx="7766248" cy="611187"/>
          </a:xfrm>
        </p:spPr>
        <p:txBody>
          <a:bodyPr/>
          <a:lstStyle/>
          <a:p>
            <a:r>
              <a:rPr lang="it-IT" dirty="0" smtClean="0"/>
              <a:t>…  le rinunce fatte …</a:t>
            </a:r>
            <a:endParaRPr lang="it-IT" sz="1500" dirty="0"/>
          </a:p>
        </p:txBody>
      </p:sp>
      <p:sp>
        <p:nvSpPr>
          <p:cNvPr id="5" name="Rectangle 1030"/>
          <p:cNvSpPr>
            <a:spLocks noChangeArrowheads="1"/>
          </p:cNvSpPr>
          <p:nvPr/>
        </p:nvSpPr>
        <p:spPr bwMode="auto">
          <a:xfrm>
            <a:off x="107950" y="655061"/>
            <a:ext cx="8352482" cy="323165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 algn="l" eaLnBrk="0" hangingPunct="0">
              <a:lnSpc>
                <a:spcPts val="900"/>
              </a:lnSpc>
              <a:defRPr/>
            </a:pPr>
            <a:r>
              <a:rPr lang="it-IT" b="0" dirty="0" smtClean="0">
                <a:latin typeface="Calibri"/>
                <a:ea typeface="Calibri"/>
              </a:rPr>
              <a:t>D7_b) In quali dei seguenti settori avete dovuto fare rinunce o riduzioni?</a:t>
            </a:r>
          </a:p>
          <a:p>
            <a:pPr algn="l" eaLnBrk="0" hangingPunct="0">
              <a:lnSpc>
                <a:spcPts val="900"/>
              </a:lnSpc>
              <a:defRPr/>
            </a:pPr>
            <a:r>
              <a:rPr lang="it-IT" b="0" dirty="0" smtClean="0">
                <a:latin typeface="Calibri"/>
                <a:ea typeface="Calibri"/>
              </a:rPr>
              <a:t>D7_a) Tu personalmente in quali dei seguenti ambiti hai dovuto fare rinunce o riduzioni?</a:t>
            </a:r>
          </a:p>
        </p:txBody>
      </p:sp>
      <p:sp>
        <p:nvSpPr>
          <p:cNvPr id="15" name="Segnaposto numero diapositiva 1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39B92E33-AA03-4489-A652-72D61103C84E}" type="slidenum">
              <a:rPr lang="en-US" smtClean="0"/>
              <a:pPr>
                <a:defRPr/>
              </a:pPr>
              <a:t>21</a:t>
            </a:fld>
            <a:endParaRPr lang="en-US" dirty="0"/>
          </a:p>
        </p:txBody>
      </p:sp>
      <p:sp>
        <p:nvSpPr>
          <p:cNvPr id="14" name="Text Box 5"/>
          <p:cNvSpPr txBox="1">
            <a:spLocks noChangeArrowheads="1"/>
          </p:cNvSpPr>
          <p:nvPr/>
        </p:nvSpPr>
        <p:spPr bwMode="auto">
          <a:xfrm>
            <a:off x="8315721" y="561975"/>
            <a:ext cx="792783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square">
            <a:spAutoFit/>
          </a:bodyPr>
          <a:lstStyle/>
          <a:p>
            <a:pPr algn="r">
              <a:spcBef>
                <a:spcPct val="50000"/>
              </a:spcBef>
            </a:pPr>
            <a:r>
              <a:rPr lang="it-IT" i="0" dirty="0" smtClean="0">
                <a:solidFill>
                  <a:srgbClr val="002060"/>
                </a:solidFill>
                <a:latin typeface="+mj-lt"/>
              </a:rPr>
              <a:t>Valori %</a:t>
            </a:r>
            <a:endParaRPr lang="it-IT" i="0" dirty="0">
              <a:solidFill>
                <a:srgbClr val="002060"/>
              </a:solidFill>
              <a:latin typeface="+mj-lt"/>
            </a:endParaRPr>
          </a:p>
        </p:txBody>
      </p:sp>
      <p:graphicFrame>
        <p:nvGraphicFramePr>
          <p:cNvPr id="9" name="Grafico 8"/>
          <p:cNvGraphicFramePr/>
          <p:nvPr/>
        </p:nvGraphicFramePr>
        <p:xfrm>
          <a:off x="5292080" y="1484784"/>
          <a:ext cx="3168352" cy="469957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0" name="Text Box 5"/>
          <p:cNvSpPr txBox="1">
            <a:spLocks noChangeArrowheads="1"/>
          </p:cNvSpPr>
          <p:nvPr/>
        </p:nvSpPr>
        <p:spPr bwMode="auto">
          <a:xfrm>
            <a:off x="1115616" y="1158652"/>
            <a:ext cx="1728192" cy="292388"/>
          </a:xfrm>
          <a:prstGeom prst="rect">
            <a:avLst/>
          </a:prstGeom>
          <a:solidFill>
            <a:srgbClr val="FF0000"/>
          </a:solidFill>
          <a:ln w="19050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sz="1300" i="0" kern="0" noProof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GENITORI</a:t>
            </a:r>
            <a:endParaRPr kumimoji="0" lang="it-IT" sz="130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</a:endParaRPr>
          </a:p>
        </p:txBody>
      </p:sp>
      <p:sp>
        <p:nvSpPr>
          <p:cNvPr id="11" name="Text Box 1028"/>
          <p:cNvSpPr txBox="1">
            <a:spLocks noChangeArrowheads="1"/>
          </p:cNvSpPr>
          <p:nvPr/>
        </p:nvSpPr>
        <p:spPr bwMode="auto">
          <a:xfrm>
            <a:off x="5796136" y="6237312"/>
            <a:ext cx="2160240" cy="246221"/>
          </a:xfrm>
          <a:prstGeom prst="rect">
            <a:avLst/>
          </a:prstGeom>
          <a:ln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l">
              <a:spcBef>
                <a:spcPct val="50000"/>
              </a:spcBef>
              <a:defRPr/>
            </a:pPr>
            <a:r>
              <a:rPr lang="it-IT" b="0" dirty="0" smtClean="0">
                <a:solidFill>
                  <a:srgbClr val="002060"/>
                </a:solidFill>
              </a:rPr>
              <a:t>Base: Hanno fatto rinunce (323)</a:t>
            </a:r>
            <a:endParaRPr lang="it-IT" b="0" dirty="0">
              <a:solidFill>
                <a:srgbClr val="002060"/>
              </a:solidFill>
            </a:endParaRPr>
          </a:p>
        </p:txBody>
      </p:sp>
      <p:sp>
        <p:nvSpPr>
          <p:cNvPr id="12" name="Text Box 5"/>
          <p:cNvSpPr txBox="1">
            <a:spLocks noChangeArrowheads="1"/>
          </p:cNvSpPr>
          <p:nvPr/>
        </p:nvSpPr>
        <p:spPr bwMode="auto">
          <a:xfrm>
            <a:off x="5940152" y="1158652"/>
            <a:ext cx="1728192" cy="292388"/>
          </a:xfrm>
          <a:prstGeom prst="rect">
            <a:avLst/>
          </a:prstGeom>
          <a:solidFill>
            <a:srgbClr val="FF0000"/>
          </a:solidFill>
          <a:ln w="19050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sz="1300" i="0" kern="0" noProof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FIGLI</a:t>
            </a:r>
            <a:endParaRPr kumimoji="0" lang="it-IT" sz="130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</a:endParaRPr>
          </a:p>
        </p:txBody>
      </p:sp>
      <p:graphicFrame>
        <p:nvGraphicFramePr>
          <p:cNvPr id="13" name="Grafico 12"/>
          <p:cNvGraphicFramePr/>
          <p:nvPr/>
        </p:nvGraphicFramePr>
        <p:xfrm>
          <a:off x="323528" y="1484784"/>
          <a:ext cx="3960440" cy="469957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19" name="Gruppo 18"/>
          <p:cNvGrpSpPr/>
          <p:nvPr/>
        </p:nvGrpSpPr>
        <p:grpSpPr>
          <a:xfrm>
            <a:off x="0" y="6237312"/>
            <a:ext cx="4644008" cy="246221"/>
            <a:chOff x="0" y="6237312"/>
            <a:chExt cx="4644008" cy="246221"/>
          </a:xfrm>
        </p:grpSpPr>
        <p:sp>
          <p:nvSpPr>
            <p:cNvPr id="16" name="Text Box 1028"/>
            <p:cNvSpPr txBox="1">
              <a:spLocks noChangeArrowheads="1"/>
            </p:cNvSpPr>
            <p:nvPr/>
          </p:nvSpPr>
          <p:spPr bwMode="auto">
            <a:xfrm>
              <a:off x="0" y="6237312"/>
              <a:ext cx="4644008" cy="246221"/>
            </a:xfrm>
            <a:prstGeom prst="rect">
              <a:avLst/>
            </a:prstGeom>
            <a:noFill/>
            <a:ln>
              <a:noFill/>
            </a:ln>
            <a:effectLst>
              <a:prstShdw prst="shdw17" dist="17961" dir="2700000">
                <a:schemeClr val="accent1">
                  <a:gamma/>
                  <a:shade val="60000"/>
                  <a:invGamma/>
                </a:schemeClr>
              </a:prstShdw>
            </a:effectLst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l">
                <a:spcBef>
                  <a:spcPct val="50000"/>
                </a:spcBef>
                <a:defRPr/>
              </a:pPr>
              <a:r>
                <a:rPr lang="it-IT" b="0" dirty="0">
                  <a:solidFill>
                    <a:srgbClr val="002060"/>
                  </a:solidFill>
                  <a:latin typeface="+mj-lt"/>
                </a:rPr>
                <a:t>Base: </a:t>
              </a:r>
              <a:r>
                <a:rPr lang="it-IT" b="0" dirty="0" smtClean="0">
                  <a:solidFill>
                    <a:srgbClr val="002060"/>
                  </a:solidFill>
                  <a:latin typeface="+mj-lt"/>
                </a:rPr>
                <a:t>Hanno fatto rinunce </a:t>
              </a:r>
              <a:r>
                <a:rPr lang="it-IT" b="0" dirty="0" smtClean="0">
                  <a:solidFill>
                    <a:srgbClr val="002060"/>
                  </a:solidFill>
                  <a:latin typeface="+mj-lt"/>
                  <a:sym typeface="Wingdings" pitchFamily="2" charset="2"/>
                </a:rPr>
                <a:t></a:t>
              </a:r>
              <a:r>
                <a:rPr lang="it-IT" b="0" dirty="0" smtClean="0">
                  <a:solidFill>
                    <a:srgbClr val="002060"/>
                  </a:solidFill>
                  <a:latin typeface="+mj-lt"/>
                </a:rPr>
                <a:t>  totale (979)             con figli 14-17enni (286) </a:t>
              </a:r>
              <a:endParaRPr lang="it-IT" b="0" dirty="0">
                <a:solidFill>
                  <a:srgbClr val="002060"/>
                </a:solidFill>
                <a:latin typeface="+mj-lt"/>
              </a:endParaRPr>
            </a:p>
          </p:txBody>
        </p:sp>
        <p:sp>
          <p:nvSpPr>
            <p:cNvPr id="17" name="Rettangolo 16"/>
            <p:cNvSpPr/>
            <p:nvPr/>
          </p:nvSpPr>
          <p:spPr bwMode="auto">
            <a:xfrm rot="5400000">
              <a:off x="2347280" y="6229784"/>
              <a:ext cx="144016" cy="249300"/>
            </a:xfrm>
            <a:prstGeom prst="rect">
              <a:avLst/>
            </a:prstGeom>
            <a:solidFill>
              <a:srgbClr val="009999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l" defTabSz="914400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it-I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endParaRPr>
            </a:p>
          </p:txBody>
        </p:sp>
        <p:sp>
          <p:nvSpPr>
            <p:cNvPr id="18" name="Rettangolo 17"/>
            <p:cNvSpPr/>
            <p:nvPr/>
          </p:nvSpPr>
          <p:spPr bwMode="auto">
            <a:xfrm rot="5400000">
              <a:off x="4016911" y="6243231"/>
              <a:ext cx="144016" cy="249300"/>
            </a:xfrm>
            <a:prstGeom prst="rect">
              <a:avLst/>
            </a:prstGeom>
            <a:solidFill>
              <a:srgbClr val="F09C06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l" defTabSz="914400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it-I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8387729" y="662499"/>
            <a:ext cx="792783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it-IT" i="0" dirty="0" smtClean="0">
                <a:solidFill>
                  <a:srgbClr val="002060"/>
                </a:solidFill>
                <a:latin typeface="+mj-lt"/>
              </a:rPr>
              <a:t>Valori %</a:t>
            </a:r>
            <a:endParaRPr lang="it-IT" i="0" dirty="0">
              <a:solidFill>
                <a:srgbClr val="002060"/>
              </a:solidFill>
              <a:latin typeface="+mj-lt"/>
            </a:endParaRPr>
          </a:p>
        </p:txBody>
      </p:sp>
      <p:sp>
        <p:nvSpPr>
          <p:cNvPr id="22" name="Titolo 21"/>
          <p:cNvSpPr>
            <a:spLocks noGrp="1"/>
          </p:cNvSpPr>
          <p:nvPr>
            <p:ph type="title"/>
          </p:nvPr>
        </p:nvSpPr>
        <p:spPr>
          <a:xfrm>
            <a:off x="838201" y="87313"/>
            <a:ext cx="6830144" cy="611187"/>
          </a:xfrm>
          <a:solidFill>
            <a:schemeClr val="bg1"/>
          </a:solidFill>
        </p:spPr>
        <p:txBody>
          <a:bodyPr/>
          <a:lstStyle/>
          <a:p>
            <a:r>
              <a:rPr lang="it-IT" dirty="0" smtClean="0"/>
              <a:t>Le rinunce fatte</a:t>
            </a:r>
            <a:br>
              <a:rPr lang="it-IT" dirty="0" smtClean="0"/>
            </a:br>
            <a:r>
              <a:rPr lang="it-IT" sz="1500" dirty="0" smtClean="0">
                <a:solidFill>
                  <a:srgbClr val="1F497D"/>
                </a:solidFill>
              </a:rPr>
              <a:t>approfondimento GENITORI per regioni</a:t>
            </a:r>
            <a:endParaRPr lang="it-IT" sz="1500" dirty="0"/>
          </a:p>
        </p:txBody>
      </p:sp>
      <p:sp>
        <p:nvSpPr>
          <p:cNvPr id="10" name="Segnaposto numero diapositiva 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39B92E33-AA03-4489-A652-72D61103C84E}" type="slidenum">
              <a:rPr lang="en-US" smtClean="0"/>
              <a:pPr>
                <a:defRPr/>
              </a:pPr>
              <a:t>22</a:t>
            </a:fld>
            <a:endParaRPr lang="en-US"/>
          </a:p>
        </p:txBody>
      </p:sp>
      <p:graphicFrame>
        <p:nvGraphicFramePr>
          <p:cNvPr id="18" name="Group 870"/>
          <p:cNvGraphicFramePr>
            <a:graphicFrameLocks noGrp="1"/>
          </p:cNvGraphicFramePr>
          <p:nvPr/>
        </p:nvGraphicFramePr>
        <p:xfrm>
          <a:off x="107504" y="1268761"/>
          <a:ext cx="8948248" cy="4479761"/>
        </p:xfrm>
        <a:graphic>
          <a:graphicData uri="http://schemas.openxmlformats.org/drawingml/2006/table">
            <a:tbl>
              <a:tblPr/>
              <a:tblGrid>
                <a:gridCol w="1866707"/>
                <a:gridCol w="658921"/>
                <a:gridCol w="558800"/>
                <a:gridCol w="586382"/>
                <a:gridCol w="586382"/>
                <a:gridCol w="586382"/>
                <a:gridCol w="586382"/>
                <a:gridCol w="586382"/>
                <a:gridCol w="586382"/>
                <a:gridCol w="586382"/>
                <a:gridCol w="586382"/>
                <a:gridCol w="586382"/>
                <a:gridCol w="586382"/>
              </a:tblGrid>
              <a:tr h="49561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7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it-IT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 horzOverflow="overflow">
                    <a:lnL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cs typeface="Arial" charset="0"/>
                        </a:rPr>
                        <a:t>TOTALE</a:t>
                      </a:r>
                      <a:endParaRPr kumimoji="0" lang="it-IT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 horzOverflow="overflow">
                    <a:lnL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it-IT" sz="10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rPr>
                        <a:t>Piemonte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it-IT" sz="10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rPr>
                        <a:t>Lombardia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it-IT" sz="10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rPr>
                        <a:t>Veneto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it-IT" sz="10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rPr>
                        <a:t>Emilia Romagna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it-IT" sz="10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rPr>
                        <a:t>Liguria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it-IT" sz="10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rPr>
                        <a:t>Toscana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it-IT" sz="10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rPr>
                        <a:t>Lazio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it-IT" sz="10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rPr>
                        <a:t>Campania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it-IT" sz="10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rPr>
                        <a:t>Puglia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it-IT" sz="10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rPr>
                        <a:t>Sicilia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it-IT" sz="10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rPr>
                        <a:t>Sardegna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497178">
                <a:tc>
                  <a:txBody>
                    <a:bodyPr/>
                    <a:lstStyle/>
                    <a:p>
                      <a:pPr algn="l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Le spese per il tempo libero (es. cinema, discoteca, pizza con gli amici, ...)</a:t>
                      </a: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86</a:t>
                      </a: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89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87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95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85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90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90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84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83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84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71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87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501801">
                <a:tc>
                  <a:txBody>
                    <a:bodyPr/>
                    <a:lstStyle/>
                    <a:p>
                      <a:pPr algn="l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L' acquisto di vestiti, scarpe, accessori</a:t>
                      </a: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75</a:t>
                      </a: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75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78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76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69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83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76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66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83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74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72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82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511048">
                <a:tc>
                  <a:txBody>
                    <a:bodyPr/>
                    <a:lstStyle/>
                    <a:p>
                      <a:pPr algn="l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L' iscrizione alle attività sportive o ricreative</a:t>
                      </a: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45</a:t>
                      </a: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39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46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45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36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39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39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53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55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44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50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51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491771">
                <a:tc>
                  <a:txBody>
                    <a:bodyPr/>
                    <a:lstStyle/>
                    <a:p>
                      <a:pPr algn="l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La spesa alimentare</a:t>
                      </a: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35</a:t>
                      </a: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31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35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40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39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41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35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34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33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32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23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47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491771">
                <a:tc>
                  <a:txBody>
                    <a:bodyPr/>
                    <a:lstStyle/>
                    <a:p>
                      <a:pPr algn="l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L' acquisto di libri (esclusi quelli scolastici)</a:t>
                      </a: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23</a:t>
                      </a: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14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25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19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18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27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17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18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23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23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22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42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491771">
                <a:tc>
                  <a:txBody>
                    <a:bodyPr/>
                    <a:lstStyle/>
                    <a:p>
                      <a:pPr algn="l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La partecipazione alle gite scolastiche</a:t>
                      </a: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22</a:t>
                      </a: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17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15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15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18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13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26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31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28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29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33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491771">
                <a:tc>
                  <a:txBody>
                    <a:bodyPr/>
                    <a:lstStyle/>
                    <a:p>
                      <a:pPr algn="l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La prosecuzione degli studi</a:t>
                      </a: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5</a:t>
                      </a: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 dirty="0" smtClean="0">
                          <a:solidFill>
                            <a:schemeClr val="tx1"/>
                          </a:solidFill>
                          <a:latin typeface="Calibri"/>
                        </a:rPr>
                        <a:t>-</a:t>
                      </a:r>
                      <a:endParaRPr lang="it-IT" sz="1100" b="0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491771">
                <a:tc>
                  <a:txBody>
                    <a:bodyPr/>
                    <a:lstStyle/>
                    <a:p>
                      <a:pPr algn="l" fontAlgn="b"/>
                      <a:r>
                        <a:rPr lang="it-IT" sz="1100" b="0" i="0" u="none" strike="noStrike" dirty="0" smtClean="0">
                          <a:solidFill>
                            <a:schemeClr val="tx1"/>
                          </a:solidFill>
                          <a:latin typeface="Calibri"/>
                        </a:rPr>
                        <a:t>Altro</a:t>
                      </a:r>
                      <a:endParaRPr lang="it-IT" sz="1100" b="0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5</a:t>
                      </a: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pic>
        <p:nvPicPr>
          <p:cNvPr id="19" name="Immagine 18" descr="images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812360" y="322734"/>
            <a:ext cx="558216" cy="657994"/>
          </a:xfrm>
          <a:prstGeom prst="rect">
            <a:avLst/>
          </a:prstGeom>
        </p:spPr>
      </p:pic>
      <p:sp>
        <p:nvSpPr>
          <p:cNvPr id="11" name="Text Box 1028"/>
          <p:cNvSpPr txBox="1">
            <a:spLocks noChangeArrowheads="1"/>
          </p:cNvSpPr>
          <p:nvPr/>
        </p:nvSpPr>
        <p:spPr bwMode="auto">
          <a:xfrm>
            <a:off x="2843808" y="6597352"/>
            <a:ext cx="2520280" cy="246221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  <a:defRPr/>
            </a:pPr>
            <a:r>
              <a:rPr lang="it-IT" b="0" dirty="0">
                <a:solidFill>
                  <a:srgbClr val="002060"/>
                </a:solidFill>
                <a:latin typeface="+mj-lt"/>
              </a:rPr>
              <a:t>Base: </a:t>
            </a:r>
            <a:r>
              <a:rPr lang="it-IT" b="0" dirty="0" smtClean="0">
                <a:solidFill>
                  <a:srgbClr val="002060"/>
                </a:solidFill>
                <a:latin typeface="Calibri"/>
              </a:rPr>
              <a:t>Hanno fatto rinunce </a:t>
            </a:r>
            <a:endParaRPr lang="it-IT" b="0" dirty="0">
              <a:solidFill>
                <a:srgbClr val="002060"/>
              </a:solidFill>
              <a:latin typeface="+mj-lt"/>
            </a:endParaRPr>
          </a:p>
        </p:txBody>
      </p:sp>
      <p:sp>
        <p:nvSpPr>
          <p:cNvPr id="9" name="Rectangle 1030"/>
          <p:cNvSpPr>
            <a:spLocks noChangeArrowheads="1"/>
          </p:cNvSpPr>
          <p:nvPr/>
        </p:nvSpPr>
        <p:spPr bwMode="auto">
          <a:xfrm>
            <a:off x="107950" y="695969"/>
            <a:ext cx="8352482" cy="212751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 algn="l" eaLnBrk="0" hangingPunct="0">
              <a:lnSpc>
                <a:spcPts val="900"/>
              </a:lnSpc>
              <a:defRPr/>
            </a:pPr>
            <a:r>
              <a:rPr lang="it-IT" b="0" dirty="0" smtClean="0">
                <a:latin typeface="Calibri"/>
                <a:ea typeface="Calibri"/>
              </a:rPr>
              <a:t>D7_b) In quali dei seguenti settori avete dovuto fare rinunce o riduzioni?</a:t>
            </a:r>
          </a:p>
        </p:txBody>
      </p:sp>
      <p:sp>
        <p:nvSpPr>
          <p:cNvPr id="12" name="Ovale 11"/>
          <p:cNvSpPr/>
          <p:nvPr/>
        </p:nvSpPr>
        <p:spPr bwMode="auto">
          <a:xfrm>
            <a:off x="3928701" y="1916832"/>
            <a:ext cx="288032" cy="216024"/>
          </a:xfrm>
          <a:prstGeom prst="ellipse">
            <a:avLst/>
          </a:pr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0" tIns="0" rIns="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tabLst/>
            </a:pPr>
            <a:endParaRPr kumimoji="0" lang="it-I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</a:endParaRPr>
          </a:p>
        </p:txBody>
      </p:sp>
      <p:sp>
        <p:nvSpPr>
          <p:cNvPr id="13" name="Ovale 12"/>
          <p:cNvSpPr/>
          <p:nvPr/>
        </p:nvSpPr>
        <p:spPr bwMode="auto">
          <a:xfrm>
            <a:off x="5102950" y="2420888"/>
            <a:ext cx="288032" cy="216024"/>
          </a:xfrm>
          <a:prstGeom prst="ellipse">
            <a:avLst/>
          </a:pr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0" tIns="0" rIns="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tabLst/>
            </a:pPr>
            <a:endParaRPr kumimoji="0" lang="it-I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</a:endParaRPr>
          </a:p>
        </p:txBody>
      </p:sp>
      <p:sp>
        <p:nvSpPr>
          <p:cNvPr id="14" name="Ovale 13"/>
          <p:cNvSpPr/>
          <p:nvPr/>
        </p:nvSpPr>
        <p:spPr bwMode="auto">
          <a:xfrm>
            <a:off x="6876256" y="2420888"/>
            <a:ext cx="288032" cy="216024"/>
          </a:xfrm>
          <a:prstGeom prst="ellipse">
            <a:avLst/>
          </a:pr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0" tIns="0" rIns="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tabLst/>
            </a:pPr>
            <a:endParaRPr kumimoji="0" lang="it-I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</a:endParaRPr>
          </a:p>
        </p:txBody>
      </p:sp>
      <p:sp>
        <p:nvSpPr>
          <p:cNvPr id="15" name="Ovale 14"/>
          <p:cNvSpPr/>
          <p:nvPr/>
        </p:nvSpPr>
        <p:spPr bwMode="auto">
          <a:xfrm>
            <a:off x="8622668" y="2420888"/>
            <a:ext cx="288032" cy="216024"/>
          </a:xfrm>
          <a:prstGeom prst="ellipse">
            <a:avLst/>
          </a:pr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0" tIns="0" rIns="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tabLst/>
            </a:pPr>
            <a:endParaRPr kumimoji="0" lang="it-I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</a:endParaRPr>
          </a:p>
        </p:txBody>
      </p:sp>
      <p:sp>
        <p:nvSpPr>
          <p:cNvPr id="16" name="Ovale 15"/>
          <p:cNvSpPr/>
          <p:nvPr/>
        </p:nvSpPr>
        <p:spPr bwMode="auto">
          <a:xfrm>
            <a:off x="6268525" y="2924944"/>
            <a:ext cx="288032" cy="216024"/>
          </a:xfrm>
          <a:prstGeom prst="ellipse">
            <a:avLst/>
          </a:pr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0" tIns="0" rIns="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tabLst/>
            </a:pPr>
            <a:endParaRPr kumimoji="0" lang="it-I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</a:endParaRPr>
          </a:p>
        </p:txBody>
      </p:sp>
      <p:sp>
        <p:nvSpPr>
          <p:cNvPr id="17" name="Ovale 16"/>
          <p:cNvSpPr/>
          <p:nvPr/>
        </p:nvSpPr>
        <p:spPr bwMode="auto">
          <a:xfrm>
            <a:off x="6876256" y="2943164"/>
            <a:ext cx="288032" cy="216024"/>
          </a:xfrm>
          <a:prstGeom prst="ellipse">
            <a:avLst/>
          </a:pr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0" tIns="0" rIns="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tabLst/>
            </a:pPr>
            <a:endParaRPr kumimoji="0" lang="it-I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</a:endParaRPr>
          </a:p>
        </p:txBody>
      </p:sp>
      <p:sp>
        <p:nvSpPr>
          <p:cNvPr id="20" name="Ovale 19"/>
          <p:cNvSpPr/>
          <p:nvPr/>
        </p:nvSpPr>
        <p:spPr bwMode="auto">
          <a:xfrm>
            <a:off x="8028384" y="2947065"/>
            <a:ext cx="288032" cy="216024"/>
          </a:xfrm>
          <a:prstGeom prst="ellipse">
            <a:avLst/>
          </a:pr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0" tIns="0" rIns="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tabLst/>
            </a:pPr>
            <a:endParaRPr kumimoji="0" lang="it-I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</a:endParaRPr>
          </a:p>
        </p:txBody>
      </p:sp>
      <p:sp>
        <p:nvSpPr>
          <p:cNvPr id="21" name="Ovale 20"/>
          <p:cNvSpPr/>
          <p:nvPr/>
        </p:nvSpPr>
        <p:spPr bwMode="auto">
          <a:xfrm>
            <a:off x="8617895" y="2951548"/>
            <a:ext cx="288032" cy="216024"/>
          </a:xfrm>
          <a:prstGeom prst="ellipse">
            <a:avLst/>
          </a:pr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0" tIns="0" rIns="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tabLst/>
            </a:pPr>
            <a:endParaRPr kumimoji="0" lang="it-I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</a:endParaRPr>
          </a:p>
        </p:txBody>
      </p:sp>
      <p:sp>
        <p:nvSpPr>
          <p:cNvPr id="23" name="Ovale 22"/>
          <p:cNvSpPr/>
          <p:nvPr/>
        </p:nvSpPr>
        <p:spPr bwMode="auto">
          <a:xfrm>
            <a:off x="8617895" y="3451121"/>
            <a:ext cx="288032" cy="216024"/>
          </a:xfrm>
          <a:prstGeom prst="ellipse">
            <a:avLst/>
          </a:pr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0" tIns="0" rIns="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tabLst/>
            </a:pPr>
            <a:endParaRPr kumimoji="0" lang="it-I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</a:endParaRPr>
          </a:p>
        </p:txBody>
      </p:sp>
      <p:sp>
        <p:nvSpPr>
          <p:cNvPr id="24" name="Ovale 23"/>
          <p:cNvSpPr/>
          <p:nvPr/>
        </p:nvSpPr>
        <p:spPr bwMode="auto">
          <a:xfrm>
            <a:off x="5094276" y="3429000"/>
            <a:ext cx="288032" cy="216024"/>
          </a:xfrm>
          <a:prstGeom prst="ellipse">
            <a:avLst/>
          </a:pr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0" tIns="0" rIns="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tabLst/>
            </a:pPr>
            <a:endParaRPr kumimoji="0" lang="it-I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</a:endParaRPr>
          </a:p>
        </p:txBody>
      </p:sp>
      <p:sp>
        <p:nvSpPr>
          <p:cNvPr id="25" name="Ovale 24"/>
          <p:cNvSpPr/>
          <p:nvPr/>
        </p:nvSpPr>
        <p:spPr bwMode="auto">
          <a:xfrm>
            <a:off x="3923928" y="3447220"/>
            <a:ext cx="288032" cy="216024"/>
          </a:xfrm>
          <a:prstGeom prst="ellipse">
            <a:avLst/>
          </a:pr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0" tIns="0" rIns="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tabLst/>
            </a:pPr>
            <a:endParaRPr kumimoji="0" lang="it-I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</a:endParaRPr>
          </a:p>
        </p:txBody>
      </p:sp>
      <p:sp>
        <p:nvSpPr>
          <p:cNvPr id="26" name="Ovale 25"/>
          <p:cNvSpPr/>
          <p:nvPr/>
        </p:nvSpPr>
        <p:spPr bwMode="auto">
          <a:xfrm>
            <a:off x="8626569" y="3933056"/>
            <a:ext cx="288032" cy="216024"/>
          </a:xfrm>
          <a:prstGeom prst="ellipse">
            <a:avLst/>
          </a:pr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0" tIns="0" rIns="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tabLst/>
            </a:pPr>
            <a:endParaRPr kumimoji="0" lang="it-I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</a:endParaRPr>
          </a:p>
        </p:txBody>
      </p:sp>
      <p:sp>
        <p:nvSpPr>
          <p:cNvPr id="27" name="Ovale 26"/>
          <p:cNvSpPr/>
          <p:nvPr/>
        </p:nvSpPr>
        <p:spPr bwMode="auto">
          <a:xfrm>
            <a:off x="8617895" y="4410218"/>
            <a:ext cx="288032" cy="216024"/>
          </a:xfrm>
          <a:prstGeom prst="ellipse">
            <a:avLst/>
          </a:pr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0" tIns="0" rIns="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tabLst/>
            </a:pPr>
            <a:endParaRPr kumimoji="0" lang="it-I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</a:endParaRPr>
          </a:p>
        </p:txBody>
      </p:sp>
      <p:sp>
        <p:nvSpPr>
          <p:cNvPr id="28" name="Ovale 27"/>
          <p:cNvSpPr/>
          <p:nvPr/>
        </p:nvSpPr>
        <p:spPr bwMode="auto">
          <a:xfrm>
            <a:off x="8033157" y="4423665"/>
            <a:ext cx="288032" cy="216024"/>
          </a:xfrm>
          <a:prstGeom prst="ellipse">
            <a:avLst/>
          </a:pr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0" tIns="0" rIns="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tabLst/>
            </a:pPr>
            <a:endParaRPr kumimoji="0" lang="it-I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</a:endParaRPr>
          </a:p>
        </p:txBody>
      </p:sp>
      <p:sp>
        <p:nvSpPr>
          <p:cNvPr id="29" name="Ovale 28"/>
          <p:cNvSpPr/>
          <p:nvPr/>
        </p:nvSpPr>
        <p:spPr bwMode="auto">
          <a:xfrm>
            <a:off x="7452320" y="4414701"/>
            <a:ext cx="288032" cy="216024"/>
          </a:xfrm>
          <a:prstGeom prst="ellipse">
            <a:avLst/>
          </a:pr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0" tIns="0" rIns="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tabLst/>
            </a:pPr>
            <a:endParaRPr kumimoji="0" lang="it-I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</a:endParaRPr>
          </a:p>
        </p:txBody>
      </p:sp>
      <p:sp>
        <p:nvSpPr>
          <p:cNvPr id="30" name="Ovale 29"/>
          <p:cNvSpPr/>
          <p:nvPr/>
        </p:nvSpPr>
        <p:spPr bwMode="auto">
          <a:xfrm>
            <a:off x="6862809" y="4418892"/>
            <a:ext cx="288032" cy="216024"/>
          </a:xfrm>
          <a:prstGeom prst="ellipse">
            <a:avLst/>
          </a:pr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0" tIns="0" rIns="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tabLst/>
            </a:pPr>
            <a:endParaRPr kumimoji="0" lang="it-I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olo 2"/>
          <p:cNvSpPr>
            <a:spLocks noGrp="1"/>
          </p:cNvSpPr>
          <p:nvPr>
            <p:ph type="title"/>
          </p:nvPr>
        </p:nvSpPr>
        <p:spPr>
          <a:xfrm>
            <a:off x="838201" y="87313"/>
            <a:ext cx="7766248" cy="611187"/>
          </a:xfrm>
        </p:spPr>
        <p:txBody>
          <a:bodyPr/>
          <a:lstStyle/>
          <a:p>
            <a:r>
              <a:rPr lang="it-IT" dirty="0" smtClean="0"/>
              <a:t>A cosa è più difficile rinunciare?</a:t>
            </a:r>
            <a:endParaRPr lang="it-IT" sz="1500" dirty="0"/>
          </a:p>
        </p:txBody>
      </p:sp>
      <p:sp>
        <p:nvSpPr>
          <p:cNvPr id="5" name="Rectangle 1030"/>
          <p:cNvSpPr>
            <a:spLocks noChangeArrowheads="1"/>
          </p:cNvSpPr>
          <p:nvPr/>
        </p:nvSpPr>
        <p:spPr bwMode="auto">
          <a:xfrm>
            <a:off x="107950" y="655061"/>
            <a:ext cx="8784530" cy="323165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 algn="l" eaLnBrk="0" hangingPunct="0">
              <a:lnSpc>
                <a:spcPts val="900"/>
              </a:lnSpc>
              <a:defRPr/>
            </a:pPr>
            <a:r>
              <a:rPr lang="it-IT" b="0" dirty="0" smtClean="0">
                <a:latin typeface="Calibri"/>
                <a:ea typeface="Calibri"/>
              </a:rPr>
              <a:t>D7_f) Quali sarebbero i settori in cui per i suoi figli sarebbe più difficile fare rinunce o riduzione, se dovesse presentarsi il bisogno? </a:t>
            </a:r>
          </a:p>
          <a:p>
            <a:pPr algn="l" eaLnBrk="0" hangingPunct="0">
              <a:lnSpc>
                <a:spcPts val="900"/>
              </a:lnSpc>
              <a:defRPr/>
            </a:pPr>
            <a:r>
              <a:rPr lang="it-IT" b="0" dirty="0" smtClean="0">
                <a:latin typeface="Calibri"/>
                <a:ea typeface="Calibri"/>
              </a:rPr>
              <a:t>D7_e) Se domani i tuoi genitori ti chiedessero di fare delle rinunce o delle riduzioni nei tuoi consumi, quali sarebbero gli ambiti in cui ti costerebbe di più accontentarli? </a:t>
            </a:r>
          </a:p>
        </p:txBody>
      </p:sp>
      <p:sp>
        <p:nvSpPr>
          <p:cNvPr id="15" name="Segnaposto numero diapositiva 1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39B92E33-AA03-4489-A652-72D61103C84E}" type="slidenum">
              <a:rPr lang="en-US" smtClean="0"/>
              <a:pPr>
                <a:defRPr/>
              </a:pPr>
              <a:t>23</a:t>
            </a:fld>
            <a:endParaRPr lang="en-US" dirty="0"/>
          </a:p>
        </p:txBody>
      </p:sp>
      <p:sp>
        <p:nvSpPr>
          <p:cNvPr id="14" name="Text Box 5"/>
          <p:cNvSpPr txBox="1">
            <a:spLocks noChangeArrowheads="1"/>
          </p:cNvSpPr>
          <p:nvPr/>
        </p:nvSpPr>
        <p:spPr bwMode="auto">
          <a:xfrm>
            <a:off x="8315721" y="561975"/>
            <a:ext cx="792783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square">
            <a:spAutoFit/>
          </a:bodyPr>
          <a:lstStyle/>
          <a:p>
            <a:pPr algn="r">
              <a:spcBef>
                <a:spcPct val="50000"/>
              </a:spcBef>
            </a:pPr>
            <a:r>
              <a:rPr lang="it-IT" i="0" dirty="0" smtClean="0">
                <a:solidFill>
                  <a:srgbClr val="002060"/>
                </a:solidFill>
                <a:latin typeface="+mj-lt"/>
              </a:rPr>
              <a:t>Valori %</a:t>
            </a:r>
            <a:endParaRPr lang="it-IT" i="0" dirty="0">
              <a:solidFill>
                <a:srgbClr val="002060"/>
              </a:solidFill>
              <a:latin typeface="+mj-lt"/>
            </a:endParaRPr>
          </a:p>
        </p:txBody>
      </p:sp>
      <p:graphicFrame>
        <p:nvGraphicFramePr>
          <p:cNvPr id="9" name="Grafico 8"/>
          <p:cNvGraphicFramePr/>
          <p:nvPr/>
        </p:nvGraphicFramePr>
        <p:xfrm>
          <a:off x="5292080" y="1484784"/>
          <a:ext cx="3168352" cy="469957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0" name="Text Box 5"/>
          <p:cNvSpPr txBox="1">
            <a:spLocks noChangeArrowheads="1"/>
          </p:cNvSpPr>
          <p:nvPr/>
        </p:nvSpPr>
        <p:spPr bwMode="auto">
          <a:xfrm>
            <a:off x="1115616" y="1158652"/>
            <a:ext cx="1728192" cy="292388"/>
          </a:xfrm>
          <a:prstGeom prst="rect">
            <a:avLst/>
          </a:prstGeom>
          <a:solidFill>
            <a:srgbClr val="FF0000"/>
          </a:solidFill>
          <a:ln w="19050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sz="1300" i="0" kern="0" noProof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GENITORI</a:t>
            </a:r>
            <a:endParaRPr kumimoji="0" lang="it-IT" sz="130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</a:endParaRPr>
          </a:p>
        </p:txBody>
      </p:sp>
      <p:sp>
        <p:nvSpPr>
          <p:cNvPr id="11" name="Text Box 1028"/>
          <p:cNvSpPr txBox="1">
            <a:spLocks noChangeArrowheads="1"/>
          </p:cNvSpPr>
          <p:nvPr/>
        </p:nvSpPr>
        <p:spPr bwMode="auto">
          <a:xfrm>
            <a:off x="5796136" y="6237312"/>
            <a:ext cx="2160240" cy="246221"/>
          </a:xfrm>
          <a:prstGeom prst="rect">
            <a:avLst/>
          </a:prstGeom>
          <a:ln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it-IT" b="0" dirty="0" smtClean="0">
                <a:solidFill>
                  <a:srgbClr val="002060"/>
                </a:solidFill>
              </a:rPr>
              <a:t>Base: Non hanno fatto rinunce (78)</a:t>
            </a:r>
            <a:endParaRPr lang="it-IT" b="0" dirty="0">
              <a:solidFill>
                <a:srgbClr val="002060"/>
              </a:solidFill>
            </a:endParaRPr>
          </a:p>
        </p:txBody>
      </p:sp>
      <p:sp>
        <p:nvSpPr>
          <p:cNvPr id="12" name="Text Box 5"/>
          <p:cNvSpPr txBox="1">
            <a:spLocks noChangeArrowheads="1"/>
          </p:cNvSpPr>
          <p:nvPr/>
        </p:nvSpPr>
        <p:spPr bwMode="auto">
          <a:xfrm>
            <a:off x="5940152" y="1158652"/>
            <a:ext cx="1728192" cy="292388"/>
          </a:xfrm>
          <a:prstGeom prst="rect">
            <a:avLst/>
          </a:prstGeom>
          <a:solidFill>
            <a:srgbClr val="FF0000"/>
          </a:solidFill>
          <a:ln w="19050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sz="1300" i="0" kern="0" noProof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FIGLI</a:t>
            </a:r>
            <a:endParaRPr kumimoji="0" lang="it-IT" sz="130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</a:endParaRPr>
          </a:p>
        </p:txBody>
      </p:sp>
      <p:graphicFrame>
        <p:nvGraphicFramePr>
          <p:cNvPr id="13" name="Grafico 12"/>
          <p:cNvGraphicFramePr/>
          <p:nvPr/>
        </p:nvGraphicFramePr>
        <p:xfrm>
          <a:off x="467544" y="1484784"/>
          <a:ext cx="3168352" cy="469957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7" name="Text Box 1028"/>
          <p:cNvSpPr txBox="1">
            <a:spLocks noChangeArrowheads="1"/>
          </p:cNvSpPr>
          <p:nvPr/>
        </p:nvSpPr>
        <p:spPr bwMode="auto">
          <a:xfrm>
            <a:off x="3419872" y="5085184"/>
            <a:ext cx="2520280" cy="246221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  <a:defRPr/>
            </a:pPr>
            <a:r>
              <a:rPr lang="it-IT" b="0" dirty="0">
                <a:solidFill>
                  <a:srgbClr val="002060"/>
                </a:solidFill>
                <a:latin typeface="+mj-lt"/>
              </a:rPr>
              <a:t>Base: </a:t>
            </a:r>
            <a:r>
              <a:rPr lang="it-IT" b="0" dirty="0" smtClean="0">
                <a:solidFill>
                  <a:srgbClr val="002060"/>
                </a:solidFill>
                <a:latin typeface="+mj-lt"/>
              </a:rPr>
              <a:t>Non hanno fatto rinunce (508)</a:t>
            </a:r>
            <a:endParaRPr lang="it-IT" b="0" dirty="0">
              <a:solidFill>
                <a:srgbClr val="002060"/>
              </a:solidFill>
              <a:latin typeface="+mj-lt"/>
            </a:endParaRPr>
          </a:p>
        </p:txBody>
      </p:sp>
      <p:grpSp>
        <p:nvGrpSpPr>
          <p:cNvPr id="16" name="Gruppo 15"/>
          <p:cNvGrpSpPr/>
          <p:nvPr/>
        </p:nvGrpSpPr>
        <p:grpSpPr>
          <a:xfrm>
            <a:off x="0" y="6063099"/>
            <a:ext cx="4644008" cy="246221"/>
            <a:chOff x="0" y="6237312"/>
            <a:chExt cx="4644008" cy="246221"/>
          </a:xfrm>
        </p:grpSpPr>
        <p:sp>
          <p:nvSpPr>
            <p:cNvPr id="18" name="Text Box 1028"/>
            <p:cNvSpPr txBox="1">
              <a:spLocks noChangeArrowheads="1"/>
            </p:cNvSpPr>
            <p:nvPr/>
          </p:nvSpPr>
          <p:spPr bwMode="auto">
            <a:xfrm>
              <a:off x="0" y="6237312"/>
              <a:ext cx="4644008" cy="246221"/>
            </a:xfrm>
            <a:prstGeom prst="rect">
              <a:avLst/>
            </a:prstGeom>
            <a:noFill/>
            <a:ln>
              <a:noFill/>
            </a:ln>
            <a:effectLst>
              <a:prstShdw prst="shdw17" dist="17961" dir="2700000">
                <a:schemeClr val="accent1">
                  <a:gamma/>
                  <a:shade val="60000"/>
                  <a:invGamma/>
                </a:schemeClr>
              </a:prstShdw>
            </a:effectLst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l">
                <a:spcBef>
                  <a:spcPct val="50000"/>
                </a:spcBef>
                <a:defRPr/>
              </a:pPr>
              <a:r>
                <a:rPr lang="it-IT" b="0" dirty="0">
                  <a:solidFill>
                    <a:srgbClr val="002060"/>
                  </a:solidFill>
                  <a:latin typeface="+mj-lt"/>
                </a:rPr>
                <a:t>Base: </a:t>
              </a:r>
              <a:r>
                <a:rPr lang="it-IT" b="0" dirty="0" smtClean="0">
                  <a:solidFill>
                    <a:srgbClr val="002060"/>
                  </a:solidFill>
                  <a:latin typeface="+mj-lt"/>
                </a:rPr>
                <a:t>Non hanno fatto rinunce </a:t>
              </a:r>
              <a:r>
                <a:rPr lang="it-IT" b="0" dirty="0" smtClean="0">
                  <a:solidFill>
                    <a:srgbClr val="002060"/>
                  </a:solidFill>
                  <a:latin typeface="+mj-lt"/>
                  <a:sym typeface="Wingdings" pitchFamily="2" charset="2"/>
                </a:rPr>
                <a:t></a:t>
              </a:r>
              <a:r>
                <a:rPr lang="it-IT" b="0" dirty="0" smtClean="0">
                  <a:solidFill>
                    <a:srgbClr val="002060"/>
                  </a:solidFill>
                  <a:latin typeface="+mj-lt"/>
                </a:rPr>
                <a:t>  totale (508)             con figli 14-17enni (286) </a:t>
              </a:r>
              <a:endParaRPr lang="it-IT" b="0" dirty="0">
                <a:solidFill>
                  <a:srgbClr val="002060"/>
                </a:solidFill>
                <a:latin typeface="+mj-lt"/>
              </a:endParaRPr>
            </a:p>
          </p:txBody>
        </p:sp>
        <p:sp>
          <p:nvSpPr>
            <p:cNvPr id="19" name="Rettangolo 18"/>
            <p:cNvSpPr/>
            <p:nvPr/>
          </p:nvSpPr>
          <p:spPr bwMode="auto">
            <a:xfrm rot="5400000">
              <a:off x="2575142" y="6229784"/>
              <a:ext cx="144016" cy="249300"/>
            </a:xfrm>
            <a:prstGeom prst="rect">
              <a:avLst/>
            </a:prstGeom>
            <a:solidFill>
              <a:srgbClr val="009999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l" defTabSz="914400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it-I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endParaRPr>
            </a:p>
          </p:txBody>
        </p:sp>
        <p:sp>
          <p:nvSpPr>
            <p:cNvPr id="20" name="Rettangolo 19"/>
            <p:cNvSpPr/>
            <p:nvPr/>
          </p:nvSpPr>
          <p:spPr bwMode="auto">
            <a:xfrm rot="5400000">
              <a:off x="4231326" y="6243231"/>
              <a:ext cx="144016" cy="249300"/>
            </a:xfrm>
            <a:prstGeom prst="rect">
              <a:avLst/>
            </a:prstGeom>
            <a:solidFill>
              <a:srgbClr val="F09C06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l" defTabSz="914400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it-I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8387729" y="662499"/>
            <a:ext cx="792783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it-IT" i="0" dirty="0" smtClean="0">
                <a:solidFill>
                  <a:srgbClr val="002060"/>
                </a:solidFill>
                <a:latin typeface="+mj-lt"/>
              </a:rPr>
              <a:t>Valori %</a:t>
            </a:r>
            <a:endParaRPr lang="it-IT" i="0" dirty="0">
              <a:solidFill>
                <a:srgbClr val="002060"/>
              </a:solidFill>
              <a:latin typeface="+mj-lt"/>
            </a:endParaRPr>
          </a:p>
        </p:txBody>
      </p:sp>
      <p:sp>
        <p:nvSpPr>
          <p:cNvPr id="22" name="Titolo 21"/>
          <p:cNvSpPr>
            <a:spLocks noGrp="1"/>
          </p:cNvSpPr>
          <p:nvPr>
            <p:ph type="title"/>
          </p:nvPr>
        </p:nvSpPr>
        <p:spPr>
          <a:xfrm>
            <a:off x="838201" y="87313"/>
            <a:ext cx="6830144" cy="611187"/>
          </a:xfrm>
          <a:solidFill>
            <a:schemeClr val="bg1"/>
          </a:solidFill>
        </p:spPr>
        <p:txBody>
          <a:bodyPr/>
          <a:lstStyle/>
          <a:p>
            <a:r>
              <a:rPr lang="it-IT" dirty="0" smtClean="0"/>
              <a:t>A cosa è più difficile rinunciare?</a:t>
            </a:r>
            <a:br>
              <a:rPr lang="it-IT" dirty="0" smtClean="0"/>
            </a:br>
            <a:r>
              <a:rPr lang="it-IT" dirty="0" smtClean="0"/>
              <a:t> – </a:t>
            </a:r>
            <a:r>
              <a:rPr lang="it-IT" sz="1500" dirty="0" smtClean="0">
                <a:solidFill>
                  <a:srgbClr val="1F497D"/>
                </a:solidFill>
              </a:rPr>
              <a:t>approfondimento GENITORI per regioni</a:t>
            </a:r>
            <a:endParaRPr lang="it-IT" sz="1500" dirty="0"/>
          </a:p>
        </p:txBody>
      </p:sp>
      <p:sp>
        <p:nvSpPr>
          <p:cNvPr id="10" name="Segnaposto numero diapositiva 9"/>
          <p:cNvSpPr>
            <a:spLocks noGrp="1"/>
          </p:cNvSpPr>
          <p:nvPr>
            <p:ph type="sldNum" sz="quarter" idx="11"/>
          </p:nvPr>
        </p:nvSpPr>
        <p:spPr>
          <a:xfrm>
            <a:off x="8702675" y="6558805"/>
            <a:ext cx="300038" cy="182563"/>
          </a:xfrm>
        </p:spPr>
        <p:txBody>
          <a:bodyPr/>
          <a:lstStyle/>
          <a:p>
            <a:pPr>
              <a:defRPr/>
            </a:pPr>
            <a:fld id="{39B92E33-AA03-4489-A652-72D61103C84E}" type="slidenum">
              <a:rPr lang="en-US" smtClean="0"/>
              <a:pPr>
                <a:defRPr/>
              </a:pPr>
              <a:t>24</a:t>
            </a:fld>
            <a:endParaRPr lang="en-US"/>
          </a:p>
        </p:txBody>
      </p:sp>
      <p:pic>
        <p:nvPicPr>
          <p:cNvPr id="19" name="Immagine 18" descr="images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812360" y="322734"/>
            <a:ext cx="558216" cy="657994"/>
          </a:xfrm>
          <a:prstGeom prst="rect">
            <a:avLst/>
          </a:prstGeom>
        </p:spPr>
      </p:pic>
      <p:sp>
        <p:nvSpPr>
          <p:cNvPr id="9" name="Rectangle 1030"/>
          <p:cNvSpPr>
            <a:spLocks noChangeArrowheads="1"/>
          </p:cNvSpPr>
          <p:nvPr/>
        </p:nvSpPr>
        <p:spPr bwMode="auto">
          <a:xfrm>
            <a:off x="107950" y="695969"/>
            <a:ext cx="8352482" cy="212751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 algn="l" eaLnBrk="0" hangingPunct="0">
              <a:lnSpc>
                <a:spcPts val="900"/>
              </a:lnSpc>
              <a:defRPr/>
            </a:pPr>
            <a:r>
              <a:rPr lang="it-IT" b="0" dirty="0" smtClean="0">
                <a:latin typeface="Calibri"/>
                <a:ea typeface="Calibri"/>
              </a:rPr>
              <a:t>D7_f) Quali sarebbero i settori in cui per i suoi figli sarebbe più difficile fare rinunce o riduzione, se dovesse presentarsi il bisogno? </a:t>
            </a:r>
          </a:p>
        </p:txBody>
      </p:sp>
      <p:graphicFrame>
        <p:nvGraphicFramePr>
          <p:cNvPr id="13" name="Group 870"/>
          <p:cNvGraphicFramePr>
            <a:graphicFrameLocks noGrp="1"/>
          </p:cNvGraphicFramePr>
          <p:nvPr/>
        </p:nvGraphicFramePr>
        <p:xfrm>
          <a:off x="107504" y="1663189"/>
          <a:ext cx="8948248" cy="3148866"/>
        </p:xfrm>
        <a:graphic>
          <a:graphicData uri="http://schemas.openxmlformats.org/drawingml/2006/table">
            <a:tbl>
              <a:tblPr/>
              <a:tblGrid>
                <a:gridCol w="1866707"/>
                <a:gridCol w="658921"/>
                <a:gridCol w="558800"/>
                <a:gridCol w="586382"/>
                <a:gridCol w="586382"/>
                <a:gridCol w="586382"/>
                <a:gridCol w="586382"/>
                <a:gridCol w="586382"/>
                <a:gridCol w="586382"/>
                <a:gridCol w="586382"/>
                <a:gridCol w="586382"/>
                <a:gridCol w="586382"/>
                <a:gridCol w="586382"/>
              </a:tblGrid>
              <a:tr h="310415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it-IT" sz="1000" b="1" i="1" kern="0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  <a:ea typeface="+mn-ea"/>
                          <a:cs typeface="+mn-cs"/>
                        </a:rPr>
                        <a:t>A cosa è più faticoso</a:t>
                      </a:r>
                      <a:r>
                        <a:rPr lang="it-IT" sz="1000" b="1" i="1" kern="0" baseline="0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  <a:ea typeface="+mn-ea"/>
                          <a:cs typeface="+mn-cs"/>
                        </a:rPr>
                        <a:t> rinunciare</a:t>
                      </a:r>
                      <a:endParaRPr lang="it-IT" sz="1000" b="1" i="1" kern="0" dirty="0" smtClean="0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 horzOverflow="overflow">
                    <a:lnL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cs typeface="Arial" charset="0"/>
                        </a:rPr>
                        <a:t>TOTALE</a:t>
                      </a:r>
                      <a:endParaRPr kumimoji="0" lang="it-IT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 horzOverflow="overflow">
                    <a:lnL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it-IT" sz="10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rPr>
                        <a:t>Piemonte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it-IT" sz="10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rPr>
                        <a:t>Lombardia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it-IT" sz="10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rPr>
                        <a:t>Veneto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it-IT" sz="10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rPr>
                        <a:t>Emilia Romagna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it-IT" sz="10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rPr>
                        <a:t>Liguria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it-IT" sz="10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rPr>
                        <a:t>Toscana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it-IT" sz="10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rPr>
                        <a:t>Lazio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it-IT" sz="10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rPr>
                        <a:t>Campania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it-IT" sz="10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rPr>
                        <a:t>Puglia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it-IT" sz="10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rPr>
                        <a:t>Sicilia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it-IT" sz="10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rPr>
                        <a:t>Sardegna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311397">
                <a:tc>
                  <a:txBody>
                    <a:bodyPr/>
                    <a:lstStyle/>
                    <a:p>
                      <a:pPr algn="l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L' iscrizione alle attività sportive o ricreative</a:t>
                      </a: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41</a:t>
                      </a: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47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40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37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38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45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63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36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37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40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36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50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314292">
                <a:tc>
                  <a:txBody>
                    <a:bodyPr/>
                    <a:lstStyle/>
                    <a:p>
                      <a:pPr algn="l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L' acquisto di vestiti, scarpe, accessori</a:t>
                      </a: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40</a:t>
                      </a: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49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33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27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37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27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43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50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51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29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39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50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314292">
                <a:tc>
                  <a:txBody>
                    <a:bodyPr/>
                    <a:lstStyle/>
                    <a:p>
                      <a:pPr algn="l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La spesa alimentare</a:t>
                      </a: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39</a:t>
                      </a: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29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42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37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45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52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40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40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30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40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45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38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314292">
                <a:tc>
                  <a:txBody>
                    <a:bodyPr/>
                    <a:lstStyle/>
                    <a:p>
                      <a:pPr algn="l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Le spese per il tempo libero (es. cinema, discoteca, pizza con gli amici, ...)</a:t>
                      </a: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38</a:t>
                      </a: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48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27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34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35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49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55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46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44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23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38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51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314292">
                <a:tc>
                  <a:txBody>
                    <a:bodyPr/>
                    <a:lstStyle/>
                    <a:p>
                      <a:pPr algn="l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La prosecuzione degli studi</a:t>
                      </a: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35</a:t>
                      </a: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39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28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40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29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22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45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25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25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52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44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36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314292">
                <a:tc>
                  <a:txBody>
                    <a:bodyPr/>
                    <a:lstStyle/>
                    <a:p>
                      <a:pPr algn="l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La partecipazione alle gite scolastiche</a:t>
                      </a: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27</a:t>
                      </a: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29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23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21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32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38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25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26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22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20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28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31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314292">
                <a:tc>
                  <a:txBody>
                    <a:bodyPr/>
                    <a:lstStyle/>
                    <a:p>
                      <a:pPr algn="l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L' acquisto di libri (esclusi quelli scolastici)</a:t>
                      </a: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21</a:t>
                      </a: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17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24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15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15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31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32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16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25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19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24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25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314292">
                <a:tc>
                  <a:txBody>
                    <a:bodyPr/>
                    <a:lstStyle/>
                    <a:p>
                      <a:pPr algn="l" fontAlgn="b"/>
                      <a:r>
                        <a:rPr lang="it-IT" sz="1100" b="0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Altro </a:t>
                      </a: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 dirty="0" smtClean="0">
                          <a:solidFill>
                            <a:schemeClr val="tx1"/>
                          </a:solidFill>
                          <a:latin typeface="Calibri"/>
                        </a:rPr>
                        <a:t>-</a:t>
                      </a:r>
                      <a:endParaRPr lang="it-IT" sz="1100" b="0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 dirty="0" smtClean="0">
                          <a:solidFill>
                            <a:schemeClr val="tx1"/>
                          </a:solidFill>
                          <a:latin typeface="Calibri"/>
                        </a:rPr>
                        <a:t>-</a:t>
                      </a:r>
                      <a:endParaRPr lang="it-IT" sz="1100" b="0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 dirty="0" smtClean="0">
                          <a:solidFill>
                            <a:schemeClr val="tx1"/>
                          </a:solidFill>
                          <a:latin typeface="Calibri"/>
                        </a:rPr>
                        <a:t>-</a:t>
                      </a:r>
                      <a:endParaRPr lang="it-IT" sz="1100" b="0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 dirty="0" smtClean="0">
                          <a:solidFill>
                            <a:schemeClr val="tx1"/>
                          </a:solidFill>
                          <a:latin typeface="Calibri"/>
                        </a:rPr>
                        <a:t>-</a:t>
                      </a:r>
                      <a:endParaRPr lang="it-IT" sz="1100" b="0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 dirty="0" smtClean="0">
                          <a:solidFill>
                            <a:schemeClr val="tx1"/>
                          </a:solidFill>
                          <a:latin typeface="Calibri"/>
                        </a:rPr>
                        <a:t>-</a:t>
                      </a:r>
                      <a:endParaRPr lang="it-IT" sz="1100" b="0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 dirty="0" smtClean="0">
                          <a:solidFill>
                            <a:schemeClr val="tx1"/>
                          </a:solidFill>
                          <a:latin typeface="Calibri"/>
                        </a:rPr>
                        <a:t>-</a:t>
                      </a:r>
                      <a:endParaRPr lang="it-IT" sz="1100" b="0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 dirty="0" smtClean="0">
                          <a:solidFill>
                            <a:schemeClr val="tx1"/>
                          </a:solidFill>
                          <a:latin typeface="Calibri"/>
                        </a:rPr>
                        <a:t>-</a:t>
                      </a:r>
                      <a:endParaRPr lang="it-IT" sz="1100" b="0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5" name="Text Box 1028"/>
          <p:cNvSpPr txBox="1">
            <a:spLocks noChangeArrowheads="1"/>
          </p:cNvSpPr>
          <p:nvPr/>
        </p:nvSpPr>
        <p:spPr bwMode="auto">
          <a:xfrm>
            <a:off x="3419872" y="1412776"/>
            <a:ext cx="2520280" cy="246221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it-IT" b="0" dirty="0">
                <a:solidFill>
                  <a:srgbClr val="002060"/>
                </a:solidFill>
                <a:latin typeface="+mj-lt"/>
              </a:rPr>
              <a:t>Base: </a:t>
            </a:r>
            <a:r>
              <a:rPr lang="it-IT" b="0" dirty="0" smtClean="0">
                <a:solidFill>
                  <a:srgbClr val="002060"/>
                </a:solidFill>
                <a:latin typeface="+mj-lt"/>
              </a:rPr>
              <a:t>Non hanno fatto rinunce</a:t>
            </a:r>
            <a:endParaRPr lang="it-IT" b="0" dirty="0">
              <a:solidFill>
                <a:srgbClr val="002060"/>
              </a:solidFill>
              <a:latin typeface="+mj-lt"/>
            </a:endParaRPr>
          </a:p>
        </p:txBody>
      </p:sp>
      <p:sp>
        <p:nvSpPr>
          <p:cNvPr id="11" name="Ovale 10"/>
          <p:cNvSpPr/>
          <p:nvPr/>
        </p:nvSpPr>
        <p:spPr bwMode="auto">
          <a:xfrm>
            <a:off x="2771800" y="2060848"/>
            <a:ext cx="288032" cy="216024"/>
          </a:xfrm>
          <a:prstGeom prst="ellipse">
            <a:avLst/>
          </a:pr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0" tIns="0" rIns="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tabLst/>
            </a:pPr>
            <a:endParaRPr kumimoji="0" lang="it-I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</a:endParaRPr>
          </a:p>
        </p:txBody>
      </p:sp>
      <p:sp>
        <p:nvSpPr>
          <p:cNvPr id="12" name="Ovale 11"/>
          <p:cNvSpPr/>
          <p:nvPr/>
        </p:nvSpPr>
        <p:spPr bwMode="auto">
          <a:xfrm>
            <a:off x="2776283" y="2407441"/>
            <a:ext cx="288032" cy="216024"/>
          </a:xfrm>
          <a:prstGeom prst="ellipse">
            <a:avLst/>
          </a:pr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0" tIns="0" rIns="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tabLst/>
            </a:pPr>
            <a:endParaRPr kumimoji="0" lang="it-I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</a:endParaRPr>
          </a:p>
        </p:txBody>
      </p:sp>
      <p:sp>
        <p:nvSpPr>
          <p:cNvPr id="14" name="Ovale 13"/>
          <p:cNvSpPr/>
          <p:nvPr/>
        </p:nvSpPr>
        <p:spPr bwMode="auto">
          <a:xfrm>
            <a:off x="2771800" y="3140968"/>
            <a:ext cx="288032" cy="216024"/>
          </a:xfrm>
          <a:prstGeom prst="ellipse">
            <a:avLst/>
          </a:pr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0" tIns="0" rIns="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tabLst/>
            </a:pPr>
            <a:endParaRPr kumimoji="0" lang="it-I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</a:endParaRPr>
          </a:p>
        </p:txBody>
      </p:sp>
      <p:sp>
        <p:nvSpPr>
          <p:cNvPr id="16" name="Ovale 15"/>
          <p:cNvSpPr/>
          <p:nvPr/>
        </p:nvSpPr>
        <p:spPr bwMode="auto">
          <a:xfrm>
            <a:off x="3923056" y="3568243"/>
            <a:ext cx="288032" cy="216024"/>
          </a:xfrm>
          <a:prstGeom prst="ellipse">
            <a:avLst/>
          </a:pr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0" tIns="0" rIns="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tabLst/>
            </a:pPr>
            <a:endParaRPr kumimoji="0" lang="it-I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</a:endParaRPr>
          </a:p>
        </p:txBody>
      </p:sp>
      <p:sp>
        <p:nvSpPr>
          <p:cNvPr id="17" name="Ovale 16"/>
          <p:cNvSpPr/>
          <p:nvPr/>
        </p:nvSpPr>
        <p:spPr bwMode="auto">
          <a:xfrm>
            <a:off x="5705908" y="2052174"/>
            <a:ext cx="288032" cy="216024"/>
          </a:xfrm>
          <a:prstGeom prst="ellipse">
            <a:avLst/>
          </a:pr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0" tIns="0" rIns="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tabLst/>
            </a:pPr>
            <a:endParaRPr kumimoji="0" lang="it-I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</a:endParaRPr>
          </a:p>
        </p:txBody>
      </p:sp>
      <p:sp>
        <p:nvSpPr>
          <p:cNvPr id="18" name="Ovale 17"/>
          <p:cNvSpPr/>
          <p:nvPr/>
        </p:nvSpPr>
        <p:spPr bwMode="auto">
          <a:xfrm>
            <a:off x="8617895" y="2060848"/>
            <a:ext cx="288032" cy="216024"/>
          </a:xfrm>
          <a:prstGeom prst="ellipse">
            <a:avLst/>
          </a:pr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0" tIns="0" rIns="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tabLst/>
            </a:pPr>
            <a:endParaRPr kumimoji="0" lang="it-I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</a:endParaRPr>
          </a:p>
        </p:txBody>
      </p:sp>
      <p:sp>
        <p:nvSpPr>
          <p:cNvPr id="20" name="Ovale 19"/>
          <p:cNvSpPr/>
          <p:nvPr/>
        </p:nvSpPr>
        <p:spPr bwMode="auto">
          <a:xfrm>
            <a:off x="8604448" y="2393994"/>
            <a:ext cx="288032" cy="216024"/>
          </a:xfrm>
          <a:prstGeom prst="ellipse">
            <a:avLst/>
          </a:pr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0" tIns="0" rIns="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tabLst/>
            </a:pPr>
            <a:endParaRPr kumimoji="0" lang="it-I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</a:endParaRPr>
          </a:p>
        </p:txBody>
      </p:sp>
      <p:sp>
        <p:nvSpPr>
          <p:cNvPr id="21" name="Ovale 20"/>
          <p:cNvSpPr/>
          <p:nvPr/>
        </p:nvSpPr>
        <p:spPr bwMode="auto">
          <a:xfrm>
            <a:off x="6844589" y="2401506"/>
            <a:ext cx="288032" cy="216024"/>
          </a:xfrm>
          <a:prstGeom prst="ellipse">
            <a:avLst/>
          </a:pr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0" tIns="0" rIns="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tabLst/>
            </a:pPr>
            <a:endParaRPr kumimoji="0" lang="it-I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</a:endParaRPr>
          </a:p>
        </p:txBody>
      </p:sp>
      <p:sp>
        <p:nvSpPr>
          <p:cNvPr id="23" name="Ovale 22"/>
          <p:cNvSpPr/>
          <p:nvPr/>
        </p:nvSpPr>
        <p:spPr bwMode="auto">
          <a:xfrm>
            <a:off x="6259851" y="2407441"/>
            <a:ext cx="288032" cy="216024"/>
          </a:xfrm>
          <a:prstGeom prst="ellipse">
            <a:avLst/>
          </a:pr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0" tIns="0" rIns="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tabLst/>
            </a:pPr>
            <a:endParaRPr kumimoji="0" lang="it-I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</a:endParaRPr>
          </a:p>
        </p:txBody>
      </p:sp>
      <p:sp>
        <p:nvSpPr>
          <p:cNvPr id="24" name="Ovale 23"/>
          <p:cNvSpPr/>
          <p:nvPr/>
        </p:nvSpPr>
        <p:spPr bwMode="auto">
          <a:xfrm>
            <a:off x="5094276" y="2735814"/>
            <a:ext cx="288032" cy="216024"/>
          </a:xfrm>
          <a:prstGeom prst="ellipse">
            <a:avLst/>
          </a:pr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0" tIns="0" rIns="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tabLst/>
            </a:pPr>
            <a:endParaRPr kumimoji="0" lang="it-I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</a:endParaRPr>
          </a:p>
        </p:txBody>
      </p:sp>
      <p:sp>
        <p:nvSpPr>
          <p:cNvPr id="25" name="Ovale 24"/>
          <p:cNvSpPr/>
          <p:nvPr/>
        </p:nvSpPr>
        <p:spPr bwMode="auto">
          <a:xfrm>
            <a:off x="8028384" y="2726850"/>
            <a:ext cx="288032" cy="216024"/>
          </a:xfrm>
          <a:prstGeom prst="ellipse">
            <a:avLst/>
          </a:pr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0" tIns="0" rIns="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tabLst/>
            </a:pPr>
            <a:endParaRPr kumimoji="0" lang="it-I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</a:endParaRPr>
          </a:p>
        </p:txBody>
      </p:sp>
      <p:sp>
        <p:nvSpPr>
          <p:cNvPr id="26" name="Ovale 25"/>
          <p:cNvSpPr/>
          <p:nvPr/>
        </p:nvSpPr>
        <p:spPr bwMode="auto">
          <a:xfrm>
            <a:off x="4508666" y="2735814"/>
            <a:ext cx="288032" cy="216024"/>
          </a:xfrm>
          <a:prstGeom prst="ellipse">
            <a:avLst/>
          </a:pr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0" tIns="0" rIns="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tabLst/>
            </a:pPr>
            <a:endParaRPr kumimoji="0" lang="it-I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</a:endParaRPr>
          </a:p>
        </p:txBody>
      </p:sp>
      <p:sp>
        <p:nvSpPr>
          <p:cNvPr id="27" name="Ovale 26"/>
          <p:cNvSpPr/>
          <p:nvPr/>
        </p:nvSpPr>
        <p:spPr bwMode="auto">
          <a:xfrm>
            <a:off x="5107723" y="3140968"/>
            <a:ext cx="288032" cy="216024"/>
          </a:xfrm>
          <a:prstGeom prst="ellipse">
            <a:avLst/>
          </a:pr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0" tIns="0" rIns="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tabLst/>
            </a:pPr>
            <a:endParaRPr kumimoji="0" lang="it-I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</a:endParaRPr>
          </a:p>
        </p:txBody>
      </p:sp>
      <p:sp>
        <p:nvSpPr>
          <p:cNvPr id="28" name="Ovale 27"/>
          <p:cNvSpPr/>
          <p:nvPr/>
        </p:nvSpPr>
        <p:spPr bwMode="auto">
          <a:xfrm>
            <a:off x="5688560" y="3140968"/>
            <a:ext cx="288032" cy="216024"/>
          </a:xfrm>
          <a:prstGeom prst="ellipse">
            <a:avLst/>
          </a:pr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0" tIns="0" rIns="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tabLst/>
            </a:pPr>
            <a:endParaRPr kumimoji="0" lang="it-I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</a:endParaRPr>
          </a:p>
        </p:txBody>
      </p:sp>
      <p:sp>
        <p:nvSpPr>
          <p:cNvPr id="29" name="Ovale 28"/>
          <p:cNvSpPr/>
          <p:nvPr/>
        </p:nvSpPr>
        <p:spPr bwMode="auto">
          <a:xfrm>
            <a:off x="6286745" y="3145741"/>
            <a:ext cx="288032" cy="216024"/>
          </a:xfrm>
          <a:prstGeom prst="ellipse">
            <a:avLst/>
          </a:pr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0" tIns="0" rIns="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tabLst/>
            </a:pPr>
            <a:endParaRPr kumimoji="0" lang="it-I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</a:endParaRPr>
          </a:p>
        </p:txBody>
      </p:sp>
      <p:sp>
        <p:nvSpPr>
          <p:cNvPr id="30" name="Ovale 29"/>
          <p:cNvSpPr/>
          <p:nvPr/>
        </p:nvSpPr>
        <p:spPr bwMode="auto">
          <a:xfrm>
            <a:off x="6876256" y="3140968"/>
            <a:ext cx="288032" cy="216024"/>
          </a:xfrm>
          <a:prstGeom prst="ellipse">
            <a:avLst/>
          </a:pr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0" tIns="0" rIns="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tabLst/>
            </a:pPr>
            <a:endParaRPr kumimoji="0" lang="it-I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</a:endParaRPr>
          </a:p>
        </p:txBody>
      </p:sp>
      <p:sp>
        <p:nvSpPr>
          <p:cNvPr id="31" name="Ovale 30"/>
          <p:cNvSpPr/>
          <p:nvPr/>
        </p:nvSpPr>
        <p:spPr bwMode="auto">
          <a:xfrm>
            <a:off x="8622668" y="3140968"/>
            <a:ext cx="288032" cy="216024"/>
          </a:xfrm>
          <a:prstGeom prst="ellipse">
            <a:avLst/>
          </a:pr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0" tIns="0" rIns="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tabLst/>
            </a:pPr>
            <a:endParaRPr kumimoji="0" lang="it-I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</a:endParaRPr>
          </a:p>
        </p:txBody>
      </p:sp>
      <p:sp>
        <p:nvSpPr>
          <p:cNvPr id="32" name="Ovale 31"/>
          <p:cNvSpPr/>
          <p:nvPr/>
        </p:nvSpPr>
        <p:spPr bwMode="auto">
          <a:xfrm>
            <a:off x="8033157" y="3568243"/>
            <a:ext cx="288032" cy="216024"/>
          </a:xfrm>
          <a:prstGeom prst="ellipse">
            <a:avLst/>
          </a:pr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0" tIns="0" rIns="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tabLst/>
            </a:pPr>
            <a:endParaRPr kumimoji="0" lang="it-I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</a:endParaRPr>
          </a:p>
        </p:txBody>
      </p:sp>
      <p:sp>
        <p:nvSpPr>
          <p:cNvPr id="33" name="Ovale 32"/>
          <p:cNvSpPr/>
          <p:nvPr/>
        </p:nvSpPr>
        <p:spPr bwMode="auto">
          <a:xfrm>
            <a:off x="5679014" y="3559569"/>
            <a:ext cx="288032" cy="216024"/>
          </a:xfrm>
          <a:prstGeom prst="ellipse">
            <a:avLst/>
          </a:pr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0" tIns="0" rIns="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tabLst/>
            </a:pPr>
            <a:endParaRPr kumimoji="0" lang="it-I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</a:endParaRPr>
          </a:p>
        </p:txBody>
      </p:sp>
      <p:sp>
        <p:nvSpPr>
          <p:cNvPr id="34" name="Ovale 33"/>
          <p:cNvSpPr/>
          <p:nvPr/>
        </p:nvSpPr>
        <p:spPr bwMode="auto">
          <a:xfrm>
            <a:off x="4503893" y="3874495"/>
            <a:ext cx="288032" cy="216024"/>
          </a:xfrm>
          <a:prstGeom prst="ellipse">
            <a:avLst/>
          </a:pr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0" tIns="0" rIns="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tabLst/>
            </a:pPr>
            <a:endParaRPr kumimoji="0" lang="it-I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</a:endParaRPr>
          </a:p>
        </p:txBody>
      </p:sp>
      <p:sp>
        <p:nvSpPr>
          <p:cNvPr id="35" name="Ovale 34"/>
          <p:cNvSpPr/>
          <p:nvPr/>
        </p:nvSpPr>
        <p:spPr bwMode="auto">
          <a:xfrm>
            <a:off x="5094276" y="3887942"/>
            <a:ext cx="288032" cy="216024"/>
          </a:xfrm>
          <a:prstGeom prst="ellipse">
            <a:avLst/>
          </a:pr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0" tIns="0" rIns="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tabLst/>
            </a:pPr>
            <a:endParaRPr kumimoji="0" lang="it-I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</a:endParaRPr>
          </a:p>
        </p:txBody>
      </p:sp>
      <p:sp>
        <p:nvSpPr>
          <p:cNvPr id="36" name="Ovale 35"/>
          <p:cNvSpPr/>
          <p:nvPr/>
        </p:nvSpPr>
        <p:spPr bwMode="auto">
          <a:xfrm>
            <a:off x="5112206" y="4239308"/>
            <a:ext cx="288032" cy="216024"/>
          </a:xfrm>
          <a:prstGeom prst="ellipse">
            <a:avLst/>
          </a:pr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0" tIns="0" rIns="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tabLst/>
            </a:pPr>
            <a:endParaRPr kumimoji="0" lang="it-I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</a:endParaRPr>
          </a:p>
        </p:txBody>
      </p:sp>
      <p:sp>
        <p:nvSpPr>
          <p:cNvPr id="37" name="Ovale 36"/>
          <p:cNvSpPr/>
          <p:nvPr/>
        </p:nvSpPr>
        <p:spPr bwMode="auto">
          <a:xfrm>
            <a:off x="5683787" y="4234535"/>
            <a:ext cx="288032" cy="216024"/>
          </a:xfrm>
          <a:prstGeom prst="ellipse">
            <a:avLst/>
          </a:pr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0" tIns="0" rIns="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tabLst/>
            </a:pPr>
            <a:endParaRPr kumimoji="0" lang="it-I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olo 2"/>
          <p:cNvSpPr>
            <a:spLocks noGrp="1"/>
          </p:cNvSpPr>
          <p:nvPr>
            <p:ph type="title"/>
          </p:nvPr>
        </p:nvSpPr>
        <p:spPr>
          <a:xfrm>
            <a:off x="838201" y="87313"/>
            <a:ext cx="7766248" cy="611187"/>
          </a:xfrm>
        </p:spPr>
        <p:txBody>
          <a:bodyPr/>
          <a:lstStyle/>
          <a:p>
            <a:r>
              <a:rPr lang="it-IT" dirty="0" smtClean="0"/>
              <a:t>… e gli aiuti attivati per fronteggiare le difficoltà</a:t>
            </a:r>
            <a:endParaRPr lang="it-IT" sz="1500" dirty="0"/>
          </a:p>
        </p:txBody>
      </p:sp>
      <p:sp>
        <p:nvSpPr>
          <p:cNvPr id="5" name="Rectangle 1030"/>
          <p:cNvSpPr>
            <a:spLocks noChangeArrowheads="1"/>
          </p:cNvSpPr>
          <p:nvPr/>
        </p:nvSpPr>
        <p:spPr bwMode="auto">
          <a:xfrm>
            <a:off x="107950" y="620688"/>
            <a:ext cx="8352482" cy="212751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 algn="l" eaLnBrk="0" hangingPunct="0">
              <a:lnSpc>
                <a:spcPts val="900"/>
              </a:lnSpc>
              <a:defRPr/>
            </a:pPr>
            <a:r>
              <a:rPr lang="it-IT" b="0" dirty="0" smtClean="0">
                <a:latin typeface="Calibri"/>
                <a:ea typeface="Calibri"/>
              </a:rPr>
              <a:t>D7_a) Vi siete rivolti a qualcuno per  chiedere aiuto? </a:t>
            </a:r>
          </a:p>
        </p:txBody>
      </p:sp>
      <p:sp>
        <p:nvSpPr>
          <p:cNvPr id="15" name="Segnaposto numero diapositiva 1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39B92E33-AA03-4489-A652-72D61103C84E}" type="slidenum">
              <a:rPr lang="en-US" smtClean="0"/>
              <a:pPr>
                <a:defRPr/>
              </a:pPr>
              <a:t>25</a:t>
            </a:fld>
            <a:endParaRPr lang="en-US" dirty="0"/>
          </a:p>
        </p:txBody>
      </p:sp>
      <p:sp>
        <p:nvSpPr>
          <p:cNvPr id="14" name="Text Box 5"/>
          <p:cNvSpPr txBox="1">
            <a:spLocks noChangeArrowheads="1"/>
          </p:cNvSpPr>
          <p:nvPr/>
        </p:nvSpPr>
        <p:spPr bwMode="auto">
          <a:xfrm>
            <a:off x="8315721" y="561975"/>
            <a:ext cx="792783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square">
            <a:spAutoFit/>
          </a:bodyPr>
          <a:lstStyle/>
          <a:p>
            <a:pPr algn="r">
              <a:spcBef>
                <a:spcPct val="50000"/>
              </a:spcBef>
            </a:pPr>
            <a:r>
              <a:rPr lang="it-IT" i="0" dirty="0" smtClean="0">
                <a:solidFill>
                  <a:srgbClr val="002060"/>
                </a:solidFill>
                <a:latin typeface="+mj-lt"/>
              </a:rPr>
              <a:t>Valori %</a:t>
            </a:r>
            <a:endParaRPr lang="it-IT" i="0" dirty="0">
              <a:solidFill>
                <a:srgbClr val="002060"/>
              </a:solidFill>
              <a:latin typeface="+mj-lt"/>
            </a:endParaRPr>
          </a:p>
        </p:txBody>
      </p:sp>
      <p:sp>
        <p:nvSpPr>
          <p:cNvPr id="10" name="Text Box 5"/>
          <p:cNvSpPr txBox="1">
            <a:spLocks noChangeArrowheads="1"/>
          </p:cNvSpPr>
          <p:nvPr/>
        </p:nvSpPr>
        <p:spPr bwMode="auto">
          <a:xfrm>
            <a:off x="179512" y="980728"/>
            <a:ext cx="1728192" cy="292388"/>
          </a:xfrm>
          <a:prstGeom prst="rect">
            <a:avLst/>
          </a:prstGeom>
          <a:solidFill>
            <a:srgbClr val="FF0000"/>
          </a:solidFill>
          <a:ln w="19050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sz="1300" i="0" kern="0" noProof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GENITORI</a:t>
            </a:r>
            <a:endParaRPr kumimoji="0" lang="it-IT" sz="130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</a:endParaRPr>
          </a:p>
        </p:txBody>
      </p:sp>
      <p:graphicFrame>
        <p:nvGraphicFramePr>
          <p:cNvPr id="13" name="Grafico 12"/>
          <p:cNvGraphicFramePr/>
          <p:nvPr/>
        </p:nvGraphicFramePr>
        <p:xfrm>
          <a:off x="2699792" y="980728"/>
          <a:ext cx="3672408" cy="520362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9" name="Gruppo 8"/>
          <p:cNvGrpSpPr/>
          <p:nvPr/>
        </p:nvGrpSpPr>
        <p:grpSpPr>
          <a:xfrm>
            <a:off x="1944216" y="6021288"/>
            <a:ext cx="4644008" cy="246221"/>
            <a:chOff x="0" y="6237312"/>
            <a:chExt cx="4644008" cy="246221"/>
          </a:xfrm>
        </p:grpSpPr>
        <p:sp>
          <p:nvSpPr>
            <p:cNvPr id="11" name="Text Box 1028"/>
            <p:cNvSpPr txBox="1">
              <a:spLocks noChangeArrowheads="1"/>
            </p:cNvSpPr>
            <p:nvPr/>
          </p:nvSpPr>
          <p:spPr bwMode="auto">
            <a:xfrm>
              <a:off x="0" y="6237312"/>
              <a:ext cx="4644008" cy="246221"/>
            </a:xfrm>
            <a:prstGeom prst="rect">
              <a:avLst/>
            </a:prstGeom>
            <a:noFill/>
            <a:ln>
              <a:noFill/>
            </a:ln>
            <a:effectLst>
              <a:prstShdw prst="shdw17" dist="17961" dir="2700000">
                <a:schemeClr val="accent1">
                  <a:gamma/>
                  <a:shade val="60000"/>
                  <a:invGamma/>
                </a:schemeClr>
              </a:prstShdw>
            </a:effectLst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l">
                <a:spcBef>
                  <a:spcPct val="50000"/>
                </a:spcBef>
                <a:defRPr/>
              </a:pPr>
              <a:r>
                <a:rPr lang="it-IT" b="0" dirty="0">
                  <a:solidFill>
                    <a:srgbClr val="002060"/>
                  </a:solidFill>
                  <a:latin typeface="+mj-lt"/>
                </a:rPr>
                <a:t>Base: </a:t>
              </a:r>
              <a:r>
                <a:rPr lang="it-IT" b="0" dirty="0" smtClean="0">
                  <a:solidFill>
                    <a:srgbClr val="002060"/>
                  </a:solidFill>
                  <a:latin typeface="+mj-lt"/>
                </a:rPr>
                <a:t>Hanno fatto rinunce </a:t>
              </a:r>
              <a:r>
                <a:rPr lang="it-IT" b="0" dirty="0" smtClean="0">
                  <a:solidFill>
                    <a:srgbClr val="002060"/>
                  </a:solidFill>
                  <a:latin typeface="+mj-lt"/>
                  <a:sym typeface="Wingdings" pitchFamily="2" charset="2"/>
                </a:rPr>
                <a:t></a:t>
              </a:r>
              <a:r>
                <a:rPr lang="it-IT" b="0" dirty="0" smtClean="0">
                  <a:solidFill>
                    <a:srgbClr val="002060"/>
                  </a:solidFill>
                  <a:latin typeface="+mj-lt"/>
                </a:rPr>
                <a:t>  totale (979)             con figli 14-17enni (286) </a:t>
              </a:r>
              <a:endParaRPr lang="it-IT" b="0" dirty="0">
                <a:solidFill>
                  <a:srgbClr val="002060"/>
                </a:solidFill>
                <a:latin typeface="+mj-lt"/>
              </a:endParaRPr>
            </a:p>
          </p:txBody>
        </p:sp>
        <p:sp>
          <p:nvSpPr>
            <p:cNvPr id="12" name="Rettangolo 11"/>
            <p:cNvSpPr/>
            <p:nvPr/>
          </p:nvSpPr>
          <p:spPr bwMode="auto">
            <a:xfrm rot="5400000">
              <a:off x="2347280" y="6229784"/>
              <a:ext cx="144016" cy="249300"/>
            </a:xfrm>
            <a:prstGeom prst="rect">
              <a:avLst/>
            </a:prstGeom>
            <a:solidFill>
              <a:srgbClr val="009999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l" defTabSz="914400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it-I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endParaRPr>
            </a:p>
          </p:txBody>
        </p:sp>
        <p:sp>
          <p:nvSpPr>
            <p:cNvPr id="16" name="Rettangolo 15"/>
            <p:cNvSpPr/>
            <p:nvPr/>
          </p:nvSpPr>
          <p:spPr bwMode="auto">
            <a:xfrm rot="5400000">
              <a:off x="4016911" y="6243231"/>
              <a:ext cx="144016" cy="249300"/>
            </a:xfrm>
            <a:prstGeom prst="rect">
              <a:avLst/>
            </a:prstGeom>
            <a:solidFill>
              <a:srgbClr val="F09C06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l" defTabSz="914400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it-I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8387729" y="662499"/>
            <a:ext cx="792783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it-IT" i="0" dirty="0" smtClean="0">
                <a:solidFill>
                  <a:srgbClr val="002060"/>
                </a:solidFill>
                <a:latin typeface="+mj-lt"/>
              </a:rPr>
              <a:t>Valori %</a:t>
            </a:r>
            <a:endParaRPr lang="it-IT" i="0" dirty="0">
              <a:solidFill>
                <a:srgbClr val="002060"/>
              </a:solidFill>
              <a:latin typeface="+mj-lt"/>
            </a:endParaRPr>
          </a:p>
        </p:txBody>
      </p:sp>
      <p:sp>
        <p:nvSpPr>
          <p:cNvPr id="22" name="Titolo 21"/>
          <p:cNvSpPr>
            <a:spLocks noGrp="1"/>
          </p:cNvSpPr>
          <p:nvPr>
            <p:ph type="title"/>
          </p:nvPr>
        </p:nvSpPr>
        <p:spPr>
          <a:xfrm>
            <a:off x="838201" y="87313"/>
            <a:ext cx="6830144" cy="611187"/>
          </a:xfrm>
          <a:solidFill>
            <a:schemeClr val="bg1"/>
          </a:solidFill>
        </p:spPr>
        <p:txBody>
          <a:bodyPr/>
          <a:lstStyle/>
          <a:p>
            <a:r>
              <a:rPr lang="it-IT" dirty="0" smtClean="0"/>
              <a:t>Gli aiuti attivati per fronteggiare le difficoltà economiche –</a:t>
            </a:r>
            <a:br>
              <a:rPr lang="it-IT" dirty="0" smtClean="0"/>
            </a:br>
            <a:r>
              <a:rPr lang="it-IT" sz="1500" dirty="0" smtClean="0">
                <a:solidFill>
                  <a:srgbClr val="1F497D"/>
                </a:solidFill>
              </a:rPr>
              <a:t>approfondimento GENITORI per regioni</a:t>
            </a:r>
            <a:endParaRPr lang="it-IT" sz="1500" dirty="0"/>
          </a:p>
        </p:txBody>
      </p:sp>
      <p:sp>
        <p:nvSpPr>
          <p:cNvPr id="10" name="Segnaposto numero diapositiva 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39B92E33-AA03-4489-A652-72D61103C84E}" type="slidenum">
              <a:rPr lang="en-US" smtClean="0"/>
              <a:pPr>
                <a:defRPr/>
              </a:pPr>
              <a:t>26</a:t>
            </a:fld>
            <a:endParaRPr lang="en-US"/>
          </a:p>
        </p:txBody>
      </p:sp>
      <p:graphicFrame>
        <p:nvGraphicFramePr>
          <p:cNvPr id="18" name="Group 870"/>
          <p:cNvGraphicFramePr>
            <a:graphicFrameLocks noGrp="1"/>
          </p:cNvGraphicFramePr>
          <p:nvPr/>
        </p:nvGraphicFramePr>
        <p:xfrm>
          <a:off x="107504" y="1268761"/>
          <a:ext cx="8948248" cy="3972723"/>
        </p:xfrm>
        <a:graphic>
          <a:graphicData uri="http://schemas.openxmlformats.org/drawingml/2006/table">
            <a:tbl>
              <a:tblPr/>
              <a:tblGrid>
                <a:gridCol w="1866707"/>
                <a:gridCol w="658921"/>
                <a:gridCol w="558800"/>
                <a:gridCol w="586382"/>
                <a:gridCol w="586382"/>
                <a:gridCol w="586382"/>
                <a:gridCol w="586382"/>
                <a:gridCol w="586382"/>
                <a:gridCol w="586382"/>
                <a:gridCol w="586382"/>
                <a:gridCol w="586382"/>
                <a:gridCol w="586382"/>
                <a:gridCol w="586382"/>
              </a:tblGrid>
              <a:tr h="49561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7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it-IT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 horzOverflow="overflow">
                    <a:lnL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cs typeface="Arial" charset="0"/>
                        </a:rPr>
                        <a:t>TOTALE</a:t>
                      </a:r>
                      <a:endParaRPr kumimoji="0" lang="it-IT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 horzOverflow="overflow">
                    <a:lnL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it-IT" sz="10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rPr>
                        <a:t>Piemonte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it-IT" sz="10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rPr>
                        <a:t>Lombardia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it-IT" sz="10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rPr>
                        <a:t>Veneto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it-IT" sz="10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rPr>
                        <a:t>Emilia Romagna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it-IT" sz="10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rPr>
                        <a:t>Liguria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it-IT" sz="10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rPr>
                        <a:t>Toscana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it-IT" sz="10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rPr>
                        <a:t>Lazio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it-IT" sz="10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rPr>
                        <a:t>Campania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it-IT" sz="10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rPr>
                        <a:t>Puglia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it-IT" sz="10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rPr>
                        <a:t>Sicilia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it-IT" sz="10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rPr>
                        <a:t>Sardegna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497178">
                <a:tc>
                  <a:txBody>
                    <a:bodyPr/>
                    <a:lstStyle/>
                    <a:p>
                      <a:pPr algn="l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Alla famiglia/ai parenti</a:t>
                      </a: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29</a:t>
                      </a: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23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27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25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35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32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24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28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34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31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32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33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501801">
                <a:tc>
                  <a:txBody>
                    <a:bodyPr/>
                    <a:lstStyle/>
                    <a:p>
                      <a:pPr algn="l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Alle banche o finanziarie</a:t>
                      </a: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12</a:t>
                      </a: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12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21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12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13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13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13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13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21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511048">
                <a:tc>
                  <a:txBody>
                    <a:bodyPr/>
                    <a:lstStyle/>
                    <a:p>
                      <a:pPr algn="l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Agli amici</a:t>
                      </a: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5</a:t>
                      </a: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491771">
                <a:tc>
                  <a:txBody>
                    <a:bodyPr/>
                    <a:lstStyle/>
                    <a:p>
                      <a:pPr algn="l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Ai servizi sociali</a:t>
                      </a: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491771">
                <a:tc>
                  <a:txBody>
                    <a:bodyPr/>
                    <a:lstStyle/>
                    <a:p>
                      <a:pPr algn="l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Alla parrocchia</a:t>
                      </a: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 dirty="0" smtClean="0">
                          <a:solidFill>
                            <a:schemeClr val="tx1"/>
                          </a:solidFill>
                          <a:latin typeface="Calibri"/>
                        </a:rPr>
                        <a:t>-</a:t>
                      </a:r>
                      <a:endParaRPr lang="it-IT" sz="1100" b="0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 dirty="0" smtClean="0">
                          <a:solidFill>
                            <a:schemeClr val="tx1"/>
                          </a:solidFill>
                          <a:latin typeface="Calibri"/>
                        </a:rPr>
                        <a:t>-</a:t>
                      </a:r>
                      <a:endParaRPr lang="it-IT" sz="1100" b="0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 dirty="0" smtClean="0">
                          <a:solidFill>
                            <a:schemeClr val="tx1"/>
                          </a:solidFill>
                          <a:latin typeface="Calibri"/>
                        </a:rPr>
                        <a:t>-</a:t>
                      </a:r>
                      <a:endParaRPr lang="it-IT" sz="1100" b="0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491771">
                <a:tc>
                  <a:txBody>
                    <a:bodyPr/>
                    <a:lstStyle/>
                    <a:p>
                      <a:pPr algn="l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Alle associazioni di volontariato</a:t>
                      </a: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 dirty="0" smtClean="0">
                          <a:solidFill>
                            <a:schemeClr val="tx1"/>
                          </a:solidFill>
                          <a:latin typeface="Calibri"/>
                        </a:rPr>
                        <a:t>-</a:t>
                      </a:r>
                      <a:endParaRPr lang="it-IT" sz="1100" b="0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 dirty="0" smtClean="0">
                          <a:solidFill>
                            <a:schemeClr val="tx1"/>
                          </a:solidFill>
                          <a:latin typeface="Calibri"/>
                        </a:rPr>
                        <a:t>-</a:t>
                      </a:r>
                      <a:endParaRPr lang="it-IT" sz="1100" b="0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 dirty="0" smtClean="0">
                          <a:solidFill>
                            <a:schemeClr val="tx1"/>
                          </a:solidFill>
                          <a:latin typeface="Calibri"/>
                        </a:rPr>
                        <a:t>-</a:t>
                      </a:r>
                      <a:endParaRPr lang="it-IT" sz="1100" b="0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 dirty="0" smtClean="0">
                          <a:solidFill>
                            <a:schemeClr val="tx1"/>
                          </a:solidFill>
                          <a:latin typeface="Calibri"/>
                        </a:rPr>
                        <a:t>-</a:t>
                      </a:r>
                      <a:endParaRPr lang="it-IT" sz="1100" b="0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491771">
                <a:tc>
                  <a:txBody>
                    <a:bodyPr/>
                    <a:lstStyle/>
                    <a:p>
                      <a:pPr algn="l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A nessuno / stiamo cercando di farcela da soli</a:t>
                      </a: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59</a:t>
                      </a: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69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61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60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44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62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62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64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52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59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54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54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pic>
        <p:nvPicPr>
          <p:cNvPr id="19" name="Immagine 18" descr="images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812360" y="322734"/>
            <a:ext cx="558216" cy="657994"/>
          </a:xfrm>
          <a:prstGeom prst="rect">
            <a:avLst/>
          </a:prstGeom>
        </p:spPr>
      </p:pic>
      <p:sp>
        <p:nvSpPr>
          <p:cNvPr id="11" name="Text Box 1028"/>
          <p:cNvSpPr txBox="1">
            <a:spLocks noChangeArrowheads="1"/>
          </p:cNvSpPr>
          <p:nvPr/>
        </p:nvSpPr>
        <p:spPr bwMode="auto">
          <a:xfrm>
            <a:off x="2843808" y="6597352"/>
            <a:ext cx="2520280" cy="246221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  <a:defRPr/>
            </a:pPr>
            <a:r>
              <a:rPr lang="it-IT" b="0" dirty="0">
                <a:solidFill>
                  <a:srgbClr val="002060"/>
                </a:solidFill>
                <a:latin typeface="+mj-lt"/>
              </a:rPr>
              <a:t>Base: </a:t>
            </a:r>
            <a:r>
              <a:rPr lang="it-IT" b="0" dirty="0" smtClean="0">
                <a:solidFill>
                  <a:srgbClr val="002060"/>
                </a:solidFill>
                <a:latin typeface="Calibri"/>
              </a:rPr>
              <a:t>Hanno fatto rinunce </a:t>
            </a:r>
            <a:endParaRPr lang="it-IT" b="0" dirty="0">
              <a:solidFill>
                <a:srgbClr val="002060"/>
              </a:solidFill>
              <a:latin typeface="+mj-lt"/>
            </a:endParaRPr>
          </a:p>
        </p:txBody>
      </p:sp>
      <p:sp>
        <p:nvSpPr>
          <p:cNvPr id="9" name="Rectangle 1030"/>
          <p:cNvSpPr>
            <a:spLocks noChangeArrowheads="1"/>
          </p:cNvSpPr>
          <p:nvPr/>
        </p:nvSpPr>
        <p:spPr bwMode="auto">
          <a:xfrm>
            <a:off x="107950" y="695969"/>
            <a:ext cx="8352482" cy="212751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 algn="l" eaLnBrk="0" hangingPunct="0">
              <a:lnSpc>
                <a:spcPts val="900"/>
              </a:lnSpc>
              <a:defRPr/>
            </a:pPr>
            <a:r>
              <a:rPr lang="it-IT" b="0" dirty="0" smtClean="0">
                <a:latin typeface="Calibri"/>
                <a:ea typeface="Calibri"/>
              </a:rPr>
              <a:t>D7_a) Vi siete rivolti a qualcuno per  chiedere aiuto? </a:t>
            </a:r>
          </a:p>
        </p:txBody>
      </p:sp>
      <p:sp>
        <p:nvSpPr>
          <p:cNvPr id="12" name="Ovale 11"/>
          <p:cNvSpPr/>
          <p:nvPr/>
        </p:nvSpPr>
        <p:spPr bwMode="auto">
          <a:xfrm>
            <a:off x="4499992" y="1916832"/>
            <a:ext cx="288032" cy="216024"/>
          </a:xfrm>
          <a:prstGeom prst="ellipse">
            <a:avLst/>
          </a:pr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0" tIns="0" rIns="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tabLst/>
            </a:pPr>
            <a:endParaRPr kumimoji="0" lang="it-I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</a:endParaRPr>
          </a:p>
        </p:txBody>
      </p:sp>
      <p:sp>
        <p:nvSpPr>
          <p:cNvPr id="13" name="Ovale 12"/>
          <p:cNvSpPr/>
          <p:nvPr/>
        </p:nvSpPr>
        <p:spPr bwMode="auto">
          <a:xfrm>
            <a:off x="6876256" y="1916832"/>
            <a:ext cx="288032" cy="216024"/>
          </a:xfrm>
          <a:prstGeom prst="ellipse">
            <a:avLst/>
          </a:pr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0" tIns="0" rIns="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tabLst/>
            </a:pPr>
            <a:endParaRPr kumimoji="0" lang="it-I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</a:endParaRPr>
          </a:p>
        </p:txBody>
      </p:sp>
      <p:sp>
        <p:nvSpPr>
          <p:cNvPr id="14" name="Ovale 13"/>
          <p:cNvSpPr/>
          <p:nvPr/>
        </p:nvSpPr>
        <p:spPr bwMode="auto">
          <a:xfrm>
            <a:off x="4499992" y="2420888"/>
            <a:ext cx="288032" cy="216024"/>
          </a:xfrm>
          <a:prstGeom prst="ellipse">
            <a:avLst/>
          </a:pr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0" tIns="0" rIns="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tabLst/>
            </a:pPr>
            <a:endParaRPr kumimoji="0" lang="it-I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</a:endParaRPr>
          </a:p>
        </p:txBody>
      </p:sp>
      <p:sp>
        <p:nvSpPr>
          <p:cNvPr id="15" name="Ovale 14"/>
          <p:cNvSpPr/>
          <p:nvPr/>
        </p:nvSpPr>
        <p:spPr bwMode="auto">
          <a:xfrm>
            <a:off x="8604448" y="2420888"/>
            <a:ext cx="288032" cy="216024"/>
          </a:xfrm>
          <a:prstGeom prst="ellipse">
            <a:avLst/>
          </a:pr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0" tIns="0" rIns="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tabLst/>
            </a:pPr>
            <a:endParaRPr kumimoji="0" lang="it-I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</a:endParaRPr>
          </a:p>
        </p:txBody>
      </p:sp>
      <p:sp>
        <p:nvSpPr>
          <p:cNvPr id="16" name="Ovale 15"/>
          <p:cNvSpPr/>
          <p:nvPr/>
        </p:nvSpPr>
        <p:spPr bwMode="auto">
          <a:xfrm>
            <a:off x="6255078" y="4896054"/>
            <a:ext cx="288032" cy="216024"/>
          </a:xfrm>
          <a:prstGeom prst="ellipse">
            <a:avLst/>
          </a:pr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0" tIns="0" rIns="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tabLst/>
            </a:pPr>
            <a:endParaRPr kumimoji="0" lang="it-I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</a:endParaRPr>
          </a:p>
        </p:txBody>
      </p:sp>
      <p:sp>
        <p:nvSpPr>
          <p:cNvPr id="17" name="Ovale 16"/>
          <p:cNvSpPr/>
          <p:nvPr/>
        </p:nvSpPr>
        <p:spPr bwMode="auto">
          <a:xfrm>
            <a:off x="2771800" y="4922948"/>
            <a:ext cx="288032" cy="216024"/>
          </a:xfrm>
          <a:prstGeom prst="ellipse">
            <a:avLst/>
          </a:pr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0" tIns="0" rIns="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tabLst/>
            </a:pPr>
            <a:endParaRPr kumimoji="0" lang="it-I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olo 2"/>
          <p:cNvSpPr>
            <a:spLocks noGrp="1"/>
          </p:cNvSpPr>
          <p:nvPr>
            <p:ph type="title"/>
          </p:nvPr>
        </p:nvSpPr>
        <p:spPr>
          <a:xfrm>
            <a:off x="838201" y="87313"/>
            <a:ext cx="7766248" cy="611187"/>
          </a:xfrm>
        </p:spPr>
        <p:txBody>
          <a:bodyPr/>
          <a:lstStyle/>
          <a:p>
            <a:r>
              <a:rPr lang="it-IT" dirty="0" smtClean="0"/>
              <a:t>La gestione di alcune spese tipiche : il cinema</a:t>
            </a:r>
            <a:endParaRPr lang="it-IT" sz="1500" dirty="0"/>
          </a:p>
        </p:txBody>
      </p:sp>
      <p:sp>
        <p:nvSpPr>
          <p:cNvPr id="5" name="Rectangle 1030"/>
          <p:cNvSpPr>
            <a:spLocks noChangeArrowheads="1"/>
          </p:cNvSpPr>
          <p:nvPr/>
        </p:nvSpPr>
        <p:spPr bwMode="auto">
          <a:xfrm>
            <a:off x="35496" y="655061"/>
            <a:ext cx="8640514" cy="323165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 algn="l" eaLnBrk="0" hangingPunct="0">
              <a:lnSpc>
                <a:spcPts val="900"/>
              </a:lnSpc>
              <a:defRPr/>
            </a:pPr>
            <a:r>
              <a:rPr lang="it-IT" b="0" dirty="0" smtClean="0">
                <a:latin typeface="Calibri"/>
                <a:ea typeface="Calibri"/>
              </a:rPr>
              <a:t>D8) A proposito di spese che normalmente fanno i ragazzi, o che si fanno per loro, parliamo di cinema: quale delle frasi seguenti descrive meglio la vostra situazione? </a:t>
            </a:r>
          </a:p>
          <a:p>
            <a:pPr algn="l" eaLnBrk="0" hangingPunct="0">
              <a:lnSpc>
                <a:spcPts val="900"/>
              </a:lnSpc>
              <a:defRPr/>
            </a:pPr>
            <a:r>
              <a:rPr lang="it-IT" b="0" dirty="0" smtClean="0">
                <a:latin typeface="Calibri"/>
                <a:ea typeface="Calibri"/>
              </a:rPr>
              <a:t>D8) A proposito di spese che normalmente fanno i ragazzi, parliamo di cinema: quale delle frasi seguenti descrive meglio la tua situazione?</a:t>
            </a:r>
          </a:p>
        </p:txBody>
      </p:sp>
      <p:sp>
        <p:nvSpPr>
          <p:cNvPr id="15" name="Segnaposto numero diapositiva 1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39B92E33-AA03-4489-A652-72D61103C84E}" type="slidenum">
              <a:rPr lang="en-US" smtClean="0"/>
              <a:pPr>
                <a:defRPr/>
              </a:pPr>
              <a:t>27</a:t>
            </a:fld>
            <a:endParaRPr lang="en-US" dirty="0"/>
          </a:p>
        </p:txBody>
      </p:sp>
      <p:sp>
        <p:nvSpPr>
          <p:cNvPr id="14" name="Text Box 5"/>
          <p:cNvSpPr txBox="1">
            <a:spLocks noChangeArrowheads="1"/>
          </p:cNvSpPr>
          <p:nvPr/>
        </p:nvSpPr>
        <p:spPr bwMode="auto">
          <a:xfrm>
            <a:off x="8315721" y="561975"/>
            <a:ext cx="792783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square">
            <a:spAutoFit/>
          </a:bodyPr>
          <a:lstStyle/>
          <a:p>
            <a:pPr algn="r">
              <a:spcBef>
                <a:spcPct val="50000"/>
              </a:spcBef>
            </a:pPr>
            <a:r>
              <a:rPr lang="it-IT" i="0" dirty="0" smtClean="0">
                <a:solidFill>
                  <a:srgbClr val="002060"/>
                </a:solidFill>
                <a:latin typeface="+mj-lt"/>
              </a:rPr>
              <a:t>Valori %</a:t>
            </a:r>
            <a:endParaRPr lang="it-IT" i="0" dirty="0">
              <a:solidFill>
                <a:srgbClr val="002060"/>
              </a:solidFill>
              <a:latin typeface="+mj-lt"/>
            </a:endParaRPr>
          </a:p>
        </p:txBody>
      </p:sp>
      <p:graphicFrame>
        <p:nvGraphicFramePr>
          <p:cNvPr id="9" name="Grafico 8"/>
          <p:cNvGraphicFramePr/>
          <p:nvPr/>
        </p:nvGraphicFramePr>
        <p:xfrm>
          <a:off x="5292080" y="1484784"/>
          <a:ext cx="3168352" cy="469957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0" name="Text Box 5"/>
          <p:cNvSpPr txBox="1">
            <a:spLocks noChangeArrowheads="1"/>
          </p:cNvSpPr>
          <p:nvPr/>
        </p:nvSpPr>
        <p:spPr bwMode="auto">
          <a:xfrm>
            <a:off x="1115616" y="1158652"/>
            <a:ext cx="1728192" cy="292388"/>
          </a:xfrm>
          <a:prstGeom prst="rect">
            <a:avLst/>
          </a:prstGeom>
          <a:solidFill>
            <a:srgbClr val="FF0000"/>
          </a:solidFill>
          <a:ln w="19050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sz="1300" i="0" kern="0" noProof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GENITORI</a:t>
            </a:r>
            <a:endParaRPr kumimoji="0" lang="it-IT" sz="130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</a:endParaRPr>
          </a:p>
        </p:txBody>
      </p:sp>
      <p:sp>
        <p:nvSpPr>
          <p:cNvPr id="12" name="Text Box 5"/>
          <p:cNvSpPr txBox="1">
            <a:spLocks noChangeArrowheads="1"/>
          </p:cNvSpPr>
          <p:nvPr/>
        </p:nvSpPr>
        <p:spPr bwMode="auto">
          <a:xfrm>
            <a:off x="5940152" y="1158652"/>
            <a:ext cx="1728192" cy="292388"/>
          </a:xfrm>
          <a:prstGeom prst="rect">
            <a:avLst/>
          </a:prstGeom>
          <a:solidFill>
            <a:srgbClr val="FF0000"/>
          </a:solidFill>
          <a:ln w="19050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sz="1300" i="0" kern="0" noProof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FIGLI</a:t>
            </a:r>
            <a:endParaRPr kumimoji="0" lang="it-IT" sz="130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</a:endParaRPr>
          </a:p>
        </p:txBody>
      </p:sp>
      <p:graphicFrame>
        <p:nvGraphicFramePr>
          <p:cNvPr id="13" name="Grafico 12"/>
          <p:cNvGraphicFramePr/>
          <p:nvPr/>
        </p:nvGraphicFramePr>
        <p:xfrm>
          <a:off x="467544" y="1484784"/>
          <a:ext cx="3168352" cy="469957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6" name="Text Box 1028"/>
          <p:cNvSpPr txBox="1">
            <a:spLocks noChangeArrowheads="1"/>
          </p:cNvSpPr>
          <p:nvPr/>
        </p:nvSpPr>
        <p:spPr bwMode="auto">
          <a:xfrm>
            <a:off x="5796136" y="6237312"/>
            <a:ext cx="2160240" cy="246221"/>
          </a:xfrm>
          <a:prstGeom prst="rect">
            <a:avLst/>
          </a:prstGeom>
          <a:ln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it-IT" b="0" dirty="0" smtClean="0">
                <a:solidFill>
                  <a:srgbClr val="002060"/>
                </a:solidFill>
              </a:rPr>
              <a:t>Base: Totale campione (401)</a:t>
            </a:r>
            <a:endParaRPr lang="it-IT" b="0" dirty="0">
              <a:solidFill>
                <a:srgbClr val="002060"/>
              </a:solidFill>
            </a:endParaRPr>
          </a:p>
        </p:txBody>
      </p:sp>
      <p:grpSp>
        <p:nvGrpSpPr>
          <p:cNvPr id="17" name="Gruppo 16"/>
          <p:cNvGrpSpPr/>
          <p:nvPr/>
        </p:nvGrpSpPr>
        <p:grpSpPr>
          <a:xfrm>
            <a:off x="395536" y="6237312"/>
            <a:ext cx="3960440" cy="246221"/>
            <a:chOff x="395536" y="6279123"/>
            <a:chExt cx="3960440" cy="246221"/>
          </a:xfrm>
        </p:grpSpPr>
        <p:sp>
          <p:nvSpPr>
            <p:cNvPr id="18" name="Text Box 1028"/>
            <p:cNvSpPr txBox="1">
              <a:spLocks noChangeArrowheads="1"/>
            </p:cNvSpPr>
            <p:nvPr/>
          </p:nvSpPr>
          <p:spPr bwMode="auto">
            <a:xfrm>
              <a:off x="395536" y="6279123"/>
              <a:ext cx="3960440" cy="246221"/>
            </a:xfrm>
            <a:prstGeom prst="rect">
              <a:avLst/>
            </a:prstGeom>
            <a:ln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  <a:defRPr/>
              </a:pPr>
              <a:r>
                <a:rPr lang="it-IT" b="0" dirty="0">
                  <a:solidFill>
                    <a:srgbClr val="002060"/>
                  </a:solidFill>
                  <a:latin typeface="+mj-lt"/>
                </a:rPr>
                <a:t>Base: </a:t>
              </a:r>
              <a:r>
                <a:rPr lang="it-IT" b="0" dirty="0" smtClean="0">
                  <a:solidFill>
                    <a:srgbClr val="002060"/>
                  </a:solidFill>
                  <a:latin typeface="+mj-lt"/>
                </a:rPr>
                <a:t>Totale intervistati (1487)           – Genitori di 14-17enni (395)</a:t>
              </a:r>
              <a:endParaRPr lang="it-IT" b="0" dirty="0">
                <a:solidFill>
                  <a:srgbClr val="002060"/>
                </a:solidFill>
                <a:latin typeface="+mj-lt"/>
              </a:endParaRPr>
            </a:p>
          </p:txBody>
        </p:sp>
        <p:sp>
          <p:nvSpPr>
            <p:cNvPr id="20" name="Rettangolo 19"/>
            <p:cNvSpPr/>
            <p:nvPr/>
          </p:nvSpPr>
          <p:spPr bwMode="auto">
            <a:xfrm rot="5400000">
              <a:off x="2347280" y="6270125"/>
              <a:ext cx="144016" cy="249300"/>
            </a:xfrm>
            <a:prstGeom prst="rect">
              <a:avLst/>
            </a:prstGeom>
            <a:solidFill>
              <a:srgbClr val="009999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l" defTabSz="914400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it-I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endParaRPr>
            </a:p>
          </p:txBody>
        </p:sp>
        <p:sp>
          <p:nvSpPr>
            <p:cNvPr id="21" name="Rettangolo 20"/>
            <p:cNvSpPr/>
            <p:nvPr/>
          </p:nvSpPr>
          <p:spPr bwMode="auto">
            <a:xfrm rot="5400000">
              <a:off x="4147480" y="6283572"/>
              <a:ext cx="144016" cy="249300"/>
            </a:xfrm>
            <a:prstGeom prst="rect">
              <a:avLst/>
            </a:prstGeom>
            <a:solidFill>
              <a:srgbClr val="F09C06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l" defTabSz="914400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it-I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olo 2"/>
          <p:cNvSpPr>
            <a:spLocks noGrp="1"/>
          </p:cNvSpPr>
          <p:nvPr>
            <p:ph type="title"/>
          </p:nvPr>
        </p:nvSpPr>
        <p:spPr>
          <a:xfrm>
            <a:off x="838201" y="87313"/>
            <a:ext cx="7766248" cy="611187"/>
          </a:xfrm>
        </p:spPr>
        <p:txBody>
          <a:bodyPr/>
          <a:lstStyle/>
          <a:p>
            <a:r>
              <a:rPr lang="it-IT" dirty="0" smtClean="0"/>
              <a:t>La gestione di alcune spese tipiche : i libri</a:t>
            </a:r>
            <a:endParaRPr lang="it-IT" sz="1500" dirty="0"/>
          </a:p>
        </p:txBody>
      </p:sp>
      <p:sp>
        <p:nvSpPr>
          <p:cNvPr id="5" name="Rectangle 1030"/>
          <p:cNvSpPr>
            <a:spLocks noChangeArrowheads="1"/>
          </p:cNvSpPr>
          <p:nvPr/>
        </p:nvSpPr>
        <p:spPr bwMode="auto">
          <a:xfrm>
            <a:off x="35496" y="655061"/>
            <a:ext cx="8640514" cy="323165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 algn="l" eaLnBrk="0" hangingPunct="0">
              <a:lnSpc>
                <a:spcPts val="900"/>
              </a:lnSpc>
              <a:defRPr/>
            </a:pPr>
            <a:r>
              <a:rPr lang="it-IT" b="0" dirty="0" smtClean="0">
                <a:latin typeface="Calibri"/>
                <a:ea typeface="Calibri"/>
              </a:rPr>
              <a:t>D9) E per quanto riguarda la lettura e i libri quale delle frasi seguenti descrive meglio la vostra situazione? </a:t>
            </a:r>
          </a:p>
          <a:p>
            <a:pPr algn="l" eaLnBrk="0" hangingPunct="0">
              <a:lnSpc>
                <a:spcPts val="900"/>
              </a:lnSpc>
              <a:defRPr/>
            </a:pPr>
            <a:r>
              <a:rPr lang="it-IT" b="0" dirty="0" smtClean="0">
                <a:latin typeface="Calibri"/>
                <a:ea typeface="Calibri"/>
              </a:rPr>
              <a:t>D9) E per quanto riguarda la lettura e i libri quale delle frasi seguenti descrive meglio la tua situazione? </a:t>
            </a:r>
          </a:p>
        </p:txBody>
      </p:sp>
      <p:sp>
        <p:nvSpPr>
          <p:cNvPr id="15" name="Segnaposto numero diapositiva 1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39B92E33-AA03-4489-A652-72D61103C84E}" type="slidenum">
              <a:rPr lang="en-US" smtClean="0"/>
              <a:pPr>
                <a:defRPr/>
              </a:pPr>
              <a:t>28</a:t>
            </a:fld>
            <a:endParaRPr lang="en-US" dirty="0"/>
          </a:p>
        </p:txBody>
      </p:sp>
      <p:sp>
        <p:nvSpPr>
          <p:cNvPr id="14" name="Text Box 5"/>
          <p:cNvSpPr txBox="1">
            <a:spLocks noChangeArrowheads="1"/>
          </p:cNvSpPr>
          <p:nvPr/>
        </p:nvSpPr>
        <p:spPr bwMode="auto">
          <a:xfrm>
            <a:off x="8315721" y="561975"/>
            <a:ext cx="792783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square">
            <a:spAutoFit/>
          </a:bodyPr>
          <a:lstStyle/>
          <a:p>
            <a:pPr algn="r">
              <a:spcBef>
                <a:spcPct val="50000"/>
              </a:spcBef>
            </a:pPr>
            <a:r>
              <a:rPr lang="it-IT" i="0" dirty="0" smtClean="0">
                <a:solidFill>
                  <a:srgbClr val="002060"/>
                </a:solidFill>
                <a:latin typeface="+mj-lt"/>
              </a:rPr>
              <a:t>Valori %</a:t>
            </a:r>
            <a:endParaRPr lang="it-IT" i="0" dirty="0">
              <a:solidFill>
                <a:srgbClr val="002060"/>
              </a:solidFill>
              <a:latin typeface="+mj-lt"/>
            </a:endParaRPr>
          </a:p>
        </p:txBody>
      </p:sp>
      <p:graphicFrame>
        <p:nvGraphicFramePr>
          <p:cNvPr id="9" name="Grafico 8"/>
          <p:cNvGraphicFramePr/>
          <p:nvPr/>
        </p:nvGraphicFramePr>
        <p:xfrm>
          <a:off x="5292080" y="1484784"/>
          <a:ext cx="3168352" cy="469957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0" name="Text Box 5"/>
          <p:cNvSpPr txBox="1">
            <a:spLocks noChangeArrowheads="1"/>
          </p:cNvSpPr>
          <p:nvPr/>
        </p:nvSpPr>
        <p:spPr bwMode="auto">
          <a:xfrm>
            <a:off x="1115616" y="1158652"/>
            <a:ext cx="1728192" cy="292388"/>
          </a:xfrm>
          <a:prstGeom prst="rect">
            <a:avLst/>
          </a:prstGeom>
          <a:solidFill>
            <a:srgbClr val="FF0000"/>
          </a:solidFill>
          <a:ln w="19050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sz="1300" i="0" kern="0" noProof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GENITORI</a:t>
            </a:r>
            <a:endParaRPr kumimoji="0" lang="it-IT" sz="130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</a:endParaRPr>
          </a:p>
        </p:txBody>
      </p:sp>
      <p:sp>
        <p:nvSpPr>
          <p:cNvPr id="12" name="Text Box 5"/>
          <p:cNvSpPr txBox="1">
            <a:spLocks noChangeArrowheads="1"/>
          </p:cNvSpPr>
          <p:nvPr/>
        </p:nvSpPr>
        <p:spPr bwMode="auto">
          <a:xfrm>
            <a:off x="5940152" y="1158652"/>
            <a:ext cx="1728192" cy="292388"/>
          </a:xfrm>
          <a:prstGeom prst="rect">
            <a:avLst/>
          </a:prstGeom>
          <a:solidFill>
            <a:srgbClr val="FF0000"/>
          </a:solidFill>
          <a:ln w="19050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sz="1300" i="0" kern="0" noProof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FIGLI</a:t>
            </a:r>
            <a:endParaRPr kumimoji="0" lang="it-IT" sz="130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</a:endParaRPr>
          </a:p>
        </p:txBody>
      </p:sp>
      <p:graphicFrame>
        <p:nvGraphicFramePr>
          <p:cNvPr id="13" name="Grafico 12"/>
          <p:cNvGraphicFramePr/>
          <p:nvPr/>
        </p:nvGraphicFramePr>
        <p:xfrm>
          <a:off x="467544" y="1484784"/>
          <a:ext cx="3672408" cy="469957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6" name="Text Box 1028"/>
          <p:cNvSpPr txBox="1">
            <a:spLocks noChangeArrowheads="1"/>
          </p:cNvSpPr>
          <p:nvPr/>
        </p:nvSpPr>
        <p:spPr bwMode="auto">
          <a:xfrm>
            <a:off x="5796136" y="6237312"/>
            <a:ext cx="2160240" cy="246221"/>
          </a:xfrm>
          <a:prstGeom prst="rect">
            <a:avLst/>
          </a:prstGeom>
          <a:ln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it-IT" b="0" dirty="0" smtClean="0">
                <a:solidFill>
                  <a:srgbClr val="002060"/>
                </a:solidFill>
              </a:rPr>
              <a:t>Base: Totale campione (401)</a:t>
            </a:r>
            <a:endParaRPr lang="it-IT" b="0" dirty="0">
              <a:solidFill>
                <a:srgbClr val="002060"/>
              </a:solidFill>
            </a:endParaRPr>
          </a:p>
        </p:txBody>
      </p:sp>
      <p:grpSp>
        <p:nvGrpSpPr>
          <p:cNvPr id="17" name="Gruppo 16"/>
          <p:cNvGrpSpPr/>
          <p:nvPr/>
        </p:nvGrpSpPr>
        <p:grpSpPr>
          <a:xfrm>
            <a:off x="395536" y="6237312"/>
            <a:ext cx="3960440" cy="246221"/>
            <a:chOff x="395536" y="6279123"/>
            <a:chExt cx="3960440" cy="246221"/>
          </a:xfrm>
        </p:grpSpPr>
        <p:sp>
          <p:nvSpPr>
            <p:cNvPr id="18" name="Text Box 1028"/>
            <p:cNvSpPr txBox="1">
              <a:spLocks noChangeArrowheads="1"/>
            </p:cNvSpPr>
            <p:nvPr/>
          </p:nvSpPr>
          <p:spPr bwMode="auto">
            <a:xfrm>
              <a:off x="395536" y="6279123"/>
              <a:ext cx="3960440" cy="246221"/>
            </a:xfrm>
            <a:prstGeom prst="rect">
              <a:avLst/>
            </a:prstGeom>
            <a:ln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  <a:defRPr/>
              </a:pPr>
              <a:r>
                <a:rPr lang="it-IT" b="0" dirty="0">
                  <a:solidFill>
                    <a:srgbClr val="002060"/>
                  </a:solidFill>
                  <a:latin typeface="+mj-lt"/>
                </a:rPr>
                <a:t>Base: </a:t>
              </a:r>
              <a:r>
                <a:rPr lang="it-IT" b="0" dirty="0" smtClean="0">
                  <a:solidFill>
                    <a:srgbClr val="002060"/>
                  </a:solidFill>
                  <a:latin typeface="+mj-lt"/>
                </a:rPr>
                <a:t>Totale intervistati (1487)           – Genitori di 14-17enni (395)</a:t>
              </a:r>
              <a:endParaRPr lang="it-IT" b="0" dirty="0">
                <a:solidFill>
                  <a:srgbClr val="002060"/>
                </a:solidFill>
                <a:latin typeface="+mj-lt"/>
              </a:endParaRPr>
            </a:p>
          </p:txBody>
        </p:sp>
        <p:sp>
          <p:nvSpPr>
            <p:cNvPr id="20" name="Rettangolo 19"/>
            <p:cNvSpPr/>
            <p:nvPr/>
          </p:nvSpPr>
          <p:spPr bwMode="auto">
            <a:xfrm rot="5400000">
              <a:off x="2347280" y="6270125"/>
              <a:ext cx="144016" cy="249300"/>
            </a:xfrm>
            <a:prstGeom prst="rect">
              <a:avLst/>
            </a:prstGeom>
            <a:solidFill>
              <a:srgbClr val="009999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l" defTabSz="914400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it-I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endParaRPr>
            </a:p>
          </p:txBody>
        </p:sp>
        <p:sp>
          <p:nvSpPr>
            <p:cNvPr id="21" name="Rettangolo 20"/>
            <p:cNvSpPr/>
            <p:nvPr/>
          </p:nvSpPr>
          <p:spPr bwMode="auto">
            <a:xfrm rot="5400000">
              <a:off x="4147480" y="6283572"/>
              <a:ext cx="144016" cy="249300"/>
            </a:xfrm>
            <a:prstGeom prst="rect">
              <a:avLst/>
            </a:prstGeom>
            <a:solidFill>
              <a:srgbClr val="F09C06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l" defTabSz="914400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it-I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8387729" y="662499"/>
            <a:ext cx="792783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it-IT" i="0" dirty="0" smtClean="0">
                <a:solidFill>
                  <a:srgbClr val="002060"/>
                </a:solidFill>
                <a:latin typeface="+mj-lt"/>
              </a:rPr>
              <a:t>Valori %</a:t>
            </a:r>
            <a:endParaRPr lang="it-IT" i="0" dirty="0">
              <a:solidFill>
                <a:srgbClr val="002060"/>
              </a:solidFill>
              <a:latin typeface="+mj-lt"/>
            </a:endParaRPr>
          </a:p>
        </p:txBody>
      </p:sp>
      <p:sp>
        <p:nvSpPr>
          <p:cNvPr id="22" name="Titolo 21"/>
          <p:cNvSpPr>
            <a:spLocks noGrp="1"/>
          </p:cNvSpPr>
          <p:nvPr>
            <p:ph type="title"/>
          </p:nvPr>
        </p:nvSpPr>
        <p:spPr>
          <a:xfrm>
            <a:off x="838201" y="87313"/>
            <a:ext cx="6830144" cy="611187"/>
          </a:xfrm>
          <a:solidFill>
            <a:schemeClr val="bg1"/>
          </a:solidFill>
        </p:spPr>
        <p:txBody>
          <a:bodyPr/>
          <a:lstStyle/>
          <a:p>
            <a:r>
              <a:rPr lang="it-IT" dirty="0" smtClean="0"/>
              <a:t>Le spese per il cinema e per l’acquisto di libri – </a:t>
            </a:r>
            <a:br>
              <a:rPr lang="it-IT" dirty="0" smtClean="0"/>
            </a:br>
            <a:r>
              <a:rPr lang="it-IT" sz="1500" dirty="0" smtClean="0">
                <a:solidFill>
                  <a:srgbClr val="1F497D"/>
                </a:solidFill>
              </a:rPr>
              <a:t>approfondimento GENITORI per regioni</a:t>
            </a:r>
            <a:endParaRPr lang="it-IT" sz="1500" dirty="0"/>
          </a:p>
        </p:txBody>
      </p:sp>
      <p:sp>
        <p:nvSpPr>
          <p:cNvPr id="10" name="Segnaposto numero diapositiva 9"/>
          <p:cNvSpPr>
            <a:spLocks noGrp="1"/>
          </p:cNvSpPr>
          <p:nvPr>
            <p:ph type="sldNum" sz="quarter" idx="11"/>
          </p:nvPr>
        </p:nvSpPr>
        <p:spPr>
          <a:xfrm>
            <a:off x="8702675" y="6277868"/>
            <a:ext cx="300038" cy="182563"/>
          </a:xfrm>
        </p:spPr>
        <p:txBody>
          <a:bodyPr/>
          <a:lstStyle/>
          <a:p>
            <a:pPr>
              <a:defRPr/>
            </a:pPr>
            <a:fld id="{39B92E33-AA03-4489-A652-72D61103C84E}" type="slidenum">
              <a:rPr lang="en-US" smtClean="0"/>
              <a:pPr>
                <a:defRPr/>
              </a:pPr>
              <a:t>29</a:t>
            </a:fld>
            <a:endParaRPr lang="en-US"/>
          </a:p>
        </p:txBody>
      </p:sp>
      <p:graphicFrame>
        <p:nvGraphicFramePr>
          <p:cNvPr id="18" name="Group 870"/>
          <p:cNvGraphicFramePr>
            <a:graphicFrameLocks noGrp="1"/>
          </p:cNvGraphicFramePr>
          <p:nvPr/>
        </p:nvGraphicFramePr>
        <p:xfrm>
          <a:off x="107504" y="1236417"/>
          <a:ext cx="8948248" cy="2092884"/>
        </p:xfrm>
        <a:graphic>
          <a:graphicData uri="http://schemas.openxmlformats.org/drawingml/2006/table">
            <a:tbl>
              <a:tblPr/>
              <a:tblGrid>
                <a:gridCol w="1866707"/>
                <a:gridCol w="658921"/>
                <a:gridCol w="558800"/>
                <a:gridCol w="586382"/>
                <a:gridCol w="586382"/>
                <a:gridCol w="586382"/>
                <a:gridCol w="586382"/>
                <a:gridCol w="586382"/>
                <a:gridCol w="586382"/>
                <a:gridCol w="586382"/>
                <a:gridCol w="586382"/>
                <a:gridCol w="586382"/>
                <a:gridCol w="586382"/>
              </a:tblGrid>
              <a:tr h="290965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it-IT" sz="1100" b="1" i="1" kern="0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Le</a:t>
                      </a:r>
                      <a:r>
                        <a:rPr lang="it-IT" sz="1100" b="1" i="1" kern="0" baseline="0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 spese per il cinema: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it-IT" sz="1100" b="1" i="1" kern="0" baseline="0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 mio figlio/i miei </a:t>
                      </a:r>
                      <a:r>
                        <a:rPr lang="it-IT" sz="1100" b="1" i="1" kern="0" baseline="0" dirty="0" err="1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figli…</a:t>
                      </a:r>
                      <a:endParaRPr lang="it-IT" sz="1100" b="1" i="1" kern="0" dirty="0" smtClean="0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 horzOverflow="overflow">
                    <a:lnL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cs typeface="Arial" charset="0"/>
                        </a:rPr>
                        <a:t>TOTALE</a:t>
                      </a:r>
                      <a:endParaRPr kumimoji="0" lang="it-IT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 horzOverflow="overflow">
                    <a:lnL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it-IT" sz="10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rPr>
                        <a:t>Piemonte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it-IT" sz="10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rPr>
                        <a:t>Lombardia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it-IT" sz="10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rPr>
                        <a:t>Veneto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it-IT" sz="10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rPr>
                        <a:t>Emilia Romagna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it-IT" sz="10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rPr>
                        <a:t>Liguria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it-IT" sz="10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rPr>
                        <a:t>Toscana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it-IT" sz="10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rPr>
                        <a:t>Lazio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it-IT" sz="10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rPr>
                        <a:t>Campania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it-IT" sz="10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rPr>
                        <a:t>Puglia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it-IT" sz="10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rPr>
                        <a:t>Sicilia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it-IT" sz="10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rPr>
                        <a:t>Sardegna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398869">
                <a:tc>
                  <a:txBody>
                    <a:bodyPr/>
                    <a:lstStyle/>
                    <a:p>
                      <a:pPr algn="l" fontAlgn="b"/>
                      <a:r>
                        <a:rPr lang="it-IT" sz="11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Vanno al cinema ogni volta che lo desiderano</a:t>
                      </a: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14</a:t>
                      </a: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17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15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18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16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21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11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19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529354">
                <a:tc>
                  <a:txBody>
                    <a:bodyPr/>
                    <a:lstStyle/>
                    <a:p>
                      <a:pPr algn="l" fontAlgn="b"/>
                      <a:r>
                        <a:rPr lang="it-IT" sz="11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Andrebbero più spesso, ma il biglietto è troppo caro ormai, bisogna fare delle rinunce</a:t>
                      </a: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53</a:t>
                      </a: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53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52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 dirty="0" smtClean="0">
                          <a:solidFill>
                            <a:schemeClr val="tx1"/>
                          </a:solidFill>
                          <a:latin typeface="Calibri"/>
                        </a:rPr>
                        <a:t>55</a:t>
                      </a:r>
                      <a:endParaRPr lang="it-IT" sz="1100" b="0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46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65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 dirty="0" smtClean="0">
                          <a:solidFill>
                            <a:schemeClr val="tx1"/>
                          </a:solidFill>
                          <a:latin typeface="Calibri"/>
                        </a:rPr>
                        <a:t>48</a:t>
                      </a:r>
                      <a:endParaRPr lang="it-IT" sz="1100" b="0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62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50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 dirty="0" smtClean="0">
                          <a:solidFill>
                            <a:schemeClr val="tx1"/>
                          </a:solidFill>
                          <a:latin typeface="Calibri"/>
                        </a:rPr>
                        <a:t>64</a:t>
                      </a:r>
                      <a:endParaRPr lang="it-IT" sz="1100" b="0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46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58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529354">
                <a:tc>
                  <a:txBody>
                    <a:bodyPr/>
                    <a:lstStyle/>
                    <a:p>
                      <a:pPr algn="l" fontAlgn="b"/>
                      <a:r>
                        <a:rPr lang="it-IT" sz="11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Ci andrebbero più spesso, ma i cinema nella nostra zona stanno chiudendo</a:t>
                      </a: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7</a:t>
                      </a: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 dirty="0" smtClean="0">
                          <a:solidFill>
                            <a:schemeClr val="tx1"/>
                          </a:solidFill>
                          <a:latin typeface="Calibri"/>
                        </a:rPr>
                        <a:t>10</a:t>
                      </a:r>
                      <a:endParaRPr lang="it-IT" sz="1100" b="0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 dirty="0" smtClean="0">
                          <a:solidFill>
                            <a:schemeClr val="tx1"/>
                          </a:solidFill>
                          <a:latin typeface="Calibri"/>
                        </a:rPr>
                        <a:t>9</a:t>
                      </a:r>
                      <a:endParaRPr lang="it-IT" sz="1100" b="0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300027">
                <a:tc>
                  <a:txBody>
                    <a:bodyPr/>
                    <a:lstStyle/>
                    <a:p>
                      <a:pPr algn="l" fontAlgn="b"/>
                      <a:r>
                        <a:rPr lang="it-IT" sz="11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Non sono interessati al cinema</a:t>
                      </a: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26</a:t>
                      </a: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31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26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29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 dirty="0" smtClean="0">
                          <a:solidFill>
                            <a:schemeClr val="tx1"/>
                          </a:solidFill>
                          <a:latin typeface="Calibri"/>
                        </a:rPr>
                        <a:t>36</a:t>
                      </a:r>
                      <a:endParaRPr lang="it-IT" sz="1100" b="0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16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27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19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19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18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26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28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pic>
        <p:nvPicPr>
          <p:cNvPr id="19" name="Immagine 18" descr="images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812360" y="322734"/>
            <a:ext cx="558216" cy="657994"/>
          </a:xfrm>
          <a:prstGeom prst="rect">
            <a:avLst/>
          </a:prstGeom>
        </p:spPr>
      </p:pic>
      <p:sp>
        <p:nvSpPr>
          <p:cNvPr id="9" name="Rectangle 1030"/>
          <p:cNvSpPr>
            <a:spLocks noChangeArrowheads="1"/>
          </p:cNvSpPr>
          <p:nvPr/>
        </p:nvSpPr>
        <p:spPr bwMode="auto">
          <a:xfrm>
            <a:off x="107950" y="638261"/>
            <a:ext cx="7560394" cy="328167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 algn="l" eaLnBrk="0" hangingPunct="0">
              <a:lnSpc>
                <a:spcPts val="900"/>
              </a:lnSpc>
              <a:defRPr/>
            </a:pPr>
            <a:r>
              <a:rPr lang="it-IT" b="0" dirty="0" smtClean="0">
                <a:latin typeface="Calibri"/>
                <a:ea typeface="Calibri"/>
              </a:rPr>
              <a:t>D8) A proposito di spese che normalmente fanno i ragazzi, o che si fanno per loro, parliamo di cinema: quale delle frasi seguenti descrive meglio la vostra situazione?  D9) E per quanto riguarda la lettura e i libri quale delle frasi seguenti descrive meglio la vostra situazione? </a:t>
            </a:r>
          </a:p>
        </p:txBody>
      </p:sp>
      <p:graphicFrame>
        <p:nvGraphicFramePr>
          <p:cNvPr id="13" name="Group 870"/>
          <p:cNvGraphicFramePr>
            <a:graphicFrameLocks noGrp="1"/>
          </p:cNvGraphicFramePr>
          <p:nvPr/>
        </p:nvGraphicFramePr>
        <p:xfrm>
          <a:off x="107504" y="3577208"/>
          <a:ext cx="8948248" cy="2906997"/>
        </p:xfrm>
        <a:graphic>
          <a:graphicData uri="http://schemas.openxmlformats.org/drawingml/2006/table">
            <a:tbl>
              <a:tblPr/>
              <a:tblGrid>
                <a:gridCol w="1866707"/>
                <a:gridCol w="658921"/>
                <a:gridCol w="558800"/>
                <a:gridCol w="586382"/>
                <a:gridCol w="586382"/>
                <a:gridCol w="586382"/>
                <a:gridCol w="586382"/>
                <a:gridCol w="586382"/>
                <a:gridCol w="586382"/>
                <a:gridCol w="586382"/>
                <a:gridCol w="586382"/>
                <a:gridCol w="586382"/>
                <a:gridCol w="586382"/>
              </a:tblGrid>
              <a:tr h="310415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it-IT" sz="1200" b="1" i="1" kern="0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Le</a:t>
                      </a:r>
                      <a:r>
                        <a:rPr lang="it-IT" sz="1200" b="1" i="1" kern="0" baseline="0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 spese per i libri: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it-IT" sz="1200" b="1" i="1" kern="0" baseline="0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 mio figlio/i miei </a:t>
                      </a:r>
                      <a:r>
                        <a:rPr lang="it-IT" sz="1200" b="1" i="1" kern="0" baseline="0" dirty="0" err="1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figli…</a:t>
                      </a:r>
                      <a:endParaRPr lang="it-IT" sz="1200" b="1" i="1" kern="0" dirty="0" smtClean="0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 horzOverflow="overflow">
                    <a:lnL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cs typeface="Arial" charset="0"/>
                        </a:rPr>
                        <a:t>TOTALE</a:t>
                      </a:r>
                      <a:endParaRPr kumimoji="0" lang="it-IT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 horzOverflow="overflow">
                    <a:lnL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it-IT" sz="10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rPr>
                        <a:t>Piemonte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it-IT" sz="10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rPr>
                        <a:t>Lombardia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it-IT" sz="10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rPr>
                        <a:t>Veneto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it-IT" sz="10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rPr>
                        <a:t>Emilia Romagna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it-IT" sz="10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rPr>
                        <a:t>Liguria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it-IT" sz="10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rPr>
                        <a:t>Toscana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it-IT" sz="10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rPr>
                        <a:t>Lazio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it-IT" sz="10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rPr>
                        <a:t>Campania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it-IT" sz="10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rPr>
                        <a:t>Puglia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it-IT" sz="10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rPr>
                        <a:t>Sicilia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it-IT" sz="10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rPr>
                        <a:t>Sardegna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311397">
                <a:tc>
                  <a:txBody>
                    <a:bodyPr/>
                    <a:lstStyle/>
                    <a:p>
                      <a:pPr algn="l" fontAlgn="b"/>
                      <a:r>
                        <a:rPr lang="it-IT" sz="11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Leggono tutti i libri che desiderano, prendendoli in biblioteca</a:t>
                      </a: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 dirty="0" smtClean="0">
                          <a:solidFill>
                            <a:schemeClr val="tx1"/>
                          </a:solidFill>
                          <a:latin typeface="Calibri"/>
                        </a:rPr>
                        <a:t>30</a:t>
                      </a:r>
                      <a:endParaRPr lang="it-IT" sz="1100" b="0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30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43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50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39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 dirty="0" smtClean="0">
                          <a:solidFill>
                            <a:schemeClr val="tx1"/>
                          </a:solidFill>
                          <a:latin typeface="Calibri"/>
                        </a:rPr>
                        <a:t>23</a:t>
                      </a:r>
                      <a:endParaRPr lang="it-IT" sz="1100" b="0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33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22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16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24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15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36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314292">
                <a:tc>
                  <a:txBody>
                    <a:bodyPr/>
                    <a:lstStyle/>
                    <a:p>
                      <a:pPr algn="l" fontAlgn="b"/>
                      <a:r>
                        <a:rPr lang="it-IT" sz="11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Acquisterebbero più spesso libri, ma sono troppo cari, bisogna fare delle rinunce</a:t>
                      </a: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22</a:t>
                      </a: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29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16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15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17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26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 dirty="0" smtClean="0">
                          <a:solidFill>
                            <a:schemeClr val="tx1"/>
                          </a:solidFill>
                          <a:latin typeface="Calibri"/>
                        </a:rPr>
                        <a:t>18</a:t>
                      </a:r>
                      <a:endParaRPr lang="it-IT" sz="1100" b="0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19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28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 dirty="0" smtClean="0">
                          <a:solidFill>
                            <a:schemeClr val="tx1"/>
                          </a:solidFill>
                          <a:latin typeface="Calibri"/>
                        </a:rPr>
                        <a:t>29</a:t>
                      </a:r>
                      <a:endParaRPr lang="it-IT" sz="1100" b="0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22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14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314292">
                <a:tc>
                  <a:txBody>
                    <a:bodyPr/>
                    <a:lstStyle/>
                    <a:p>
                      <a:pPr algn="l" fontAlgn="b"/>
                      <a:r>
                        <a:rPr lang="it-IT" sz="11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Acquistano e leggono tutti i libri che desiderano</a:t>
                      </a: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18</a:t>
                      </a: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18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14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17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25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29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23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 dirty="0" smtClean="0">
                          <a:solidFill>
                            <a:schemeClr val="tx1"/>
                          </a:solidFill>
                          <a:latin typeface="Calibri"/>
                        </a:rPr>
                        <a:t>23</a:t>
                      </a:r>
                      <a:endParaRPr lang="it-IT" sz="1100" b="0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 dirty="0" smtClean="0">
                          <a:solidFill>
                            <a:schemeClr val="tx1"/>
                          </a:solidFill>
                          <a:latin typeface="Calibri"/>
                        </a:rPr>
                        <a:t>15</a:t>
                      </a:r>
                      <a:endParaRPr lang="it-IT" sz="1100" b="0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12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19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23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314292">
                <a:tc>
                  <a:txBody>
                    <a:bodyPr/>
                    <a:lstStyle/>
                    <a:p>
                      <a:pPr algn="l" fontAlgn="b"/>
                      <a:r>
                        <a:rPr lang="it-IT" sz="11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Ci andrebbero volentieri in biblioteca, ma ce ne sono sempre meno</a:t>
                      </a: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7</a:t>
                      </a: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13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314292">
                <a:tc>
                  <a:txBody>
                    <a:bodyPr/>
                    <a:lstStyle/>
                    <a:p>
                      <a:pPr algn="l" fontAlgn="b"/>
                      <a:r>
                        <a:rPr lang="it-IT" sz="11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Acquistano solo i libri scolastici, non possiamo permetterci altro</a:t>
                      </a: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6</a:t>
                      </a: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 dirty="0" smtClean="0">
                          <a:solidFill>
                            <a:schemeClr val="tx1"/>
                          </a:solidFill>
                          <a:latin typeface="Calibri"/>
                        </a:rPr>
                        <a:t>3</a:t>
                      </a:r>
                      <a:endParaRPr lang="it-IT" sz="1100" b="0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11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11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16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314292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1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Non sono interessati alla lettura</a:t>
                      </a: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17</a:t>
                      </a: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17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 dirty="0" smtClean="0">
                          <a:solidFill>
                            <a:schemeClr val="tx1"/>
                          </a:solidFill>
                          <a:latin typeface="Calibri"/>
                        </a:rPr>
                        <a:t>18</a:t>
                      </a:r>
                      <a:endParaRPr lang="it-IT" sz="1100" b="0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12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13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16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17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20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17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16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23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16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4" name="Text Box 1028"/>
          <p:cNvSpPr txBox="1">
            <a:spLocks noChangeArrowheads="1"/>
          </p:cNvSpPr>
          <p:nvPr/>
        </p:nvSpPr>
        <p:spPr bwMode="auto">
          <a:xfrm>
            <a:off x="3419872" y="980728"/>
            <a:ext cx="2520280" cy="246221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it-IT" b="0" dirty="0">
                <a:solidFill>
                  <a:srgbClr val="002060"/>
                </a:solidFill>
                <a:latin typeface="+mj-lt"/>
              </a:rPr>
              <a:t>Base: </a:t>
            </a:r>
            <a:r>
              <a:rPr lang="it-IT" b="0" dirty="0" smtClean="0">
                <a:solidFill>
                  <a:srgbClr val="002060"/>
                </a:solidFill>
                <a:latin typeface="+mj-lt"/>
              </a:rPr>
              <a:t>Totale campione</a:t>
            </a:r>
            <a:endParaRPr lang="it-IT" b="0" dirty="0">
              <a:solidFill>
                <a:srgbClr val="002060"/>
              </a:solidFill>
              <a:latin typeface="+mj-lt"/>
            </a:endParaRPr>
          </a:p>
        </p:txBody>
      </p:sp>
      <p:sp>
        <p:nvSpPr>
          <p:cNvPr id="11" name="Ovale 10"/>
          <p:cNvSpPr/>
          <p:nvPr/>
        </p:nvSpPr>
        <p:spPr bwMode="auto">
          <a:xfrm>
            <a:off x="6862809" y="1673914"/>
            <a:ext cx="288032" cy="216024"/>
          </a:xfrm>
          <a:prstGeom prst="ellipse">
            <a:avLst/>
          </a:pr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0" tIns="0" rIns="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tabLst/>
            </a:pPr>
            <a:endParaRPr kumimoji="0" lang="it-I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</a:endParaRPr>
          </a:p>
        </p:txBody>
      </p:sp>
      <p:sp>
        <p:nvSpPr>
          <p:cNvPr id="12" name="Ovale 11"/>
          <p:cNvSpPr/>
          <p:nvPr/>
        </p:nvSpPr>
        <p:spPr bwMode="auto">
          <a:xfrm>
            <a:off x="8028384" y="1673914"/>
            <a:ext cx="288032" cy="216024"/>
          </a:xfrm>
          <a:prstGeom prst="ellipse">
            <a:avLst/>
          </a:pr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0" tIns="0" rIns="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tabLst/>
            </a:pPr>
            <a:endParaRPr kumimoji="0" lang="it-I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</a:endParaRPr>
          </a:p>
        </p:txBody>
      </p:sp>
      <p:sp>
        <p:nvSpPr>
          <p:cNvPr id="15" name="Ovale 14"/>
          <p:cNvSpPr/>
          <p:nvPr/>
        </p:nvSpPr>
        <p:spPr bwMode="auto">
          <a:xfrm>
            <a:off x="5102950" y="2132856"/>
            <a:ext cx="288032" cy="216024"/>
          </a:xfrm>
          <a:prstGeom prst="ellipse">
            <a:avLst/>
          </a:pr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0" tIns="0" rIns="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tabLst/>
            </a:pPr>
            <a:endParaRPr kumimoji="0" lang="it-I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</a:endParaRPr>
          </a:p>
        </p:txBody>
      </p:sp>
      <p:sp>
        <p:nvSpPr>
          <p:cNvPr id="16" name="Ovale 15"/>
          <p:cNvSpPr/>
          <p:nvPr/>
        </p:nvSpPr>
        <p:spPr bwMode="auto">
          <a:xfrm>
            <a:off x="6273298" y="2132856"/>
            <a:ext cx="288032" cy="216024"/>
          </a:xfrm>
          <a:prstGeom prst="ellipse">
            <a:avLst/>
          </a:pr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0" tIns="0" rIns="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tabLst/>
            </a:pPr>
            <a:endParaRPr kumimoji="0" lang="it-I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</a:endParaRPr>
          </a:p>
        </p:txBody>
      </p:sp>
      <p:sp>
        <p:nvSpPr>
          <p:cNvPr id="17" name="Ovale 16"/>
          <p:cNvSpPr/>
          <p:nvPr/>
        </p:nvSpPr>
        <p:spPr bwMode="auto">
          <a:xfrm>
            <a:off x="7447547" y="2146303"/>
            <a:ext cx="288032" cy="216024"/>
          </a:xfrm>
          <a:prstGeom prst="ellipse">
            <a:avLst/>
          </a:pr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0" tIns="0" rIns="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tabLst/>
            </a:pPr>
            <a:endParaRPr kumimoji="0" lang="it-I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</a:endParaRPr>
          </a:p>
        </p:txBody>
      </p:sp>
      <p:sp>
        <p:nvSpPr>
          <p:cNvPr id="20" name="Ovale 19"/>
          <p:cNvSpPr/>
          <p:nvPr/>
        </p:nvSpPr>
        <p:spPr bwMode="auto">
          <a:xfrm>
            <a:off x="8617895" y="2132856"/>
            <a:ext cx="288032" cy="216024"/>
          </a:xfrm>
          <a:prstGeom prst="ellipse">
            <a:avLst/>
          </a:pr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0" tIns="0" rIns="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tabLst/>
            </a:pPr>
            <a:endParaRPr kumimoji="0" lang="it-I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</a:endParaRPr>
          </a:p>
        </p:txBody>
      </p:sp>
      <p:sp>
        <p:nvSpPr>
          <p:cNvPr id="21" name="Ovale 20"/>
          <p:cNvSpPr/>
          <p:nvPr/>
        </p:nvSpPr>
        <p:spPr bwMode="auto">
          <a:xfrm>
            <a:off x="4499992" y="3068960"/>
            <a:ext cx="288032" cy="216024"/>
          </a:xfrm>
          <a:prstGeom prst="ellipse">
            <a:avLst/>
          </a:pr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0" tIns="0" rIns="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tabLst/>
            </a:pPr>
            <a:endParaRPr kumimoji="0" lang="it-I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</a:endParaRPr>
          </a:p>
        </p:txBody>
      </p:sp>
      <p:sp>
        <p:nvSpPr>
          <p:cNvPr id="23" name="Ovale 22"/>
          <p:cNvSpPr/>
          <p:nvPr/>
        </p:nvSpPr>
        <p:spPr bwMode="auto">
          <a:xfrm>
            <a:off x="2767027" y="3082407"/>
            <a:ext cx="288032" cy="216024"/>
          </a:xfrm>
          <a:prstGeom prst="ellipse">
            <a:avLst/>
          </a:pr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0" tIns="0" rIns="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tabLst/>
            </a:pPr>
            <a:endParaRPr kumimoji="0" lang="it-I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</a:endParaRPr>
          </a:p>
        </p:txBody>
      </p:sp>
      <p:sp>
        <p:nvSpPr>
          <p:cNvPr id="24" name="Ovale 23"/>
          <p:cNvSpPr/>
          <p:nvPr/>
        </p:nvSpPr>
        <p:spPr bwMode="auto">
          <a:xfrm>
            <a:off x="3334417" y="4090519"/>
            <a:ext cx="288032" cy="216024"/>
          </a:xfrm>
          <a:prstGeom prst="ellipse">
            <a:avLst/>
          </a:pr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0" tIns="0" rIns="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tabLst/>
            </a:pPr>
            <a:endParaRPr kumimoji="0" lang="it-I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</a:endParaRPr>
          </a:p>
        </p:txBody>
      </p:sp>
      <p:sp>
        <p:nvSpPr>
          <p:cNvPr id="25" name="Ovale 24"/>
          <p:cNvSpPr/>
          <p:nvPr/>
        </p:nvSpPr>
        <p:spPr bwMode="auto">
          <a:xfrm>
            <a:off x="3923928" y="4090519"/>
            <a:ext cx="288032" cy="216024"/>
          </a:xfrm>
          <a:prstGeom prst="ellipse">
            <a:avLst/>
          </a:pr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0" tIns="0" rIns="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tabLst/>
            </a:pPr>
            <a:endParaRPr kumimoji="0" lang="it-I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</a:endParaRPr>
          </a:p>
        </p:txBody>
      </p:sp>
      <p:sp>
        <p:nvSpPr>
          <p:cNvPr id="26" name="Ovale 25"/>
          <p:cNvSpPr/>
          <p:nvPr/>
        </p:nvSpPr>
        <p:spPr bwMode="auto">
          <a:xfrm>
            <a:off x="8622668" y="4090519"/>
            <a:ext cx="288032" cy="216024"/>
          </a:xfrm>
          <a:prstGeom prst="ellipse">
            <a:avLst/>
          </a:pr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0" tIns="0" rIns="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tabLst/>
            </a:pPr>
            <a:endParaRPr kumimoji="0" lang="it-I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</a:endParaRPr>
          </a:p>
        </p:txBody>
      </p:sp>
      <p:sp>
        <p:nvSpPr>
          <p:cNvPr id="27" name="Ovale 26"/>
          <p:cNvSpPr/>
          <p:nvPr/>
        </p:nvSpPr>
        <p:spPr bwMode="auto">
          <a:xfrm>
            <a:off x="7443646" y="4612795"/>
            <a:ext cx="288032" cy="216024"/>
          </a:xfrm>
          <a:prstGeom prst="ellipse">
            <a:avLst/>
          </a:pr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0" tIns="0" rIns="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tabLst/>
            </a:pPr>
            <a:endParaRPr kumimoji="0" lang="it-I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</a:endParaRPr>
          </a:p>
        </p:txBody>
      </p:sp>
      <p:sp>
        <p:nvSpPr>
          <p:cNvPr id="28" name="Ovale 27"/>
          <p:cNvSpPr/>
          <p:nvPr/>
        </p:nvSpPr>
        <p:spPr bwMode="auto">
          <a:xfrm>
            <a:off x="6844589" y="4621469"/>
            <a:ext cx="288032" cy="216024"/>
          </a:xfrm>
          <a:prstGeom prst="ellipse">
            <a:avLst/>
          </a:pr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0" tIns="0" rIns="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tabLst/>
            </a:pPr>
            <a:endParaRPr kumimoji="0" lang="it-I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</a:endParaRPr>
          </a:p>
        </p:txBody>
      </p:sp>
      <p:sp>
        <p:nvSpPr>
          <p:cNvPr id="29" name="Ovale 28"/>
          <p:cNvSpPr/>
          <p:nvPr/>
        </p:nvSpPr>
        <p:spPr bwMode="auto">
          <a:xfrm>
            <a:off x="2771800" y="4612795"/>
            <a:ext cx="288032" cy="216024"/>
          </a:xfrm>
          <a:prstGeom prst="ellipse">
            <a:avLst/>
          </a:pr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0" tIns="0" rIns="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tabLst/>
            </a:pPr>
            <a:endParaRPr kumimoji="0" lang="it-I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</a:endParaRPr>
          </a:p>
        </p:txBody>
      </p:sp>
      <p:sp>
        <p:nvSpPr>
          <p:cNvPr id="30" name="Ovale 29"/>
          <p:cNvSpPr/>
          <p:nvPr/>
        </p:nvSpPr>
        <p:spPr bwMode="auto">
          <a:xfrm>
            <a:off x="4499992" y="5031396"/>
            <a:ext cx="288032" cy="216024"/>
          </a:xfrm>
          <a:prstGeom prst="ellipse">
            <a:avLst/>
          </a:pr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0" tIns="0" rIns="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tabLst/>
            </a:pPr>
            <a:endParaRPr kumimoji="0" lang="it-I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</a:endParaRPr>
          </a:p>
        </p:txBody>
      </p:sp>
      <p:sp>
        <p:nvSpPr>
          <p:cNvPr id="31" name="Ovale 30"/>
          <p:cNvSpPr/>
          <p:nvPr/>
        </p:nvSpPr>
        <p:spPr bwMode="auto">
          <a:xfrm>
            <a:off x="5094276" y="5040070"/>
            <a:ext cx="288032" cy="216024"/>
          </a:xfrm>
          <a:prstGeom prst="ellipse">
            <a:avLst/>
          </a:pr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0" tIns="0" rIns="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tabLst/>
            </a:pPr>
            <a:endParaRPr kumimoji="0" lang="it-I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</a:endParaRPr>
          </a:p>
        </p:txBody>
      </p:sp>
      <p:sp>
        <p:nvSpPr>
          <p:cNvPr id="32" name="Ovale 31"/>
          <p:cNvSpPr/>
          <p:nvPr/>
        </p:nvSpPr>
        <p:spPr bwMode="auto">
          <a:xfrm>
            <a:off x="5683787" y="5026623"/>
            <a:ext cx="288032" cy="216024"/>
          </a:xfrm>
          <a:prstGeom prst="ellipse">
            <a:avLst/>
          </a:pr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0" tIns="0" rIns="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tabLst/>
            </a:pPr>
            <a:endParaRPr kumimoji="0" lang="it-I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</a:endParaRPr>
          </a:p>
        </p:txBody>
      </p:sp>
      <p:sp>
        <p:nvSpPr>
          <p:cNvPr id="33" name="Ovale 32"/>
          <p:cNvSpPr/>
          <p:nvPr/>
        </p:nvSpPr>
        <p:spPr bwMode="auto">
          <a:xfrm>
            <a:off x="6268525" y="5026623"/>
            <a:ext cx="288032" cy="216024"/>
          </a:xfrm>
          <a:prstGeom prst="ellipse">
            <a:avLst/>
          </a:pr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0" tIns="0" rIns="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tabLst/>
            </a:pPr>
            <a:endParaRPr kumimoji="0" lang="it-I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</a:endParaRPr>
          </a:p>
        </p:txBody>
      </p:sp>
      <p:sp>
        <p:nvSpPr>
          <p:cNvPr id="34" name="Ovale 33"/>
          <p:cNvSpPr/>
          <p:nvPr/>
        </p:nvSpPr>
        <p:spPr bwMode="auto">
          <a:xfrm>
            <a:off x="8622668" y="5040070"/>
            <a:ext cx="288032" cy="216024"/>
          </a:xfrm>
          <a:prstGeom prst="ellipse">
            <a:avLst/>
          </a:pr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0" tIns="0" rIns="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tabLst/>
            </a:pPr>
            <a:endParaRPr kumimoji="0" lang="it-I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</a:endParaRPr>
          </a:p>
        </p:txBody>
      </p:sp>
      <p:sp>
        <p:nvSpPr>
          <p:cNvPr id="35" name="Ovale 34"/>
          <p:cNvSpPr/>
          <p:nvPr/>
        </p:nvSpPr>
        <p:spPr bwMode="auto">
          <a:xfrm>
            <a:off x="6844589" y="5472990"/>
            <a:ext cx="288032" cy="216024"/>
          </a:xfrm>
          <a:prstGeom prst="ellipse">
            <a:avLst/>
          </a:pr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0" tIns="0" rIns="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tabLst/>
            </a:pPr>
            <a:endParaRPr kumimoji="0" lang="it-I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</a:endParaRPr>
          </a:p>
        </p:txBody>
      </p:sp>
      <p:sp>
        <p:nvSpPr>
          <p:cNvPr id="36" name="Ovale 35"/>
          <p:cNvSpPr/>
          <p:nvPr/>
        </p:nvSpPr>
        <p:spPr bwMode="auto">
          <a:xfrm>
            <a:off x="8033157" y="5899393"/>
            <a:ext cx="288032" cy="216024"/>
          </a:xfrm>
          <a:prstGeom prst="ellipse">
            <a:avLst/>
          </a:pr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0" tIns="0" rIns="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tabLst/>
            </a:pPr>
            <a:endParaRPr kumimoji="0" lang="it-I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</a:endParaRPr>
          </a:p>
        </p:txBody>
      </p:sp>
      <p:sp>
        <p:nvSpPr>
          <p:cNvPr id="37" name="Ovale 36"/>
          <p:cNvSpPr/>
          <p:nvPr/>
        </p:nvSpPr>
        <p:spPr bwMode="auto">
          <a:xfrm>
            <a:off x="7430199" y="5904166"/>
            <a:ext cx="288032" cy="216024"/>
          </a:xfrm>
          <a:prstGeom prst="ellipse">
            <a:avLst/>
          </a:pr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0" tIns="0" rIns="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tabLst/>
            </a:pPr>
            <a:endParaRPr kumimoji="0" lang="it-I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</a:endParaRPr>
          </a:p>
        </p:txBody>
      </p:sp>
      <p:sp>
        <p:nvSpPr>
          <p:cNvPr id="38" name="Ovale 37"/>
          <p:cNvSpPr/>
          <p:nvPr/>
        </p:nvSpPr>
        <p:spPr bwMode="auto">
          <a:xfrm>
            <a:off x="6849362" y="5890719"/>
            <a:ext cx="288032" cy="216024"/>
          </a:xfrm>
          <a:prstGeom prst="ellipse">
            <a:avLst/>
          </a:pr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0" tIns="0" rIns="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tabLst/>
            </a:pPr>
            <a:endParaRPr kumimoji="0" lang="it-I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</a:endParaRPr>
          </a:p>
        </p:txBody>
      </p:sp>
      <p:sp>
        <p:nvSpPr>
          <p:cNvPr id="39" name="Ovale 38"/>
          <p:cNvSpPr/>
          <p:nvPr/>
        </p:nvSpPr>
        <p:spPr bwMode="auto">
          <a:xfrm>
            <a:off x="8028384" y="6232539"/>
            <a:ext cx="288032" cy="216024"/>
          </a:xfrm>
          <a:prstGeom prst="ellipse">
            <a:avLst/>
          </a:pr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0" tIns="0" rIns="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tabLst/>
            </a:pPr>
            <a:endParaRPr kumimoji="0" lang="it-I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1666" name="Rectangle 3"/>
          <p:cNvSpPr>
            <a:spLocks noChangeArrowheads="1"/>
          </p:cNvSpPr>
          <p:nvPr/>
        </p:nvSpPr>
        <p:spPr bwMode="auto">
          <a:xfrm>
            <a:off x="755576" y="-27384"/>
            <a:ext cx="5740400" cy="71596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anchor="ctr"/>
          <a:lstStyle/>
          <a:p>
            <a:pPr algn="l"/>
            <a:r>
              <a:rPr lang="it-IT" sz="2000" i="0" dirty="0">
                <a:solidFill>
                  <a:schemeClr val="tx1">
                    <a:lumMod val="75000"/>
                  </a:schemeClr>
                </a:solidFill>
                <a:latin typeface="Gill Sans MT" pitchFamily="34" charset="0"/>
                <a:cs typeface="Times New Roman" pitchFamily="18" charset="0"/>
              </a:rPr>
              <a:t>Metodologia</a:t>
            </a:r>
          </a:p>
        </p:txBody>
      </p:sp>
      <p:sp>
        <p:nvSpPr>
          <p:cNvPr id="881668" name="Rectangle 16"/>
          <p:cNvSpPr>
            <a:spLocks noChangeArrowheads="1"/>
          </p:cNvSpPr>
          <p:nvPr/>
        </p:nvSpPr>
        <p:spPr bwMode="auto">
          <a:xfrm>
            <a:off x="251396" y="764704"/>
            <a:ext cx="8281044" cy="413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it-IT" sz="1500" b="0" i="0" dirty="0" smtClean="0">
                <a:solidFill>
                  <a:schemeClr val="tx1">
                    <a:lumMod val="75000"/>
                  </a:schemeClr>
                </a:solidFill>
                <a:latin typeface="+mj-lt"/>
              </a:rPr>
              <a:t>Sono stati costruiti due campioni, che consentono di leggere il fenomeno da due prospettive complementari.</a:t>
            </a:r>
          </a:p>
          <a:p>
            <a:pPr algn="just">
              <a:spcBef>
                <a:spcPct val="50000"/>
              </a:spcBef>
            </a:pPr>
            <a:r>
              <a:rPr lang="it-IT" sz="1500" i="0" u="sng" dirty="0" smtClean="0">
                <a:solidFill>
                  <a:schemeClr val="tx1">
                    <a:lumMod val="75000"/>
                  </a:schemeClr>
                </a:solidFill>
                <a:latin typeface="+mj-lt"/>
              </a:rPr>
              <a:t>Un campione di genitori di minori</a:t>
            </a:r>
            <a:r>
              <a:rPr lang="it-IT" sz="1500" b="0" i="0" dirty="0" smtClean="0">
                <a:solidFill>
                  <a:schemeClr val="tx1">
                    <a:lumMod val="75000"/>
                  </a:schemeClr>
                </a:solidFill>
                <a:latin typeface="+mj-lt"/>
              </a:rPr>
              <a:t>, di ampiezza pari a  1487 casi, distribuito su territorio nazionale , </a:t>
            </a:r>
            <a:r>
              <a:rPr lang="it-IT" sz="1500" b="0" i="0" dirty="0" smtClean="0">
                <a:solidFill>
                  <a:schemeClr val="bg1">
                    <a:lumMod val="65000"/>
                  </a:schemeClr>
                </a:solidFill>
                <a:latin typeface="+mj-lt"/>
              </a:rPr>
              <a:t>con incrementi specifici su Regioni (Piemonte, Lombardia, Veneto, Emilia Romagna, Liguria, Toscana, Lazio, Campania, Puglia, Sicilia, Sardegna) che ne ha consentito un’analisi separata.</a:t>
            </a:r>
          </a:p>
          <a:p>
            <a:pPr algn="l">
              <a:spcBef>
                <a:spcPct val="50000"/>
              </a:spcBef>
            </a:pPr>
            <a:endParaRPr lang="it-IT" sz="1500" b="0" i="0" dirty="0" smtClean="0">
              <a:solidFill>
                <a:schemeClr val="tx1">
                  <a:lumMod val="75000"/>
                </a:schemeClr>
              </a:solidFill>
              <a:latin typeface="+mj-lt"/>
            </a:endParaRPr>
          </a:p>
          <a:p>
            <a:pPr algn="l">
              <a:spcBef>
                <a:spcPct val="50000"/>
              </a:spcBef>
            </a:pPr>
            <a:r>
              <a:rPr lang="it-IT" sz="1500" b="0" i="0" dirty="0" smtClean="0">
                <a:solidFill>
                  <a:schemeClr val="tx1">
                    <a:lumMod val="75000"/>
                  </a:schemeClr>
                </a:solidFill>
                <a:latin typeface="+mj-lt"/>
              </a:rPr>
              <a:t>Il </a:t>
            </a:r>
            <a:r>
              <a:rPr lang="it-IT" sz="1500" i="0" u="sng" dirty="0" smtClean="0">
                <a:solidFill>
                  <a:schemeClr val="tx1">
                    <a:lumMod val="75000"/>
                  </a:schemeClr>
                </a:solidFill>
                <a:latin typeface="+mj-lt"/>
              </a:rPr>
              <a:t>secondo campione di ragazzi</a:t>
            </a:r>
            <a:r>
              <a:rPr lang="it-IT" sz="1500" b="0" i="0" dirty="0" smtClean="0">
                <a:solidFill>
                  <a:schemeClr val="tx1">
                    <a:lumMod val="75000"/>
                  </a:schemeClr>
                </a:solidFill>
                <a:latin typeface="+mj-lt"/>
              </a:rPr>
              <a:t>, di ampiezza pari a 401 casi così distribuiti:</a:t>
            </a:r>
          </a:p>
          <a:p>
            <a:pPr algn="l">
              <a:spcBef>
                <a:spcPct val="50000"/>
              </a:spcBef>
            </a:pPr>
            <a:endParaRPr lang="it-IT" sz="1500" b="0" i="0" dirty="0" smtClean="0">
              <a:solidFill>
                <a:schemeClr val="tx1">
                  <a:lumMod val="75000"/>
                </a:schemeClr>
              </a:solidFill>
              <a:latin typeface="+mj-lt"/>
            </a:endParaRPr>
          </a:p>
          <a:p>
            <a:pPr algn="l">
              <a:spcBef>
                <a:spcPct val="50000"/>
              </a:spcBef>
              <a:tabLst>
                <a:tab pos="2152650" algn="l"/>
              </a:tabLst>
            </a:pPr>
            <a:r>
              <a:rPr lang="it-IT" sz="1500" b="0" i="0" dirty="0" smtClean="0">
                <a:solidFill>
                  <a:schemeClr val="tx1">
                    <a:lumMod val="75000"/>
                  </a:schemeClr>
                </a:solidFill>
                <a:latin typeface="+mj-lt"/>
              </a:rPr>
              <a:t>Sesso: 	Ragazzi:  209 casi</a:t>
            </a:r>
          </a:p>
          <a:p>
            <a:pPr algn="l">
              <a:spcBef>
                <a:spcPct val="50000"/>
              </a:spcBef>
              <a:tabLst>
                <a:tab pos="2152650" algn="l"/>
              </a:tabLst>
            </a:pPr>
            <a:r>
              <a:rPr lang="it-IT" sz="1500" b="0" i="0" dirty="0" smtClean="0">
                <a:solidFill>
                  <a:schemeClr val="tx1">
                    <a:lumMod val="75000"/>
                  </a:schemeClr>
                </a:solidFill>
                <a:latin typeface="+mj-lt"/>
              </a:rPr>
              <a:t>	Ragazze:  192 casi</a:t>
            </a:r>
          </a:p>
          <a:p>
            <a:pPr algn="l">
              <a:spcBef>
                <a:spcPct val="50000"/>
              </a:spcBef>
              <a:tabLst>
                <a:tab pos="2152650" algn="l"/>
              </a:tabLst>
            </a:pPr>
            <a:endParaRPr lang="it-IT" sz="1500" b="0" i="0" dirty="0" smtClean="0">
              <a:solidFill>
                <a:schemeClr val="tx1">
                  <a:lumMod val="75000"/>
                </a:schemeClr>
              </a:solidFill>
              <a:latin typeface="+mj-lt"/>
            </a:endParaRPr>
          </a:p>
          <a:p>
            <a:pPr algn="l">
              <a:spcBef>
                <a:spcPct val="50000"/>
              </a:spcBef>
              <a:tabLst>
                <a:tab pos="2152650" algn="l"/>
              </a:tabLst>
            </a:pPr>
            <a:r>
              <a:rPr lang="it-IT" sz="1500" b="0" i="0" dirty="0" smtClean="0">
                <a:solidFill>
                  <a:schemeClr val="tx1">
                    <a:lumMod val="75000"/>
                  </a:schemeClr>
                </a:solidFill>
                <a:latin typeface="+mj-lt"/>
              </a:rPr>
              <a:t>Età:	14-15 anni:  201 casi</a:t>
            </a:r>
          </a:p>
          <a:p>
            <a:pPr algn="l">
              <a:spcBef>
                <a:spcPct val="50000"/>
              </a:spcBef>
              <a:tabLst>
                <a:tab pos="2152650" algn="l"/>
              </a:tabLst>
            </a:pPr>
            <a:r>
              <a:rPr lang="it-IT" sz="1500" b="0" i="0" dirty="0" smtClean="0">
                <a:solidFill>
                  <a:schemeClr val="tx1">
                    <a:lumMod val="75000"/>
                  </a:schemeClr>
                </a:solidFill>
                <a:latin typeface="+mj-lt"/>
              </a:rPr>
              <a:t>	16-17 anni:  200 casi</a:t>
            </a:r>
          </a:p>
        </p:txBody>
      </p:sp>
      <p:sp>
        <p:nvSpPr>
          <p:cNvPr id="881673" name="Text Box 1033"/>
          <p:cNvSpPr txBox="1">
            <a:spLocks noChangeArrowheads="1"/>
          </p:cNvSpPr>
          <p:nvPr/>
        </p:nvSpPr>
        <p:spPr bwMode="auto">
          <a:xfrm>
            <a:off x="467544" y="6093296"/>
            <a:ext cx="7058025" cy="24622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/>
            <a:r>
              <a:rPr lang="it-IT" i="0" dirty="0">
                <a:solidFill>
                  <a:srgbClr val="002060"/>
                </a:solidFill>
                <a:latin typeface="+mn-lt"/>
              </a:rPr>
              <a:t>NB</a:t>
            </a:r>
            <a:r>
              <a:rPr lang="it-IT" b="0" i="0" dirty="0">
                <a:solidFill>
                  <a:srgbClr val="002060"/>
                </a:solidFill>
                <a:latin typeface="+mn-lt"/>
              </a:rPr>
              <a:t>: in fase di analisi, i dati in rientro sono stati ponderati per ripristinare </a:t>
            </a:r>
            <a:r>
              <a:rPr lang="it-IT" b="0" i="0" dirty="0" smtClean="0">
                <a:solidFill>
                  <a:srgbClr val="002060"/>
                </a:solidFill>
                <a:latin typeface="+mn-lt"/>
              </a:rPr>
              <a:t>le proporzioni territoriali. </a:t>
            </a:r>
            <a:endParaRPr lang="it-IT" b="0" i="0" dirty="0">
              <a:solidFill>
                <a:srgbClr val="002060"/>
              </a:solidFill>
              <a:latin typeface="+mn-lt"/>
            </a:endParaRPr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FA014BD5-1A33-4D13-B3BD-28EDABE45903}" type="slidenum">
              <a:rPr lang="en-US" smtClean="0"/>
              <a:pPr>
                <a:defRPr/>
              </a:pPr>
              <a:t>3</a:t>
            </a:fld>
            <a:endParaRPr lang="en-US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olo 2"/>
          <p:cNvSpPr>
            <a:spLocks noGrp="1"/>
          </p:cNvSpPr>
          <p:nvPr>
            <p:ph type="title"/>
          </p:nvPr>
        </p:nvSpPr>
        <p:spPr>
          <a:xfrm>
            <a:off x="838201" y="87313"/>
            <a:ext cx="7766248" cy="611187"/>
          </a:xfrm>
        </p:spPr>
        <p:txBody>
          <a:bodyPr/>
          <a:lstStyle/>
          <a:p>
            <a:r>
              <a:rPr lang="it-IT" dirty="0" smtClean="0"/>
              <a:t>La gestione di alcune spese tipiche : le vacanze</a:t>
            </a:r>
            <a:endParaRPr lang="it-IT" sz="1500" dirty="0"/>
          </a:p>
        </p:txBody>
      </p:sp>
      <p:sp>
        <p:nvSpPr>
          <p:cNvPr id="5" name="Rectangle 1030"/>
          <p:cNvSpPr>
            <a:spLocks noChangeArrowheads="1"/>
          </p:cNvSpPr>
          <p:nvPr/>
        </p:nvSpPr>
        <p:spPr bwMode="auto">
          <a:xfrm>
            <a:off x="35496" y="655061"/>
            <a:ext cx="8640514" cy="323165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 algn="l" eaLnBrk="0" hangingPunct="0">
              <a:lnSpc>
                <a:spcPts val="900"/>
              </a:lnSpc>
              <a:defRPr/>
            </a:pPr>
            <a:r>
              <a:rPr lang="it-IT" b="0" dirty="0" smtClean="0">
                <a:latin typeface="Calibri"/>
                <a:ea typeface="Calibri"/>
              </a:rPr>
              <a:t>D10) A proposito di vacanze, quale frase descrive meglio la vostra situazione? </a:t>
            </a:r>
          </a:p>
          <a:p>
            <a:pPr algn="l" eaLnBrk="0" hangingPunct="0">
              <a:lnSpc>
                <a:spcPts val="900"/>
              </a:lnSpc>
              <a:defRPr/>
            </a:pPr>
            <a:r>
              <a:rPr lang="it-IT" b="0" dirty="0" smtClean="0">
                <a:latin typeface="Calibri"/>
                <a:ea typeface="Calibri"/>
              </a:rPr>
              <a:t>D10) Parliamo delle tue vacanze più recenti, cioè dall’estate scorsa a oggi: quale frase corrisponde meglio alla tua situazione? </a:t>
            </a:r>
          </a:p>
        </p:txBody>
      </p:sp>
      <p:sp>
        <p:nvSpPr>
          <p:cNvPr id="15" name="Segnaposto numero diapositiva 1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39B92E33-AA03-4489-A652-72D61103C84E}" type="slidenum">
              <a:rPr lang="en-US" smtClean="0"/>
              <a:pPr>
                <a:defRPr/>
              </a:pPr>
              <a:t>30</a:t>
            </a:fld>
            <a:endParaRPr lang="en-US" dirty="0"/>
          </a:p>
        </p:txBody>
      </p:sp>
      <p:sp>
        <p:nvSpPr>
          <p:cNvPr id="14" name="Text Box 5"/>
          <p:cNvSpPr txBox="1">
            <a:spLocks noChangeArrowheads="1"/>
          </p:cNvSpPr>
          <p:nvPr/>
        </p:nvSpPr>
        <p:spPr bwMode="auto">
          <a:xfrm>
            <a:off x="8315721" y="561975"/>
            <a:ext cx="792783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square">
            <a:spAutoFit/>
          </a:bodyPr>
          <a:lstStyle/>
          <a:p>
            <a:pPr algn="r">
              <a:spcBef>
                <a:spcPct val="50000"/>
              </a:spcBef>
            </a:pPr>
            <a:r>
              <a:rPr lang="it-IT" i="0" dirty="0" smtClean="0">
                <a:solidFill>
                  <a:srgbClr val="002060"/>
                </a:solidFill>
                <a:latin typeface="+mj-lt"/>
              </a:rPr>
              <a:t>Valori %</a:t>
            </a:r>
            <a:endParaRPr lang="it-IT" i="0" dirty="0">
              <a:solidFill>
                <a:srgbClr val="002060"/>
              </a:solidFill>
              <a:latin typeface="+mj-lt"/>
            </a:endParaRPr>
          </a:p>
        </p:txBody>
      </p:sp>
      <p:graphicFrame>
        <p:nvGraphicFramePr>
          <p:cNvPr id="9" name="Grafico 8"/>
          <p:cNvGraphicFramePr/>
          <p:nvPr/>
        </p:nvGraphicFramePr>
        <p:xfrm>
          <a:off x="5292080" y="1484784"/>
          <a:ext cx="3168352" cy="469957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0" name="Text Box 5"/>
          <p:cNvSpPr txBox="1">
            <a:spLocks noChangeArrowheads="1"/>
          </p:cNvSpPr>
          <p:nvPr/>
        </p:nvSpPr>
        <p:spPr bwMode="auto">
          <a:xfrm>
            <a:off x="1115616" y="1158652"/>
            <a:ext cx="1728192" cy="292388"/>
          </a:xfrm>
          <a:prstGeom prst="rect">
            <a:avLst/>
          </a:prstGeom>
          <a:solidFill>
            <a:srgbClr val="FF0000"/>
          </a:solidFill>
          <a:ln w="19050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sz="1300" i="0" kern="0" noProof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GENITORI</a:t>
            </a:r>
            <a:endParaRPr kumimoji="0" lang="it-IT" sz="130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</a:endParaRPr>
          </a:p>
        </p:txBody>
      </p:sp>
      <p:sp>
        <p:nvSpPr>
          <p:cNvPr id="12" name="Text Box 5"/>
          <p:cNvSpPr txBox="1">
            <a:spLocks noChangeArrowheads="1"/>
          </p:cNvSpPr>
          <p:nvPr/>
        </p:nvSpPr>
        <p:spPr bwMode="auto">
          <a:xfrm>
            <a:off x="5940152" y="1158652"/>
            <a:ext cx="1728192" cy="292388"/>
          </a:xfrm>
          <a:prstGeom prst="rect">
            <a:avLst/>
          </a:prstGeom>
          <a:solidFill>
            <a:srgbClr val="FF0000"/>
          </a:solidFill>
          <a:ln w="19050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sz="1300" i="0" kern="0" noProof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FIGLI</a:t>
            </a:r>
            <a:endParaRPr kumimoji="0" lang="it-IT" sz="130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</a:endParaRPr>
          </a:p>
        </p:txBody>
      </p:sp>
      <p:graphicFrame>
        <p:nvGraphicFramePr>
          <p:cNvPr id="13" name="Grafico 12"/>
          <p:cNvGraphicFramePr/>
          <p:nvPr/>
        </p:nvGraphicFramePr>
        <p:xfrm>
          <a:off x="467544" y="1484784"/>
          <a:ext cx="3168352" cy="469957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6" name="Text Box 1028"/>
          <p:cNvSpPr txBox="1">
            <a:spLocks noChangeArrowheads="1"/>
          </p:cNvSpPr>
          <p:nvPr/>
        </p:nvSpPr>
        <p:spPr bwMode="auto">
          <a:xfrm>
            <a:off x="5796136" y="6237312"/>
            <a:ext cx="2160240" cy="246221"/>
          </a:xfrm>
          <a:prstGeom prst="rect">
            <a:avLst/>
          </a:prstGeom>
          <a:ln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it-IT" b="0" dirty="0" smtClean="0">
                <a:solidFill>
                  <a:srgbClr val="002060"/>
                </a:solidFill>
              </a:rPr>
              <a:t>Base: Totale campione (401)</a:t>
            </a:r>
            <a:endParaRPr lang="it-IT" b="0" dirty="0">
              <a:solidFill>
                <a:srgbClr val="002060"/>
              </a:solidFill>
            </a:endParaRPr>
          </a:p>
        </p:txBody>
      </p:sp>
      <p:grpSp>
        <p:nvGrpSpPr>
          <p:cNvPr id="17" name="Gruppo 16"/>
          <p:cNvGrpSpPr/>
          <p:nvPr/>
        </p:nvGrpSpPr>
        <p:grpSpPr>
          <a:xfrm>
            <a:off x="395536" y="6237312"/>
            <a:ext cx="3960440" cy="246221"/>
            <a:chOff x="395536" y="6279123"/>
            <a:chExt cx="3960440" cy="246221"/>
          </a:xfrm>
        </p:grpSpPr>
        <p:sp>
          <p:nvSpPr>
            <p:cNvPr id="18" name="Text Box 1028"/>
            <p:cNvSpPr txBox="1">
              <a:spLocks noChangeArrowheads="1"/>
            </p:cNvSpPr>
            <p:nvPr/>
          </p:nvSpPr>
          <p:spPr bwMode="auto">
            <a:xfrm>
              <a:off x="395536" y="6279123"/>
              <a:ext cx="3960440" cy="246221"/>
            </a:xfrm>
            <a:prstGeom prst="rect">
              <a:avLst/>
            </a:prstGeom>
            <a:ln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  <a:defRPr/>
              </a:pPr>
              <a:r>
                <a:rPr lang="it-IT" b="0" dirty="0">
                  <a:solidFill>
                    <a:srgbClr val="002060"/>
                  </a:solidFill>
                  <a:latin typeface="+mj-lt"/>
                </a:rPr>
                <a:t>Base: </a:t>
              </a:r>
              <a:r>
                <a:rPr lang="it-IT" b="0" dirty="0" smtClean="0">
                  <a:solidFill>
                    <a:srgbClr val="002060"/>
                  </a:solidFill>
                  <a:latin typeface="+mj-lt"/>
                </a:rPr>
                <a:t>Totale intervistati (1487)           – Genitori di 14-17enni (395)</a:t>
              </a:r>
              <a:endParaRPr lang="it-IT" b="0" dirty="0">
                <a:solidFill>
                  <a:srgbClr val="002060"/>
                </a:solidFill>
                <a:latin typeface="+mj-lt"/>
              </a:endParaRPr>
            </a:p>
          </p:txBody>
        </p:sp>
        <p:sp>
          <p:nvSpPr>
            <p:cNvPr id="20" name="Rettangolo 19"/>
            <p:cNvSpPr/>
            <p:nvPr/>
          </p:nvSpPr>
          <p:spPr bwMode="auto">
            <a:xfrm rot="5400000">
              <a:off x="2347280" y="6270125"/>
              <a:ext cx="144016" cy="249300"/>
            </a:xfrm>
            <a:prstGeom prst="rect">
              <a:avLst/>
            </a:prstGeom>
            <a:solidFill>
              <a:srgbClr val="009999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l" defTabSz="914400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it-I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endParaRPr>
            </a:p>
          </p:txBody>
        </p:sp>
        <p:sp>
          <p:nvSpPr>
            <p:cNvPr id="21" name="Rettangolo 20"/>
            <p:cNvSpPr/>
            <p:nvPr/>
          </p:nvSpPr>
          <p:spPr bwMode="auto">
            <a:xfrm rot="5400000">
              <a:off x="4147480" y="6283572"/>
              <a:ext cx="144016" cy="249300"/>
            </a:xfrm>
            <a:prstGeom prst="rect">
              <a:avLst/>
            </a:prstGeom>
            <a:solidFill>
              <a:srgbClr val="F09C06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l" defTabSz="914400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it-I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8387729" y="662499"/>
            <a:ext cx="792783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it-IT" i="0" dirty="0" smtClean="0">
                <a:solidFill>
                  <a:srgbClr val="002060"/>
                </a:solidFill>
                <a:latin typeface="+mj-lt"/>
              </a:rPr>
              <a:t>Valori %</a:t>
            </a:r>
            <a:endParaRPr lang="it-IT" i="0" dirty="0">
              <a:solidFill>
                <a:srgbClr val="002060"/>
              </a:solidFill>
              <a:latin typeface="+mj-lt"/>
            </a:endParaRPr>
          </a:p>
        </p:txBody>
      </p:sp>
      <p:sp>
        <p:nvSpPr>
          <p:cNvPr id="22" name="Titolo 21"/>
          <p:cNvSpPr>
            <a:spLocks noGrp="1"/>
          </p:cNvSpPr>
          <p:nvPr>
            <p:ph type="title"/>
          </p:nvPr>
        </p:nvSpPr>
        <p:spPr>
          <a:xfrm>
            <a:off x="838201" y="87313"/>
            <a:ext cx="6830144" cy="611187"/>
          </a:xfrm>
          <a:solidFill>
            <a:schemeClr val="bg1"/>
          </a:solidFill>
        </p:spPr>
        <p:txBody>
          <a:bodyPr/>
          <a:lstStyle/>
          <a:p>
            <a:r>
              <a:rPr lang="it-IT" dirty="0" smtClean="0"/>
              <a:t>Le spese per le vacanze –</a:t>
            </a:r>
            <a:br>
              <a:rPr lang="it-IT" dirty="0" smtClean="0"/>
            </a:br>
            <a:r>
              <a:rPr lang="it-IT" sz="1500" dirty="0" smtClean="0">
                <a:solidFill>
                  <a:srgbClr val="1F497D"/>
                </a:solidFill>
              </a:rPr>
              <a:t>approfondimento GENITORI per regioni</a:t>
            </a:r>
            <a:endParaRPr lang="it-IT" sz="1500" dirty="0"/>
          </a:p>
        </p:txBody>
      </p:sp>
      <p:sp>
        <p:nvSpPr>
          <p:cNvPr id="10" name="Segnaposto numero diapositiva 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39B92E33-AA03-4489-A652-72D61103C84E}" type="slidenum">
              <a:rPr lang="en-US" smtClean="0"/>
              <a:pPr>
                <a:defRPr/>
              </a:pPr>
              <a:t>31</a:t>
            </a:fld>
            <a:endParaRPr lang="en-US"/>
          </a:p>
        </p:txBody>
      </p:sp>
      <p:graphicFrame>
        <p:nvGraphicFramePr>
          <p:cNvPr id="18" name="Group 870"/>
          <p:cNvGraphicFramePr>
            <a:graphicFrameLocks noGrp="1"/>
          </p:cNvGraphicFramePr>
          <p:nvPr/>
        </p:nvGraphicFramePr>
        <p:xfrm>
          <a:off x="107504" y="1268761"/>
          <a:ext cx="8948248" cy="4832489"/>
        </p:xfrm>
        <a:graphic>
          <a:graphicData uri="http://schemas.openxmlformats.org/drawingml/2006/table">
            <a:tbl>
              <a:tblPr/>
              <a:tblGrid>
                <a:gridCol w="1866707"/>
                <a:gridCol w="658921"/>
                <a:gridCol w="558800"/>
                <a:gridCol w="586382"/>
                <a:gridCol w="586382"/>
                <a:gridCol w="586382"/>
                <a:gridCol w="586382"/>
                <a:gridCol w="586382"/>
                <a:gridCol w="586382"/>
                <a:gridCol w="586382"/>
                <a:gridCol w="586382"/>
                <a:gridCol w="586382"/>
                <a:gridCol w="586382"/>
              </a:tblGrid>
              <a:tr h="49561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7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it-IT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 horzOverflow="overflow">
                    <a:lnL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cs typeface="Arial" charset="0"/>
                        </a:rPr>
                        <a:t>TOTALE</a:t>
                      </a:r>
                      <a:endParaRPr kumimoji="0" lang="it-IT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 horzOverflow="overflow">
                    <a:lnL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it-IT" sz="10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rPr>
                        <a:t>Piemonte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it-IT" sz="10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rPr>
                        <a:t>Lombardia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it-IT" sz="10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rPr>
                        <a:t>Veneto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it-IT" sz="10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rPr>
                        <a:t>Emilia Romagna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it-IT" sz="10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rPr>
                        <a:t>Liguria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it-IT" sz="10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rPr>
                        <a:t>Toscana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it-IT" sz="10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rPr>
                        <a:t>Lazio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it-IT" sz="10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rPr>
                        <a:t>Campania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it-IT" sz="10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rPr>
                        <a:t>Puglia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it-IT" sz="10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rPr>
                        <a:t>Sicilia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it-IT" sz="10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rPr>
                        <a:t>Sardegna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497178">
                <a:tc>
                  <a:txBody>
                    <a:bodyPr/>
                    <a:lstStyle/>
                    <a:p>
                      <a:pPr algn="l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Di solito non andiamo in vacanza</a:t>
                      </a: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21</a:t>
                      </a: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19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 dirty="0" smtClean="0">
                          <a:solidFill>
                            <a:schemeClr val="tx1"/>
                          </a:solidFill>
                          <a:latin typeface="Calibri"/>
                        </a:rPr>
                        <a:t>8</a:t>
                      </a:r>
                      <a:endParaRPr lang="it-IT" sz="1100" b="0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16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23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20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17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 dirty="0" smtClean="0">
                          <a:solidFill>
                            <a:schemeClr val="tx1"/>
                          </a:solidFill>
                          <a:latin typeface="Calibri"/>
                        </a:rPr>
                        <a:t>19</a:t>
                      </a:r>
                      <a:endParaRPr lang="it-IT" sz="1100" b="0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18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36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34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43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501801">
                <a:tc>
                  <a:txBody>
                    <a:bodyPr/>
                    <a:lstStyle/>
                    <a:p>
                      <a:pPr algn="l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Riusciamo a fare le vacanze, ma acquistando all'ultimo minuto o approfittando di offerte low cost </a:t>
                      </a: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18</a:t>
                      </a: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16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19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17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15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19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19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21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20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21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15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511048">
                <a:tc>
                  <a:txBody>
                    <a:bodyPr/>
                    <a:lstStyle/>
                    <a:p>
                      <a:pPr algn="l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Riusciamo a fare le vacanze, ma appoggiandoci a parenti e amici per risparmiare </a:t>
                      </a: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16</a:t>
                      </a: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18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15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20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21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 dirty="0" smtClean="0">
                          <a:solidFill>
                            <a:schemeClr val="tx1"/>
                          </a:solidFill>
                          <a:latin typeface="Calibri"/>
                        </a:rPr>
                        <a:t>12</a:t>
                      </a:r>
                      <a:endParaRPr lang="it-IT" sz="1100" b="0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13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24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 dirty="0" smtClean="0">
                          <a:solidFill>
                            <a:schemeClr val="tx1"/>
                          </a:solidFill>
                          <a:latin typeface="Calibri"/>
                        </a:rPr>
                        <a:t>20</a:t>
                      </a:r>
                      <a:endParaRPr lang="it-IT" sz="1100" b="0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12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 dirty="0" smtClean="0">
                          <a:solidFill>
                            <a:schemeClr val="tx1"/>
                          </a:solidFill>
                          <a:latin typeface="Calibri"/>
                        </a:rPr>
                        <a:t>12</a:t>
                      </a:r>
                      <a:endParaRPr lang="it-IT" sz="1100" b="0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491771">
                <a:tc>
                  <a:txBody>
                    <a:bodyPr/>
                    <a:lstStyle/>
                    <a:p>
                      <a:pPr algn="l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Riusciamo a fare le vacanze, ma attingendo ai risparmi</a:t>
                      </a: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16</a:t>
                      </a: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19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21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 dirty="0" smtClean="0">
                          <a:solidFill>
                            <a:schemeClr val="tx1"/>
                          </a:solidFill>
                          <a:latin typeface="Calibri"/>
                        </a:rPr>
                        <a:t>18</a:t>
                      </a:r>
                      <a:endParaRPr lang="it-IT" sz="1100" b="0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18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20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13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12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12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17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16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491771">
                <a:tc>
                  <a:txBody>
                    <a:bodyPr/>
                    <a:lstStyle/>
                    <a:p>
                      <a:pPr algn="l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Riusciamo a fare tutte le vacanze che desideriamo, ma abbiamo accorciato i periodi di permanenza</a:t>
                      </a: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15</a:t>
                      </a: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18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13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 dirty="0" smtClean="0">
                          <a:solidFill>
                            <a:schemeClr val="tx1"/>
                          </a:solidFill>
                          <a:latin typeface="Calibri"/>
                        </a:rPr>
                        <a:t>9</a:t>
                      </a:r>
                      <a:endParaRPr lang="it-IT" sz="1100" b="0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18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24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15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19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16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491771">
                <a:tc>
                  <a:txBody>
                    <a:bodyPr/>
                    <a:lstStyle/>
                    <a:p>
                      <a:pPr algn="l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Mandiamo in vacanza i figli, ma noi rinunciamo </a:t>
                      </a: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7</a:t>
                      </a: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491771">
                <a:tc>
                  <a:txBody>
                    <a:bodyPr/>
                    <a:lstStyle/>
                    <a:p>
                      <a:pPr algn="l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Riusciamo a fare tutte le vacanze che desideriamo</a:t>
                      </a: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6</a:t>
                      </a: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491771">
                <a:tc>
                  <a:txBody>
                    <a:bodyPr/>
                    <a:lstStyle/>
                    <a:p>
                      <a:pPr algn="l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Riusciamo a fare le vacanze, ma chiedendo un  prestito </a:t>
                      </a: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 dirty="0" smtClean="0">
                          <a:solidFill>
                            <a:schemeClr val="tx1"/>
                          </a:solidFill>
                          <a:latin typeface="Calibri"/>
                        </a:rPr>
                        <a:t>-</a:t>
                      </a:r>
                      <a:endParaRPr lang="it-IT" sz="1100" b="0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 dirty="0" smtClean="0">
                          <a:solidFill>
                            <a:schemeClr val="tx1"/>
                          </a:solidFill>
                          <a:latin typeface="Calibri"/>
                        </a:rPr>
                        <a:t>-</a:t>
                      </a:r>
                      <a:endParaRPr lang="it-IT" sz="1100" b="0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 dirty="0" smtClean="0">
                          <a:solidFill>
                            <a:schemeClr val="tx1"/>
                          </a:solidFill>
                          <a:latin typeface="Calibri"/>
                        </a:rPr>
                        <a:t>-</a:t>
                      </a:r>
                      <a:endParaRPr lang="it-IT" sz="1100" b="0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 dirty="0" smtClean="0">
                          <a:solidFill>
                            <a:schemeClr val="tx1"/>
                          </a:solidFill>
                          <a:latin typeface="Calibri"/>
                        </a:rPr>
                        <a:t>-</a:t>
                      </a:r>
                      <a:endParaRPr lang="it-IT" sz="1100" b="0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pic>
        <p:nvPicPr>
          <p:cNvPr id="19" name="Immagine 18" descr="images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812360" y="322734"/>
            <a:ext cx="558216" cy="657994"/>
          </a:xfrm>
          <a:prstGeom prst="rect">
            <a:avLst/>
          </a:prstGeom>
        </p:spPr>
      </p:pic>
      <p:sp>
        <p:nvSpPr>
          <p:cNvPr id="9" name="Rectangle 1030"/>
          <p:cNvSpPr>
            <a:spLocks noChangeArrowheads="1"/>
          </p:cNvSpPr>
          <p:nvPr/>
        </p:nvSpPr>
        <p:spPr bwMode="auto">
          <a:xfrm>
            <a:off x="107950" y="695969"/>
            <a:ext cx="8352482" cy="212751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 algn="l" eaLnBrk="0" hangingPunct="0">
              <a:lnSpc>
                <a:spcPts val="900"/>
              </a:lnSpc>
              <a:defRPr/>
            </a:pPr>
            <a:r>
              <a:rPr lang="it-IT" b="0" dirty="0" smtClean="0">
                <a:latin typeface="Calibri"/>
                <a:ea typeface="Calibri"/>
              </a:rPr>
              <a:t>D10) A proposito di vacanze, quale frase descrive meglio la vostra situazione? </a:t>
            </a:r>
          </a:p>
        </p:txBody>
      </p:sp>
      <p:sp>
        <p:nvSpPr>
          <p:cNvPr id="12" name="Text Box 1028"/>
          <p:cNvSpPr txBox="1">
            <a:spLocks noChangeArrowheads="1"/>
          </p:cNvSpPr>
          <p:nvPr/>
        </p:nvSpPr>
        <p:spPr bwMode="auto">
          <a:xfrm>
            <a:off x="3059832" y="6567155"/>
            <a:ext cx="2520280" cy="246221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  <a:defRPr/>
            </a:pPr>
            <a:r>
              <a:rPr lang="it-IT" b="0" dirty="0">
                <a:solidFill>
                  <a:srgbClr val="002060"/>
                </a:solidFill>
                <a:latin typeface="+mj-lt"/>
              </a:rPr>
              <a:t>Base: </a:t>
            </a:r>
            <a:r>
              <a:rPr lang="it-IT" b="0" dirty="0" smtClean="0">
                <a:solidFill>
                  <a:srgbClr val="002060"/>
                </a:solidFill>
                <a:latin typeface="+mj-lt"/>
              </a:rPr>
              <a:t>Totale campione</a:t>
            </a:r>
            <a:endParaRPr lang="it-IT" b="0" dirty="0">
              <a:solidFill>
                <a:srgbClr val="002060"/>
              </a:solidFill>
              <a:latin typeface="+mj-lt"/>
            </a:endParaRPr>
          </a:p>
        </p:txBody>
      </p:sp>
      <p:sp>
        <p:nvSpPr>
          <p:cNvPr id="11" name="Ovale 10"/>
          <p:cNvSpPr/>
          <p:nvPr/>
        </p:nvSpPr>
        <p:spPr bwMode="auto">
          <a:xfrm>
            <a:off x="8622668" y="1916832"/>
            <a:ext cx="288032" cy="216024"/>
          </a:xfrm>
          <a:prstGeom prst="ellipse">
            <a:avLst/>
          </a:pr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0" tIns="0" rIns="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tabLst/>
            </a:pPr>
            <a:endParaRPr kumimoji="0" lang="it-I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</a:endParaRPr>
          </a:p>
        </p:txBody>
      </p:sp>
      <p:sp>
        <p:nvSpPr>
          <p:cNvPr id="13" name="Ovale 12"/>
          <p:cNvSpPr/>
          <p:nvPr/>
        </p:nvSpPr>
        <p:spPr bwMode="auto">
          <a:xfrm>
            <a:off x="8028384" y="1916832"/>
            <a:ext cx="288032" cy="216024"/>
          </a:xfrm>
          <a:prstGeom prst="ellipse">
            <a:avLst/>
          </a:pr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0" tIns="0" rIns="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tabLst/>
            </a:pPr>
            <a:endParaRPr kumimoji="0" lang="it-I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</a:endParaRPr>
          </a:p>
        </p:txBody>
      </p:sp>
      <p:sp>
        <p:nvSpPr>
          <p:cNvPr id="14" name="Ovale 13"/>
          <p:cNvSpPr/>
          <p:nvPr/>
        </p:nvSpPr>
        <p:spPr bwMode="auto">
          <a:xfrm>
            <a:off x="7447547" y="1916832"/>
            <a:ext cx="288032" cy="216024"/>
          </a:xfrm>
          <a:prstGeom prst="ellipse">
            <a:avLst/>
          </a:pr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0" tIns="0" rIns="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tabLst/>
            </a:pPr>
            <a:endParaRPr kumimoji="0" lang="it-I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</a:endParaRPr>
          </a:p>
        </p:txBody>
      </p:sp>
      <p:sp>
        <p:nvSpPr>
          <p:cNvPr id="15" name="Ovale 14"/>
          <p:cNvSpPr/>
          <p:nvPr/>
        </p:nvSpPr>
        <p:spPr bwMode="auto">
          <a:xfrm>
            <a:off x="6259851" y="3095854"/>
            <a:ext cx="288032" cy="216024"/>
          </a:xfrm>
          <a:prstGeom prst="ellipse">
            <a:avLst/>
          </a:pr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0" tIns="0" rIns="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tabLst/>
            </a:pPr>
            <a:endParaRPr kumimoji="0" lang="it-I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</a:endParaRPr>
          </a:p>
        </p:txBody>
      </p:sp>
      <p:sp>
        <p:nvSpPr>
          <p:cNvPr id="16" name="Ovale 15"/>
          <p:cNvSpPr/>
          <p:nvPr/>
        </p:nvSpPr>
        <p:spPr bwMode="auto">
          <a:xfrm>
            <a:off x="3334417" y="3609456"/>
            <a:ext cx="288032" cy="216024"/>
          </a:xfrm>
          <a:prstGeom prst="ellipse">
            <a:avLst/>
          </a:pr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0" tIns="0" rIns="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tabLst/>
            </a:pPr>
            <a:endParaRPr kumimoji="0" lang="it-I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</a:endParaRPr>
          </a:p>
        </p:txBody>
      </p:sp>
      <p:sp>
        <p:nvSpPr>
          <p:cNvPr id="17" name="Ovale 16"/>
          <p:cNvSpPr/>
          <p:nvPr/>
        </p:nvSpPr>
        <p:spPr bwMode="auto">
          <a:xfrm>
            <a:off x="5688560" y="4194194"/>
            <a:ext cx="288032" cy="216024"/>
          </a:xfrm>
          <a:prstGeom prst="ellipse">
            <a:avLst/>
          </a:pr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0" tIns="0" rIns="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tabLst/>
            </a:pPr>
            <a:endParaRPr kumimoji="0" lang="it-I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olo 2"/>
          <p:cNvSpPr>
            <a:spLocks noGrp="1"/>
          </p:cNvSpPr>
          <p:nvPr>
            <p:ph type="title"/>
          </p:nvPr>
        </p:nvSpPr>
        <p:spPr>
          <a:xfrm>
            <a:off x="838201" y="87313"/>
            <a:ext cx="7766248" cy="611187"/>
          </a:xfrm>
        </p:spPr>
        <p:txBody>
          <a:bodyPr/>
          <a:lstStyle/>
          <a:p>
            <a:r>
              <a:rPr lang="it-IT" dirty="0" smtClean="0"/>
              <a:t>La situazione di difficoltà: un discorso affrontato in famiglia</a:t>
            </a:r>
            <a:endParaRPr lang="it-IT" sz="1500" dirty="0"/>
          </a:p>
        </p:txBody>
      </p:sp>
      <p:sp>
        <p:nvSpPr>
          <p:cNvPr id="5" name="Rectangle 1030"/>
          <p:cNvSpPr>
            <a:spLocks noChangeArrowheads="1"/>
          </p:cNvSpPr>
          <p:nvPr/>
        </p:nvSpPr>
        <p:spPr bwMode="auto">
          <a:xfrm>
            <a:off x="107950" y="655061"/>
            <a:ext cx="8352482" cy="323165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 algn="l" eaLnBrk="0" hangingPunct="0">
              <a:lnSpc>
                <a:spcPts val="900"/>
              </a:lnSpc>
              <a:defRPr/>
            </a:pPr>
            <a:r>
              <a:rPr lang="it-IT" b="0" dirty="0" smtClean="0">
                <a:latin typeface="Calibri"/>
                <a:ea typeface="Calibri"/>
              </a:rPr>
              <a:t>D7_c) Avete parlato con i vostri figli di questa situazione di difficoltà?</a:t>
            </a:r>
          </a:p>
          <a:p>
            <a:pPr algn="l" eaLnBrk="0" hangingPunct="0">
              <a:lnSpc>
                <a:spcPts val="900"/>
              </a:lnSpc>
              <a:defRPr/>
            </a:pPr>
            <a:r>
              <a:rPr lang="it-IT" b="0" dirty="0" smtClean="0">
                <a:latin typeface="Calibri"/>
                <a:ea typeface="Calibri"/>
              </a:rPr>
              <a:t>D7_b) Avete parlato con i genitori di questa situazione di difficoltà? </a:t>
            </a:r>
          </a:p>
        </p:txBody>
      </p:sp>
      <p:sp>
        <p:nvSpPr>
          <p:cNvPr id="15" name="Segnaposto numero diapositiva 1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39B92E33-AA03-4489-A652-72D61103C84E}" type="slidenum">
              <a:rPr lang="en-US" smtClean="0"/>
              <a:pPr>
                <a:defRPr/>
              </a:pPr>
              <a:t>32</a:t>
            </a:fld>
            <a:endParaRPr lang="en-US" dirty="0"/>
          </a:p>
        </p:txBody>
      </p:sp>
      <p:sp>
        <p:nvSpPr>
          <p:cNvPr id="14" name="Text Box 5"/>
          <p:cNvSpPr txBox="1">
            <a:spLocks noChangeArrowheads="1"/>
          </p:cNvSpPr>
          <p:nvPr/>
        </p:nvSpPr>
        <p:spPr bwMode="auto">
          <a:xfrm>
            <a:off x="8315721" y="561975"/>
            <a:ext cx="792783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square">
            <a:spAutoFit/>
          </a:bodyPr>
          <a:lstStyle/>
          <a:p>
            <a:pPr algn="r">
              <a:spcBef>
                <a:spcPct val="50000"/>
              </a:spcBef>
            </a:pPr>
            <a:r>
              <a:rPr lang="it-IT" i="0" dirty="0" smtClean="0">
                <a:solidFill>
                  <a:srgbClr val="002060"/>
                </a:solidFill>
                <a:latin typeface="+mj-lt"/>
              </a:rPr>
              <a:t>Valori %</a:t>
            </a:r>
            <a:endParaRPr lang="it-IT" i="0" dirty="0">
              <a:solidFill>
                <a:srgbClr val="002060"/>
              </a:solidFill>
              <a:latin typeface="+mj-lt"/>
            </a:endParaRPr>
          </a:p>
        </p:txBody>
      </p:sp>
      <p:graphicFrame>
        <p:nvGraphicFramePr>
          <p:cNvPr id="9" name="Grafico 8"/>
          <p:cNvGraphicFramePr/>
          <p:nvPr/>
        </p:nvGraphicFramePr>
        <p:xfrm>
          <a:off x="5292080" y="1484784"/>
          <a:ext cx="3168352" cy="469957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0" name="Text Box 5"/>
          <p:cNvSpPr txBox="1">
            <a:spLocks noChangeArrowheads="1"/>
          </p:cNvSpPr>
          <p:nvPr/>
        </p:nvSpPr>
        <p:spPr bwMode="auto">
          <a:xfrm>
            <a:off x="1115616" y="1158652"/>
            <a:ext cx="1728192" cy="292388"/>
          </a:xfrm>
          <a:prstGeom prst="rect">
            <a:avLst/>
          </a:prstGeom>
          <a:solidFill>
            <a:srgbClr val="FF0000"/>
          </a:solidFill>
          <a:ln w="19050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sz="1300" i="0" kern="0" noProof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GENITORI</a:t>
            </a:r>
            <a:endParaRPr kumimoji="0" lang="it-IT" sz="130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</a:endParaRPr>
          </a:p>
        </p:txBody>
      </p:sp>
      <p:sp>
        <p:nvSpPr>
          <p:cNvPr id="11" name="Text Box 1028"/>
          <p:cNvSpPr txBox="1">
            <a:spLocks noChangeArrowheads="1"/>
          </p:cNvSpPr>
          <p:nvPr/>
        </p:nvSpPr>
        <p:spPr bwMode="auto">
          <a:xfrm>
            <a:off x="5796136" y="6237312"/>
            <a:ext cx="2160240" cy="246221"/>
          </a:xfrm>
          <a:prstGeom prst="rect">
            <a:avLst/>
          </a:prstGeom>
          <a:ln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l">
              <a:spcBef>
                <a:spcPct val="50000"/>
              </a:spcBef>
              <a:defRPr/>
            </a:pPr>
            <a:r>
              <a:rPr lang="it-IT" b="0" dirty="0" smtClean="0">
                <a:solidFill>
                  <a:srgbClr val="002060"/>
                </a:solidFill>
              </a:rPr>
              <a:t>Base: Hanno fatto rinunce (323)</a:t>
            </a:r>
            <a:endParaRPr lang="it-IT" b="0" dirty="0">
              <a:solidFill>
                <a:srgbClr val="002060"/>
              </a:solidFill>
            </a:endParaRPr>
          </a:p>
        </p:txBody>
      </p:sp>
      <p:sp>
        <p:nvSpPr>
          <p:cNvPr id="12" name="Text Box 5"/>
          <p:cNvSpPr txBox="1">
            <a:spLocks noChangeArrowheads="1"/>
          </p:cNvSpPr>
          <p:nvPr/>
        </p:nvSpPr>
        <p:spPr bwMode="auto">
          <a:xfrm>
            <a:off x="5940152" y="1158652"/>
            <a:ext cx="1728192" cy="292388"/>
          </a:xfrm>
          <a:prstGeom prst="rect">
            <a:avLst/>
          </a:prstGeom>
          <a:solidFill>
            <a:srgbClr val="FF0000"/>
          </a:solidFill>
          <a:ln w="19050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sz="1300" i="0" kern="0" noProof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FIGLI</a:t>
            </a:r>
            <a:endParaRPr kumimoji="0" lang="it-IT" sz="130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</a:endParaRPr>
          </a:p>
        </p:txBody>
      </p:sp>
      <p:graphicFrame>
        <p:nvGraphicFramePr>
          <p:cNvPr id="13" name="Grafico 12"/>
          <p:cNvGraphicFramePr/>
          <p:nvPr/>
        </p:nvGraphicFramePr>
        <p:xfrm>
          <a:off x="467544" y="1484784"/>
          <a:ext cx="3168352" cy="469957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17" name="Gruppo 16"/>
          <p:cNvGrpSpPr/>
          <p:nvPr/>
        </p:nvGrpSpPr>
        <p:grpSpPr>
          <a:xfrm>
            <a:off x="179512" y="6165304"/>
            <a:ext cx="4644008" cy="246221"/>
            <a:chOff x="0" y="6237312"/>
            <a:chExt cx="4644008" cy="246221"/>
          </a:xfrm>
        </p:grpSpPr>
        <p:sp>
          <p:nvSpPr>
            <p:cNvPr id="18" name="Text Box 1028"/>
            <p:cNvSpPr txBox="1">
              <a:spLocks noChangeArrowheads="1"/>
            </p:cNvSpPr>
            <p:nvPr/>
          </p:nvSpPr>
          <p:spPr bwMode="auto">
            <a:xfrm>
              <a:off x="0" y="6237312"/>
              <a:ext cx="4644008" cy="246221"/>
            </a:xfrm>
            <a:prstGeom prst="rect">
              <a:avLst/>
            </a:prstGeom>
            <a:noFill/>
            <a:ln>
              <a:noFill/>
            </a:ln>
            <a:effectLst>
              <a:prstShdw prst="shdw17" dist="17961" dir="2700000">
                <a:schemeClr val="accent1">
                  <a:gamma/>
                  <a:shade val="60000"/>
                  <a:invGamma/>
                </a:schemeClr>
              </a:prstShdw>
            </a:effectLst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l">
                <a:spcBef>
                  <a:spcPct val="50000"/>
                </a:spcBef>
                <a:defRPr/>
              </a:pPr>
              <a:r>
                <a:rPr lang="it-IT" b="0" dirty="0">
                  <a:solidFill>
                    <a:srgbClr val="002060"/>
                  </a:solidFill>
                  <a:latin typeface="+mj-lt"/>
                </a:rPr>
                <a:t>Base: </a:t>
              </a:r>
              <a:r>
                <a:rPr lang="it-IT" b="0" dirty="0" smtClean="0">
                  <a:solidFill>
                    <a:srgbClr val="002060"/>
                  </a:solidFill>
                  <a:latin typeface="+mj-lt"/>
                </a:rPr>
                <a:t>Hanno fatto rinunce </a:t>
              </a:r>
              <a:r>
                <a:rPr lang="it-IT" b="0" dirty="0" smtClean="0">
                  <a:solidFill>
                    <a:srgbClr val="002060"/>
                  </a:solidFill>
                  <a:latin typeface="+mj-lt"/>
                  <a:sym typeface="Wingdings" pitchFamily="2" charset="2"/>
                </a:rPr>
                <a:t></a:t>
              </a:r>
              <a:r>
                <a:rPr lang="it-IT" b="0" dirty="0" smtClean="0">
                  <a:solidFill>
                    <a:srgbClr val="002060"/>
                  </a:solidFill>
                  <a:latin typeface="+mj-lt"/>
                </a:rPr>
                <a:t>  totale (979)             con figli 14-17enni (286) </a:t>
              </a:r>
              <a:endParaRPr lang="it-IT" b="0" dirty="0">
                <a:solidFill>
                  <a:srgbClr val="002060"/>
                </a:solidFill>
                <a:latin typeface="+mj-lt"/>
              </a:endParaRPr>
            </a:p>
          </p:txBody>
        </p:sp>
        <p:sp>
          <p:nvSpPr>
            <p:cNvPr id="19" name="Rettangolo 18"/>
            <p:cNvSpPr/>
            <p:nvPr/>
          </p:nvSpPr>
          <p:spPr bwMode="auto">
            <a:xfrm rot="5400000">
              <a:off x="2347280" y="6229784"/>
              <a:ext cx="144016" cy="249300"/>
            </a:xfrm>
            <a:prstGeom prst="rect">
              <a:avLst/>
            </a:prstGeom>
            <a:solidFill>
              <a:srgbClr val="009999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l" defTabSz="914400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it-I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endParaRPr>
            </a:p>
          </p:txBody>
        </p:sp>
        <p:sp>
          <p:nvSpPr>
            <p:cNvPr id="20" name="Rettangolo 19"/>
            <p:cNvSpPr/>
            <p:nvPr/>
          </p:nvSpPr>
          <p:spPr bwMode="auto">
            <a:xfrm rot="5400000">
              <a:off x="4016911" y="6243231"/>
              <a:ext cx="144016" cy="249300"/>
            </a:xfrm>
            <a:prstGeom prst="rect">
              <a:avLst/>
            </a:prstGeom>
            <a:solidFill>
              <a:srgbClr val="F09C06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l" defTabSz="914400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it-I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olo 2"/>
          <p:cNvSpPr>
            <a:spLocks noGrp="1"/>
          </p:cNvSpPr>
          <p:nvPr>
            <p:ph type="title"/>
          </p:nvPr>
        </p:nvSpPr>
        <p:spPr>
          <a:xfrm>
            <a:off x="838201" y="87313"/>
            <a:ext cx="7766248" cy="611187"/>
          </a:xfrm>
        </p:spPr>
        <p:txBody>
          <a:bodyPr/>
          <a:lstStyle/>
          <a:p>
            <a:r>
              <a:rPr lang="it-IT" dirty="0" smtClean="0"/>
              <a:t>Com’è stato affrontato il discorso sulla crisi economica</a:t>
            </a:r>
            <a:endParaRPr lang="it-IT" sz="1500" dirty="0"/>
          </a:p>
        </p:txBody>
      </p:sp>
      <p:sp>
        <p:nvSpPr>
          <p:cNvPr id="5" name="Rectangle 1030"/>
          <p:cNvSpPr>
            <a:spLocks noChangeArrowheads="1"/>
          </p:cNvSpPr>
          <p:nvPr/>
        </p:nvSpPr>
        <p:spPr bwMode="auto">
          <a:xfrm>
            <a:off x="107950" y="710268"/>
            <a:ext cx="8352482" cy="212751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 algn="l" eaLnBrk="0" hangingPunct="0">
              <a:lnSpc>
                <a:spcPts val="900"/>
              </a:lnSpc>
              <a:defRPr/>
            </a:pPr>
            <a:r>
              <a:rPr lang="it-IT" b="0" dirty="0" smtClean="0">
                <a:latin typeface="Calibri"/>
                <a:ea typeface="Calibri"/>
              </a:rPr>
              <a:t>D7_d) - D7_c) Come è stato affrontato il discorso?</a:t>
            </a:r>
          </a:p>
        </p:txBody>
      </p:sp>
      <p:sp>
        <p:nvSpPr>
          <p:cNvPr id="15" name="Segnaposto numero diapositiva 1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39B92E33-AA03-4489-A652-72D61103C84E}" type="slidenum">
              <a:rPr lang="en-US" smtClean="0"/>
              <a:pPr>
                <a:defRPr/>
              </a:pPr>
              <a:t>33</a:t>
            </a:fld>
            <a:endParaRPr lang="en-US" dirty="0"/>
          </a:p>
        </p:txBody>
      </p:sp>
      <p:sp>
        <p:nvSpPr>
          <p:cNvPr id="14" name="Text Box 5"/>
          <p:cNvSpPr txBox="1">
            <a:spLocks noChangeArrowheads="1"/>
          </p:cNvSpPr>
          <p:nvPr/>
        </p:nvSpPr>
        <p:spPr bwMode="auto">
          <a:xfrm>
            <a:off x="8315721" y="561975"/>
            <a:ext cx="792783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square">
            <a:spAutoFit/>
          </a:bodyPr>
          <a:lstStyle/>
          <a:p>
            <a:pPr algn="r">
              <a:spcBef>
                <a:spcPct val="50000"/>
              </a:spcBef>
            </a:pPr>
            <a:r>
              <a:rPr lang="it-IT" i="0" dirty="0" smtClean="0">
                <a:solidFill>
                  <a:srgbClr val="002060"/>
                </a:solidFill>
                <a:latin typeface="+mj-lt"/>
              </a:rPr>
              <a:t>Valori %</a:t>
            </a:r>
            <a:endParaRPr lang="it-IT" i="0" dirty="0">
              <a:solidFill>
                <a:srgbClr val="002060"/>
              </a:solidFill>
              <a:latin typeface="+mj-lt"/>
            </a:endParaRPr>
          </a:p>
        </p:txBody>
      </p:sp>
      <p:graphicFrame>
        <p:nvGraphicFramePr>
          <p:cNvPr id="9" name="Grafico 8"/>
          <p:cNvGraphicFramePr/>
          <p:nvPr/>
        </p:nvGraphicFramePr>
        <p:xfrm>
          <a:off x="5292080" y="1484784"/>
          <a:ext cx="3168352" cy="469957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0" name="Text Box 5"/>
          <p:cNvSpPr txBox="1">
            <a:spLocks noChangeArrowheads="1"/>
          </p:cNvSpPr>
          <p:nvPr/>
        </p:nvSpPr>
        <p:spPr bwMode="auto">
          <a:xfrm>
            <a:off x="1115616" y="1158652"/>
            <a:ext cx="1728192" cy="292388"/>
          </a:xfrm>
          <a:prstGeom prst="rect">
            <a:avLst/>
          </a:prstGeom>
          <a:solidFill>
            <a:srgbClr val="FF0000"/>
          </a:solidFill>
          <a:ln w="19050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sz="1300" i="0" kern="0" noProof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GENITORI</a:t>
            </a:r>
            <a:endParaRPr kumimoji="0" lang="it-IT" sz="130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</a:endParaRPr>
          </a:p>
        </p:txBody>
      </p:sp>
      <p:sp>
        <p:nvSpPr>
          <p:cNvPr id="11" name="Text Box 1028"/>
          <p:cNvSpPr txBox="1">
            <a:spLocks noChangeArrowheads="1"/>
          </p:cNvSpPr>
          <p:nvPr/>
        </p:nvSpPr>
        <p:spPr bwMode="auto">
          <a:xfrm>
            <a:off x="5796136" y="6237312"/>
            <a:ext cx="2520280" cy="246221"/>
          </a:xfrm>
          <a:prstGeom prst="rect">
            <a:avLst/>
          </a:prstGeom>
          <a:ln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l">
              <a:spcBef>
                <a:spcPct val="50000"/>
              </a:spcBef>
              <a:defRPr/>
            </a:pPr>
            <a:r>
              <a:rPr lang="it-IT" b="0" dirty="0" smtClean="0">
                <a:solidFill>
                  <a:srgbClr val="002060"/>
                </a:solidFill>
              </a:rPr>
              <a:t>Base: Ne hanno parlato con i genitori (301)</a:t>
            </a:r>
            <a:endParaRPr lang="it-IT" b="0" dirty="0">
              <a:solidFill>
                <a:srgbClr val="002060"/>
              </a:solidFill>
            </a:endParaRPr>
          </a:p>
        </p:txBody>
      </p:sp>
      <p:sp>
        <p:nvSpPr>
          <p:cNvPr id="12" name="Text Box 5"/>
          <p:cNvSpPr txBox="1">
            <a:spLocks noChangeArrowheads="1"/>
          </p:cNvSpPr>
          <p:nvPr/>
        </p:nvSpPr>
        <p:spPr bwMode="auto">
          <a:xfrm>
            <a:off x="5940152" y="1158652"/>
            <a:ext cx="1728192" cy="292388"/>
          </a:xfrm>
          <a:prstGeom prst="rect">
            <a:avLst/>
          </a:prstGeom>
          <a:solidFill>
            <a:srgbClr val="FF0000"/>
          </a:solidFill>
          <a:ln w="19050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sz="1300" i="0" kern="0" noProof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FIGLI</a:t>
            </a:r>
            <a:endParaRPr kumimoji="0" lang="it-IT" sz="130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</a:endParaRPr>
          </a:p>
        </p:txBody>
      </p:sp>
      <p:graphicFrame>
        <p:nvGraphicFramePr>
          <p:cNvPr id="13" name="Grafico 12"/>
          <p:cNvGraphicFramePr/>
          <p:nvPr/>
        </p:nvGraphicFramePr>
        <p:xfrm>
          <a:off x="467544" y="1484784"/>
          <a:ext cx="3168352" cy="469957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19" name="Gruppo 18"/>
          <p:cNvGrpSpPr/>
          <p:nvPr/>
        </p:nvGrpSpPr>
        <p:grpSpPr>
          <a:xfrm>
            <a:off x="467544" y="6093296"/>
            <a:ext cx="4554724" cy="246221"/>
            <a:chOff x="467544" y="6093296"/>
            <a:chExt cx="4554724" cy="246221"/>
          </a:xfrm>
        </p:grpSpPr>
        <p:sp>
          <p:nvSpPr>
            <p:cNvPr id="16" name="Text Box 1028"/>
            <p:cNvSpPr txBox="1">
              <a:spLocks noChangeArrowheads="1"/>
            </p:cNvSpPr>
            <p:nvPr/>
          </p:nvSpPr>
          <p:spPr bwMode="auto">
            <a:xfrm>
              <a:off x="467544" y="6093296"/>
              <a:ext cx="4320480" cy="246221"/>
            </a:xfrm>
            <a:prstGeom prst="rect">
              <a:avLst/>
            </a:prstGeom>
            <a:noFill/>
            <a:ln>
              <a:noFill/>
            </a:ln>
            <a:effectLst>
              <a:prstShdw prst="shdw17" dist="17961" dir="2700000">
                <a:schemeClr val="accent1">
                  <a:gamma/>
                  <a:shade val="60000"/>
                  <a:invGamma/>
                </a:schemeClr>
              </a:prstShdw>
            </a:effectLst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l">
                <a:spcBef>
                  <a:spcPct val="50000"/>
                </a:spcBef>
                <a:defRPr/>
              </a:pPr>
              <a:r>
                <a:rPr lang="it-IT" b="0" dirty="0">
                  <a:solidFill>
                    <a:srgbClr val="002060"/>
                  </a:solidFill>
                  <a:latin typeface="+mj-lt"/>
                </a:rPr>
                <a:t>Base: </a:t>
              </a:r>
              <a:r>
                <a:rPr lang="it-IT" b="0" dirty="0" smtClean="0">
                  <a:solidFill>
                    <a:srgbClr val="002060"/>
                  </a:solidFill>
                  <a:latin typeface="+mj-lt"/>
                </a:rPr>
                <a:t>Ne hanno parlato con i figli  </a:t>
              </a:r>
              <a:r>
                <a:rPr lang="it-IT" b="0" dirty="0" smtClean="0">
                  <a:solidFill>
                    <a:srgbClr val="002060"/>
                  </a:solidFill>
                  <a:latin typeface="+mj-lt"/>
                  <a:sym typeface="Wingdings" pitchFamily="2" charset="2"/>
                </a:rPr>
                <a:t> totale </a:t>
              </a:r>
              <a:r>
                <a:rPr lang="it-IT" b="0" dirty="0" smtClean="0">
                  <a:solidFill>
                    <a:srgbClr val="002060"/>
                  </a:solidFill>
                  <a:latin typeface="+mj-lt"/>
                </a:rPr>
                <a:t>(630)            con figli 14-17enni (259)</a:t>
              </a:r>
              <a:endParaRPr lang="it-IT" b="0" dirty="0">
                <a:solidFill>
                  <a:srgbClr val="002060"/>
                </a:solidFill>
                <a:latin typeface="+mj-lt"/>
              </a:endParaRPr>
            </a:p>
          </p:txBody>
        </p:sp>
        <p:sp>
          <p:nvSpPr>
            <p:cNvPr id="17" name="Rettangolo 16"/>
            <p:cNvSpPr/>
            <p:nvPr/>
          </p:nvSpPr>
          <p:spPr bwMode="auto">
            <a:xfrm rot="5400000">
              <a:off x="3155979" y="6090541"/>
              <a:ext cx="144016" cy="249300"/>
            </a:xfrm>
            <a:prstGeom prst="rect">
              <a:avLst/>
            </a:prstGeom>
            <a:solidFill>
              <a:srgbClr val="009999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l" defTabSz="914400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it-I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endParaRPr>
            </a:p>
          </p:txBody>
        </p:sp>
        <p:sp>
          <p:nvSpPr>
            <p:cNvPr id="18" name="Rettangolo 17"/>
            <p:cNvSpPr/>
            <p:nvPr/>
          </p:nvSpPr>
          <p:spPr bwMode="auto">
            <a:xfrm rot="5400000">
              <a:off x="4825610" y="6103988"/>
              <a:ext cx="144016" cy="249300"/>
            </a:xfrm>
            <a:prstGeom prst="rect">
              <a:avLst/>
            </a:prstGeom>
            <a:solidFill>
              <a:srgbClr val="F09C06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l" defTabSz="914400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it-I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8387729" y="662499"/>
            <a:ext cx="792783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it-IT" i="0" dirty="0" smtClean="0">
                <a:solidFill>
                  <a:srgbClr val="002060"/>
                </a:solidFill>
                <a:latin typeface="+mj-lt"/>
              </a:rPr>
              <a:t>Valori %</a:t>
            </a:r>
            <a:endParaRPr lang="it-IT" i="0" dirty="0">
              <a:solidFill>
                <a:srgbClr val="002060"/>
              </a:solidFill>
              <a:latin typeface="+mj-lt"/>
            </a:endParaRPr>
          </a:p>
        </p:txBody>
      </p:sp>
      <p:sp>
        <p:nvSpPr>
          <p:cNvPr id="22" name="Titolo 21"/>
          <p:cNvSpPr>
            <a:spLocks noGrp="1"/>
          </p:cNvSpPr>
          <p:nvPr>
            <p:ph type="title"/>
          </p:nvPr>
        </p:nvSpPr>
        <p:spPr>
          <a:xfrm>
            <a:off x="838201" y="87313"/>
            <a:ext cx="6830144" cy="611187"/>
          </a:xfrm>
          <a:solidFill>
            <a:schemeClr val="bg1"/>
          </a:solidFill>
        </p:spPr>
        <p:txBody>
          <a:bodyPr/>
          <a:lstStyle/>
          <a:p>
            <a:r>
              <a:rPr lang="it-IT" dirty="0" smtClean="0"/>
              <a:t>La situazione di difficoltà: un discorso affrontato in famiglia –</a:t>
            </a:r>
            <a:br>
              <a:rPr lang="it-IT" dirty="0" smtClean="0"/>
            </a:br>
            <a:r>
              <a:rPr lang="it-IT" sz="1500" dirty="0" smtClean="0">
                <a:solidFill>
                  <a:srgbClr val="1F497D"/>
                </a:solidFill>
              </a:rPr>
              <a:t>approfondimento GENITORI per regioni</a:t>
            </a:r>
            <a:endParaRPr lang="it-IT" sz="1500" dirty="0"/>
          </a:p>
        </p:txBody>
      </p:sp>
      <p:sp>
        <p:nvSpPr>
          <p:cNvPr id="10" name="Segnaposto numero diapositiva 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39B92E33-AA03-4489-A652-72D61103C84E}" type="slidenum">
              <a:rPr lang="en-US" smtClean="0"/>
              <a:pPr>
                <a:defRPr/>
              </a:pPr>
              <a:t>34</a:t>
            </a:fld>
            <a:endParaRPr lang="en-US"/>
          </a:p>
        </p:txBody>
      </p:sp>
      <p:graphicFrame>
        <p:nvGraphicFramePr>
          <p:cNvPr id="18" name="Group 870"/>
          <p:cNvGraphicFramePr>
            <a:graphicFrameLocks noGrp="1"/>
          </p:cNvGraphicFramePr>
          <p:nvPr/>
        </p:nvGraphicFramePr>
        <p:xfrm>
          <a:off x="107504" y="1412776"/>
          <a:ext cx="8948248" cy="2520280"/>
        </p:xfrm>
        <a:graphic>
          <a:graphicData uri="http://schemas.openxmlformats.org/drawingml/2006/table">
            <a:tbl>
              <a:tblPr/>
              <a:tblGrid>
                <a:gridCol w="1866707"/>
                <a:gridCol w="658921"/>
                <a:gridCol w="558800"/>
                <a:gridCol w="586382"/>
                <a:gridCol w="586382"/>
                <a:gridCol w="586382"/>
                <a:gridCol w="586382"/>
                <a:gridCol w="586382"/>
                <a:gridCol w="586382"/>
                <a:gridCol w="586382"/>
                <a:gridCol w="586382"/>
                <a:gridCol w="586382"/>
                <a:gridCol w="586382"/>
              </a:tblGrid>
              <a:tr h="500151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it-IT" sz="1000" b="1" i="1" kern="0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  <a:ea typeface="+mn-ea"/>
                          <a:cs typeface="+mn-cs"/>
                        </a:rPr>
                        <a:t>Hanno parlato con i figli della difficile situazione di crisi economica</a:t>
                      </a:r>
                    </a:p>
                  </a:txBody>
                  <a:tcPr marL="0" marR="0" marT="0" marB="0" anchor="ctr" horzOverflow="overflow">
                    <a:lnL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cs typeface="Arial" charset="0"/>
                        </a:rPr>
                        <a:t>TOTALE</a:t>
                      </a:r>
                      <a:endParaRPr kumimoji="0" lang="it-IT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 horzOverflow="overflow">
                    <a:lnL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it-IT" sz="10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rPr>
                        <a:t>Piemonte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it-IT" sz="10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rPr>
                        <a:t>Lombardia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it-IT" sz="10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rPr>
                        <a:t>Veneto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it-IT" sz="10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rPr>
                        <a:t>Emilia Romagna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it-IT" sz="10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rPr>
                        <a:t>Liguria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it-IT" sz="10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rPr>
                        <a:t>Toscana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it-IT" sz="10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rPr>
                        <a:t>Lazio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it-IT" sz="10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rPr>
                        <a:t>Campania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it-IT" sz="10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rPr>
                        <a:t>Puglia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it-IT" sz="10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rPr>
                        <a:t>Sicilia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it-IT" sz="10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rPr>
                        <a:t>Sardegna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501731">
                <a:tc>
                  <a:txBody>
                    <a:bodyPr/>
                    <a:lstStyle/>
                    <a:p>
                      <a:pPr algn="l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Sì, ne abbiamo parlato schiettamente </a:t>
                      </a: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52</a:t>
                      </a: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52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 dirty="0" smtClean="0">
                          <a:solidFill>
                            <a:schemeClr val="tx1"/>
                          </a:solidFill>
                          <a:latin typeface="Calibri"/>
                        </a:rPr>
                        <a:t>46</a:t>
                      </a:r>
                      <a:endParaRPr lang="it-IT" sz="1100" b="0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65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50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55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42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55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55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 dirty="0" smtClean="0">
                          <a:solidFill>
                            <a:schemeClr val="tx1"/>
                          </a:solidFill>
                          <a:latin typeface="Calibri"/>
                        </a:rPr>
                        <a:t>49</a:t>
                      </a:r>
                      <a:endParaRPr lang="it-IT" sz="1100" b="0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50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55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506396">
                <a:tc>
                  <a:txBody>
                    <a:bodyPr/>
                    <a:lstStyle/>
                    <a:p>
                      <a:pPr algn="l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Sì, sono stati loro a parlarcene, perché se ne sono resi conto</a:t>
                      </a: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12</a:t>
                      </a: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11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12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13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21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13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16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19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13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11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515728">
                <a:tc>
                  <a:txBody>
                    <a:bodyPr/>
                    <a:lstStyle/>
                    <a:p>
                      <a:pPr algn="l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No, abbiamo preferito tenere per noi le difficoltà</a:t>
                      </a: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11</a:t>
                      </a: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16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 dirty="0" smtClean="0">
                          <a:solidFill>
                            <a:schemeClr val="tx1"/>
                          </a:solidFill>
                          <a:latin typeface="Calibri"/>
                        </a:rPr>
                        <a:t>13</a:t>
                      </a:r>
                      <a:endParaRPr lang="it-IT" sz="1100" b="0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11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11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11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496274">
                <a:tc>
                  <a:txBody>
                    <a:bodyPr/>
                    <a:lstStyle/>
                    <a:p>
                      <a:pPr algn="l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No, sono ancora troppo piccoli per capire</a:t>
                      </a: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 dirty="0" smtClean="0">
                          <a:solidFill>
                            <a:schemeClr val="tx1"/>
                          </a:solidFill>
                          <a:latin typeface="Calibri"/>
                        </a:rPr>
                        <a:t>25</a:t>
                      </a:r>
                      <a:endParaRPr lang="it-IT" sz="1100" b="0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28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26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22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27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16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36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23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 dirty="0" smtClean="0">
                          <a:solidFill>
                            <a:schemeClr val="tx1"/>
                          </a:solidFill>
                          <a:latin typeface="Calibri"/>
                        </a:rPr>
                        <a:t>18</a:t>
                      </a:r>
                      <a:endParaRPr lang="it-IT" sz="1100" b="0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21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26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24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pic>
        <p:nvPicPr>
          <p:cNvPr id="19" name="Immagine 18" descr="images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812360" y="322734"/>
            <a:ext cx="558216" cy="657994"/>
          </a:xfrm>
          <a:prstGeom prst="rect">
            <a:avLst/>
          </a:prstGeom>
        </p:spPr>
      </p:pic>
      <p:sp>
        <p:nvSpPr>
          <p:cNvPr id="11" name="Text Box 1028"/>
          <p:cNvSpPr txBox="1">
            <a:spLocks noChangeArrowheads="1"/>
          </p:cNvSpPr>
          <p:nvPr/>
        </p:nvSpPr>
        <p:spPr bwMode="auto">
          <a:xfrm>
            <a:off x="3419872" y="1124743"/>
            <a:ext cx="2520280" cy="246221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it-IT" b="0" dirty="0">
                <a:solidFill>
                  <a:srgbClr val="002060"/>
                </a:solidFill>
                <a:latin typeface="+mj-lt"/>
              </a:rPr>
              <a:t>Base: </a:t>
            </a:r>
            <a:r>
              <a:rPr lang="it-IT" b="0" dirty="0" smtClean="0">
                <a:solidFill>
                  <a:srgbClr val="002060"/>
                </a:solidFill>
                <a:latin typeface="Calibri"/>
              </a:rPr>
              <a:t>Hanno fatto rinunce </a:t>
            </a:r>
            <a:endParaRPr lang="it-IT" b="0" dirty="0">
              <a:solidFill>
                <a:srgbClr val="002060"/>
              </a:solidFill>
              <a:latin typeface="+mj-lt"/>
            </a:endParaRPr>
          </a:p>
        </p:txBody>
      </p:sp>
      <p:sp>
        <p:nvSpPr>
          <p:cNvPr id="9" name="Rectangle 1030"/>
          <p:cNvSpPr>
            <a:spLocks noChangeArrowheads="1"/>
          </p:cNvSpPr>
          <p:nvPr/>
        </p:nvSpPr>
        <p:spPr bwMode="auto">
          <a:xfrm>
            <a:off x="107950" y="640762"/>
            <a:ext cx="8352482" cy="323165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 algn="l" eaLnBrk="0" hangingPunct="0">
              <a:lnSpc>
                <a:spcPts val="900"/>
              </a:lnSpc>
              <a:defRPr/>
            </a:pPr>
            <a:r>
              <a:rPr lang="it-IT" b="0" dirty="0" smtClean="0">
                <a:latin typeface="Calibri"/>
                <a:ea typeface="Calibri"/>
              </a:rPr>
              <a:t>D7_c) Avete parlato con i vostri figli di questa situazione di difficoltà?</a:t>
            </a:r>
          </a:p>
          <a:p>
            <a:pPr algn="l" eaLnBrk="0" hangingPunct="0">
              <a:lnSpc>
                <a:spcPts val="900"/>
              </a:lnSpc>
              <a:defRPr/>
            </a:pPr>
            <a:r>
              <a:rPr lang="it-IT" b="0" dirty="0" smtClean="0">
                <a:latin typeface="Calibri"/>
                <a:ea typeface="Calibri"/>
              </a:rPr>
              <a:t>D7_d) Come è stato affrontato il discorso?</a:t>
            </a:r>
          </a:p>
        </p:txBody>
      </p:sp>
      <p:graphicFrame>
        <p:nvGraphicFramePr>
          <p:cNvPr id="13" name="Group 870"/>
          <p:cNvGraphicFramePr>
            <a:graphicFrameLocks noGrp="1"/>
          </p:cNvGraphicFramePr>
          <p:nvPr/>
        </p:nvGraphicFramePr>
        <p:xfrm>
          <a:off x="107504" y="4725144"/>
          <a:ext cx="8948248" cy="1724302"/>
        </p:xfrm>
        <a:graphic>
          <a:graphicData uri="http://schemas.openxmlformats.org/drawingml/2006/table">
            <a:tbl>
              <a:tblPr/>
              <a:tblGrid>
                <a:gridCol w="1866707"/>
                <a:gridCol w="658921"/>
                <a:gridCol w="558800"/>
                <a:gridCol w="586382"/>
                <a:gridCol w="586382"/>
                <a:gridCol w="586382"/>
                <a:gridCol w="586382"/>
                <a:gridCol w="586382"/>
                <a:gridCol w="586382"/>
                <a:gridCol w="586382"/>
                <a:gridCol w="586382"/>
                <a:gridCol w="586382"/>
                <a:gridCol w="586382"/>
              </a:tblGrid>
              <a:tr h="571785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it-IT" sz="1000" b="1" i="1" kern="0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charset="0"/>
                          <a:ea typeface="+mn-ea"/>
                          <a:cs typeface="+mn-cs"/>
                        </a:rPr>
                        <a:t>Com’è stato affrontato il discorso sulla crisi economica</a:t>
                      </a:r>
                    </a:p>
                  </a:txBody>
                  <a:tcPr marL="0" marR="0" marT="0" marB="0" anchor="ctr" horzOverflow="overflow">
                    <a:lnL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cs typeface="Arial" charset="0"/>
                        </a:rPr>
                        <a:t>TOTALE</a:t>
                      </a:r>
                      <a:endParaRPr kumimoji="0" lang="it-IT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 horzOverflow="overflow">
                    <a:lnL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it-IT" sz="10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rPr>
                        <a:t>Piemonte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it-IT" sz="10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rPr>
                        <a:t>Lombardia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it-IT" sz="10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rPr>
                        <a:t>Veneto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it-IT" sz="10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rPr>
                        <a:t>Emilia Romagna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it-IT" sz="10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rPr>
                        <a:t>Liguria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it-IT" sz="10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rPr>
                        <a:t>Toscana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it-IT" sz="10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rPr>
                        <a:t>Lazio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it-IT" sz="10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rPr>
                        <a:t>Campania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it-IT" sz="10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rPr>
                        <a:t>Puglia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it-IT" sz="10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rPr>
                        <a:t>Sicilia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it-IT" sz="10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rPr>
                        <a:t>Sardegna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573592">
                <a:tc>
                  <a:txBody>
                    <a:bodyPr/>
                    <a:lstStyle/>
                    <a:p>
                      <a:pPr algn="l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Abbiamo detto la verità, senza nascondere nulla</a:t>
                      </a: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91</a:t>
                      </a: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97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90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94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 dirty="0" smtClean="0">
                          <a:solidFill>
                            <a:schemeClr val="tx1"/>
                          </a:solidFill>
                          <a:latin typeface="Calibri"/>
                        </a:rPr>
                        <a:t>97</a:t>
                      </a:r>
                      <a:endParaRPr lang="it-IT" sz="1100" b="0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93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 dirty="0" smtClean="0">
                          <a:solidFill>
                            <a:schemeClr val="tx1"/>
                          </a:solidFill>
                          <a:latin typeface="Calibri"/>
                        </a:rPr>
                        <a:t>91</a:t>
                      </a:r>
                      <a:endParaRPr lang="it-IT" sz="1100" b="0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96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81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90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87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90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578925">
                <a:tc>
                  <a:txBody>
                    <a:bodyPr/>
                    <a:lstStyle/>
                    <a:p>
                      <a:pPr algn="l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Abbiamo minimizzato la situazione</a:t>
                      </a: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9</a:t>
                      </a: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11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19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13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4" name="Text Box 1028"/>
          <p:cNvSpPr txBox="1">
            <a:spLocks noChangeArrowheads="1"/>
          </p:cNvSpPr>
          <p:nvPr/>
        </p:nvSpPr>
        <p:spPr bwMode="auto">
          <a:xfrm>
            <a:off x="3419872" y="4437112"/>
            <a:ext cx="2520280" cy="246221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it-IT" b="0" dirty="0">
                <a:solidFill>
                  <a:srgbClr val="002060"/>
                </a:solidFill>
                <a:latin typeface="+mj-lt"/>
              </a:rPr>
              <a:t>Base: </a:t>
            </a:r>
            <a:r>
              <a:rPr lang="it-IT" b="0" dirty="0" smtClean="0">
                <a:solidFill>
                  <a:srgbClr val="002060"/>
                </a:solidFill>
                <a:latin typeface="+mj-lt"/>
              </a:rPr>
              <a:t>Ne hanno parlato con i figli</a:t>
            </a:r>
            <a:endParaRPr lang="it-IT" b="0" dirty="0">
              <a:solidFill>
                <a:srgbClr val="002060"/>
              </a:solidFill>
              <a:latin typeface="+mj-lt"/>
            </a:endParaRPr>
          </a:p>
        </p:txBody>
      </p:sp>
      <p:sp>
        <p:nvSpPr>
          <p:cNvPr id="12" name="Ovale 11"/>
          <p:cNvSpPr/>
          <p:nvPr/>
        </p:nvSpPr>
        <p:spPr bwMode="auto">
          <a:xfrm>
            <a:off x="3923928" y="2060848"/>
            <a:ext cx="288032" cy="216024"/>
          </a:xfrm>
          <a:prstGeom prst="ellipse">
            <a:avLst/>
          </a:pr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0" tIns="0" rIns="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tabLst/>
            </a:pPr>
            <a:endParaRPr kumimoji="0" lang="it-I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</a:endParaRPr>
          </a:p>
        </p:txBody>
      </p:sp>
      <p:sp>
        <p:nvSpPr>
          <p:cNvPr id="15" name="Ovale 14"/>
          <p:cNvSpPr/>
          <p:nvPr/>
        </p:nvSpPr>
        <p:spPr bwMode="auto">
          <a:xfrm>
            <a:off x="5148064" y="2564904"/>
            <a:ext cx="288032" cy="216024"/>
          </a:xfrm>
          <a:prstGeom prst="ellipse">
            <a:avLst/>
          </a:pr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0" tIns="0" rIns="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tabLst/>
            </a:pPr>
            <a:endParaRPr kumimoji="0" lang="it-I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</a:endParaRPr>
          </a:p>
        </p:txBody>
      </p:sp>
      <p:sp>
        <p:nvSpPr>
          <p:cNvPr id="16" name="Ovale 15"/>
          <p:cNvSpPr/>
          <p:nvPr/>
        </p:nvSpPr>
        <p:spPr bwMode="auto">
          <a:xfrm>
            <a:off x="7452320" y="2569677"/>
            <a:ext cx="288032" cy="216024"/>
          </a:xfrm>
          <a:prstGeom prst="ellipse">
            <a:avLst/>
          </a:pr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0" tIns="0" rIns="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tabLst/>
            </a:pPr>
            <a:endParaRPr kumimoji="0" lang="it-I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</a:endParaRPr>
          </a:p>
        </p:txBody>
      </p:sp>
      <p:sp>
        <p:nvSpPr>
          <p:cNvPr id="17" name="Ovale 16"/>
          <p:cNvSpPr/>
          <p:nvPr/>
        </p:nvSpPr>
        <p:spPr bwMode="auto">
          <a:xfrm>
            <a:off x="3338318" y="3082407"/>
            <a:ext cx="288032" cy="216024"/>
          </a:xfrm>
          <a:prstGeom prst="ellipse">
            <a:avLst/>
          </a:pr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0" tIns="0" rIns="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tabLst/>
            </a:pPr>
            <a:endParaRPr kumimoji="0" lang="it-I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</a:endParaRPr>
          </a:p>
        </p:txBody>
      </p:sp>
      <p:sp>
        <p:nvSpPr>
          <p:cNvPr id="20" name="Ovale 19"/>
          <p:cNvSpPr/>
          <p:nvPr/>
        </p:nvSpPr>
        <p:spPr bwMode="auto">
          <a:xfrm>
            <a:off x="5683787" y="3586463"/>
            <a:ext cx="288032" cy="216024"/>
          </a:xfrm>
          <a:prstGeom prst="ellipse">
            <a:avLst/>
          </a:pr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0" tIns="0" rIns="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tabLst/>
            </a:pPr>
            <a:endParaRPr kumimoji="0" lang="it-I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</a:endParaRPr>
          </a:p>
        </p:txBody>
      </p:sp>
      <p:sp>
        <p:nvSpPr>
          <p:cNvPr id="21" name="Ovale 20"/>
          <p:cNvSpPr/>
          <p:nvPr/>
        </p:nvSpPr>
        <p:spPr bwMode="auto">
          <a:xfrm>
            <a:off x="2753580" y="5476891"/>
            <a:ext cx="288032" cy="216024"/>
          </a:xfrm>
          <a:prstGeom prst="ellipse">
            <a:avLst/>
          </a:pr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0" tIns="0" rIns="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tabLst/>
            </a:pPr>
            <a:endParaRPr kumimoji="0" lang="it-I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</a:endParaRPr>
          </a:p>
        </p:txBody>
      </p:sp>
      <p:sp>
        <p:nvSpPr>
          <p:cNvPr id="23" name="Ovale 22"/>
          <p:cNvSpPr/>
          <p:nvPr/>
        </p:nvSpPr>
        <p:spPr bwMode="auto">
          <a:xfrm>
            <a:off x="4499992" y="5485565"/>
            <a:ext cx="288032" cy="216024"/>
          </a:xfrm>
          <a:prstGeom prst="ellipse">
            <a:avLst/>
          </a:pr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0" tIns="0" rIns="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tabLst/>
            </a:pPr>
            <a:endParaRPr kumimoji="0" lang="it-I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</a:endParaRPr>
          </a:p>
        </p:txBody>
      </p:sp>
      <p:sp>
        <p:nvSpPr>
          <p:cNvPr id="24" name="Ovale 23"/>
          <p:cNvSpPr/>
          <p:nvPr/>
        </p:nvSpPr>
        <p:spPr bwMode="auto">
          <a:xfrm>
            <a:off x="6268525" y="5476891"/>
            <a:ext cx="288032" cy="216024"/>
          </a:xfrm>
          <a:prstGeom prst="ellipse">
            <a:avLst/>
          </a:pr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0" tIns="0" rIns="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tabLst/>
            </a:pPr>
            <a:endParaRPr kumimoji="0" lang="it-I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</a:endParaRPr>
          </a:p>
        </p:txBody>
      </p:sp>
      <p:sp>
        <p:nvSpPr>
          <p:cNvPr id="25" name="Ovale 24"/>
          <p:cNvSpPr/>
          <p:nvPr/>
        </p:nvSpPr>
        <p:spPr bwMode="auto">
          <a:xfrm>
            <a:off x="6876256" y="6075076"/>
            <a:ext cx="288032" cy="216024"/>
          </a:xfrm>
          <a:prstGeom prst="ellipse">
            <a:avLst/>
          </a:pr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0" tIns="0" rIns="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tabLst/>
            </a:pPr>
            <a:endParaRPr kumimoji="0" lang="it-I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olo 2"/>
          <p:cNvSpPr>
            <a:spLocks noGrp="1"/>
          </p:cNvSpPr>
          <p:nvPr>
            <p:ph type="title"/>
          </p:nvPr>
        </p:nvSpPr>
        <p:spPr>
          <a:xfrm>
            <a:off x="838201" y="87313"/>
            <a:ext cx="7766248" cy="611187"/>
          </a:xfrm>
        </p:spPr>
        <p:txBody>
          <a:bodyPr/>
          <a:lstStyle/>
          <a:p>
            <a:r>
              <a:rPr lang="it-IT" dirty="0" smtClean="0"/>
              <a:t>L’atteggiamento nei confronti del discorso sulla crisi</a:t>
            </a:r>
            <a:endParaRPr lang="it-IT" sz="1500" dirty="0"/>
          </a:p>
        </p:txBody>
      </p:sp>
      <p:sp>
        <p:nvSpPr>
          <p:cNvPr id="5" name="Rectangle 1030"/>
          <p:cNvSpPr>
            <a:spLocks noChangeArrowheads="1"/>
          </p:cNvSpPr>
          <p:nvPr/>
        </p:nvSpPr>
        <p:spPr bwMode="auto">
          <a:xfrm>
            <a:off x="107950" y="655061"/>
            <a:ext cx="8352482" cy="323165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 algn="l" eaLnBrk="0" hangingPunct="0">
              <a:lnSpc>
                <a:spcPts val="900"/>
              </a:lnSpc>
              <a:defRPr/>
            </a:pPr>
            <a:r>
              <a:rPr lang="it-IT" b="0" dirty="0" smtClean="0">
                <a:latin typeface="Calibri"/>
                <a:ea typeface="Calibri"/>
              </a:rPr>
              <a:t>D7_e) Come sono andate le cose? </a:t>
            </a:r>
          </a:p>
          <a:p>
            <a:pPr algn="l" eaLnBrk="0" hangingPunct="0">
              <a:lnSpc>
                <a:spcPts val="900"/>
              </a:lnSpc>
              <a:defRPr/>
            </a:pPr>
            <a:r>
              <a:rPr lang="it-IT" b="0" dirty="0" smtClean="0">
                <a:latin typeface="Calibri"/>
                <a:ea typeface="Calibri"/>
              </a:rPr>
              <a:t>D7_d) E ora che sei informato, come la pensi?</a:t>
            </a:r>
          </a:p>
        </p:txBody>
      </p:sp>
      <p:sp>
        <p:nvSpPr>
          <p:cNvPr id="15" name="Segnaposto numero diapositiva 1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39B92E33-AA03-4489-A652-72D61103C84E}" type="slidenum">
              <a:rPr lang="en-US" smtClean="0"/>
              <a:pPr>
                <a:defRPr/>
              </a:pPr>
              <a:t>35</a:t>
            </a:fld>
            <a:endParaRPr lang="en-US" dirty="0"/>
          </a:p>
        </p:txBody>
      </p:sp>
      <p:sp>
        <p:nvSpPr>
          <p:cNvPr id="14" name="Text Box 5"/>
          <p:cNvSpPr txBox="1">
            <a:spLocks noChangeArrowheads="1"/>
          </p:cNvSpPr>
          <p:nvPr/>
        </p:nvSpPr>
        <p:spPr bwMode="auto">
          <a:xfrm>
            <a:off x="8315721" y="561975"/>
            <a:ext cx="792783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square">
            <a:spAutoFit/>
          </a:bodyPr>
          <a:lstStyle/>
          <a:p>
            <a:pPr algn="r">
              <a:spcBef>
                <a:spcPct val="50000"/>
              </a:spcBef>
            </a:pPr>
            <a:r>
              <a:rPr lang="it-IT" i="0" dirty="0" smtClean="0">
                <a:solidFill>
                  <a:srgbClr val="002060"/>
                </a:solidFill>
                <a:latin typeface="+mj-lt"/>
              </a:rPr>
              <a:t>Valori %</a:t>
            </a:r>
            <a:endParaRPr lang="it-IT" i="0" dirty="0">
              <a:solidFill>
                <a:srgbClr val="002060"/>
              </a:solidFill>
              <a:latin typeface="+mj-lt"/>
            </a:endParaRPr>
          </a:p>
        </p:txBody>
      </p:sp>
      <p:graphicFrame>
        <p:nvGraphicFramePr>
          <p:cNvPr id="9" name="Grafico 8"/>
          <p:cNvGraphicFramePr/>
          <p:nvPr/>
        </p:nvGraphicFramePr>
        <p:xfrm>
          <a:off x="5292080" y="1484784"/>
          <a:ext cx="3168352" cy="469957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0" name="Text Box 5"/>
          <p:cNvSpPr txBox="1">
            <a:spLocks noChangeArrowheads="1"/>
          </p:cNvSpPr>
          <p:nvPr/>
        </p:nvSpPr>
        <p:spPr bwMode="auto">
          <a:xfrm>
            <a:off x="1115616" y="1158652"/>
            <a:ext cx="1728192" cy="292388"/>
          </a:xfrm>
          <a:prstGeom prst="rect">
            <a:avLst/>
          </a:prstGeom>
          <a:solidFill>
            <a:srgbClr val="FF0000"/>
          </a:solidFill>
          <a:ln w="19050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sz="1300" i="0" kern="0" noProof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GENITORI</a:t>
            </a:r>
            <a:endParaRPr kumimoji="0" lang="it-IT" sz="130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</a:endParaRPr>
          </a:p>
        </p:txBody>
      </p:sp>
      <p:sp>
        <p:nvSpPr>
          <p:cNvPr id="12" name="Text Box 5"/>
          <p:cNvSpPr txBox="1">
            <a:spLocks noChangeArrowheads="1"/>
          </p:cNvSpPr>
          <p:nvPr/>
        </p:nvSpPr>
        <p:spPr bwMode="auto">
          <a:xfrm>
            <a:off x="5940152" y="1158652"/>
            <a:ext cx="1728192" cy="292388"/>
          </a:xfrm>
          <a:prstGeom prst="rect">
            <a:avLst/>
          </a:prstGeom>
          <a:solidFill>
            <a:srgbClr val="FF0000"/>
          </a:solidFill>
          <a:ln w="19050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sz="1300" i="0" kern="0" noProof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FIGLI</a:t>
            </a:r>
            <a:endParaRPr kumimoji="0" lang="it-IT" sz="130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</a:endParaRPr>
          </a:p>
        </p:txBody>
      </p:sp>
      <p:graphicFrame>
        <p:nvGraphicFramePr>
          <p:cNvPr id="13" name="Grafico 12"/>
          <p:cNvGraphicFramePr/>
          <p:nvPr/>
        </p:nvGraphicFramePr>
        <p:xfrm>
          <a:off x="467544" y="1484784"/>
          <a:ext cx="3168352" cy="469957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7" name="Text Box 1028"/>
          <p:cNvSpPr txBox="1">
            <a:spLocks noChangeArrowheads="1"/>
          </p:cNvSpPr>
          <p:nvPr/>
        </p:nvSpPr>
        <p:spPr bwMode="auto">
          <a:xfrm>
            <a:off x="5796136" y="6237312"/>
            <a:ext cx="2520280" cy="246221"/>
          </a:xfrm>
          <a:prstGeom prst="rect">
            <a:avLst/>
          </a:prstGeom>
          <a:ln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l">
              <a:spcBef>
                <a:spcPct val="50000"/>
              </a:spcBef>
              <a:defRPr/>
            </a:pPr>
            <a:r>
              <a:rPr lang="it-IT" b="0" dirty="0" smtClean="0">
                <a:solidFill>
                  <a:srgbClr val="002060"/>
                </a:solidFill>
              </a:rPr>
              <a:t>Base: Ne hanno parlato con i genitori (301)</a:t>
            </a:r>
            <a:endParaRPr lang="it-IT" b="0" dirty="0">
              <a:solidFill>
                <a:srgbClr val="002060"/>
              </a:solidFill>
            </a:endParaRPr>
          </a:p>
        </p:txBody>
      </p:sp>
      <p:grpSp>
        <p:nvGrpSpPr>
          <p:cNvPr id="16" name="Gruppo 15"/>
          <p:cNvGrpSpPr/>
          <p:nvPr/>
        </p:nvGrpSpPr>
        <p:grpSpPr>
          <a:xfrm>
            <a:off x="467544" y="6093296"/>
            <a:ext cx="4554724" cy="246221"/>
            <a:chOff x="467544" y="6093296"/>
            <a:chExt cx="4554724" cy="246221"/>
          </a:xfrm>
        </p:grpSpPr>
        <p:sp>
          <p:nvSpPr>
            <p:cNvPr id="19" name="Text Box 1028"/>
            <p:cNvSpPr txBox="1">
              <a:spLocks noChangeArrowheads="1"/>
            </p:cNvSpPr>
            <p:nvPr/>
          </p:nvSpPr>
          <p:spPr bwMode="auto">
            <a:xfrm>
              <a:off x="467544" y="6093296"/>
              <a:ext cx="4320480" cy="246221"/>
            </a:xfrm>
            <a:prstGeom prst="rect">
              <a:avLst/>
            </a:prstGeom>
            <a:noFill/>
            <a:ln>
              <a:noFill/>
            </a:ln>
            <a:effectLst>
              <a:prstShdw prst="shdw17" dist="17961" dir="2700000">
                <a:schemeClr val="accent1">
                  <a:gamma/>
                  <a:shade val="60000"/>
                  <a:invGamma/>
                </a:schemeClr>
              </a:prstShdw>
            </a:effectLst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l">
                <a:spcBef>
                  <a:spcPct val="50000"/>
                </a:spcBef>
                <a:defRPr/>
              </a:pPr>
              <a:r>
                <a:rPr lang="it-IT" b="0" dirty="0">
                  <a:solidFill>
                    <a:srgbClr val="002060"/>
                  </a:solidFill>
                  <a:latin typeface="+mj-lt"/>
                </a:rPr>
                <a:t>Base: </a:t>
              </a:r>
              <a:r>
                <a:rPr lang="it-IT" b="0" dirty="0" smtClean="0">
                  <a:solidFill>
                    <a:srgbClr val="002060"/>
                  </a:solidFill>
                  <a:latin typeface="+mj-lt"/>
                </a:rPr>
                <a:t>Ne hanno parlato con i figli  </a:t>
              </a:r>
              <a:r>
                <a:rPr lang="it-IT" b="0" dirty="0" smtClean="0">
                  <a:solidFill>
                    <a:srgbClr val="002060"/>
                  </a:solidFill>
                  <a:latin typeface="+mj-lt"/>
                  <a:sym typeface="Wingdings" pitchFamily="2" charset="2"/>
                </a:rPr>
                <a:t> totale </a:t>
              </a:r>
              <a:r>
                <a:rPr lang="it-IT" b="0" dirty="0" smtClean="0">
                  <a:solidFill>
                    <a:srgbClr val="002060"/>
                  </a:solidFill>
                  <a:latin typeface="+mj-lt"/>
                </a:rPr>
                <a:t>(630)            con figli 14-17enni (259)</a:t>
              </a:r>
              <a:endParaRPr lang="it-IT" b="0" dirty="0">
                <a:solidFill>
                  <a:srgbClr val="002060"/>
                </a:solidFill>
                <a:latin typeface="+mj-lt"/>
              </a:endParaRPr>
            </a:p>
          </p:txBody>
        </p:sp>
        <p:sp>
          <p:nvSpPr>
            <p:cNvPr id="20" name="Rettangolo 19"/>
            <p:cNvSpPr/>
            <p:nvPr/>
          </p:nvSpPr>
          <p:spPr bwMode="auto">
            <a:xfrm rot="5400000">
              <a:off x="3155979" y="6090541"/>
              <a:ext cx="144016" cy="249300"/>
            </a:xfrm>
            <a:prstGeom prst="rect">
              <a:avLst/>
            </a:prstGeom>
            <a:solidFill>
              <a:srgbClr val="009999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l" defTabSz="914400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it-I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endParaRPr>
            </a:p>
          </p:txBody>
        </p:sp>
        <p:sp>
          <p:nvSpPr>
            <p:cNvPr id="21" name="Rettangolo 20"/>
            <p:cNvSpPr/>
            <p:nvPr/>
          </p:nvSpPr>
          <p:spPr bwMode="auto">
            <a:xfrm rot="5400000">
              <a:off x="4825610" y="6103988"/>
              <a:ext cx="144016" cy="249300"/>
            </a:xfrm>
            <a:prstGeom prst="rect">
              <a:avLst/>
            </a:prstGeom>
            <a:solidFill>
              <a:srgbClr val="F09C06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l" defTabSz="914400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it-I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8387729" y="662499"/>
            <a:ext cx="792783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it-IT" i="0" dirty="0" smtClean="0">
                <a:solidFill>
                  <a:srgbClr val="002060"/>
                </a:solidFill>
                <a:latin typeface="+mj-lt"/>
              </a:rPr>
              <a:t>Valori %</a:t>
            </a:r>
            <a:endParaRPr lang="it-IT" i="0" dirty="0">
              <a:solidFill>
                <a:srgbClr val="002060"/>
              </a:solidFill>
              <a:latin typeface="+mj-lt"/>
            </a:endParaRPr>
          </a:p>
        </p:txBody>
      </p:sp>
      <p:sp>
        <p:nvSpPr>
          <p:cNvPr id="22" name="Titolo 21"/>
          <p:cNvSpPr>
            <a:spLocks noGrp="1"/>
          </p:cNvSpPr>
          <p:nvPr>
            <p:ph type="title"/>
          </p:nvPr>
        </p:nvSpPr>
        <p:spPr>
          <a:xfrm>
            <a:off x="838201" y="87313"/>
            <a:ext cx="6830144" cy="611187"/>
          </a:xfrm>
          <a:solidFill>
            <a:schemeClr val="bg1"/>
          </a:solidFill>
        </p:spPr>
        <p:txBody>
          <a:bodyPr/>
          <a:lstStyle/>
          <a:p>
            <a:r>
              <a:rPr lang="it-IT" dirty="0" smtClean="0"/>
              <a:t>L’atteggiamento nei confronti  del discorso sulla crisi </a:t>
            </a:r>
            <a:br>
              <a:rPr lang="it-IT" dirty="0" smtClean="0"/>
            </a:br>
            <a:r>
              <a:rPr lang="it-IT" sz="1500" dirty="0" smtClean="0">
                <a:solidFill>
                  <a:srgbClr val="1F497D"/>
                </a:solidFill>
              </a:rPr>
              <a:t>approfondimento GENITORI per regioni</a:t>
            </a:r>
            <a:endParaRPr lang="it-IT" sz="1500" dirty="0"/>
          </a:p>
        </p:txBody>
      </p:sp>
      <p:sp>
        <p:nvSpPr>
          <p:cNvPr id="10" name="Segnaposto numero diapositiva 9"/>
          <p:cNvSpPr>
            <a:spLocks noGrp="1"/>
          </p:cNvSpPr>
          <p:nvPr>
            <p:ph type="sldNum" sz="quarter" idx="11"/>
          </p:nvPr>
        </p:nvSpPr>
        <p:spPr>
          <a:xfrm>
            <a:off x="8702675" y="6277868"/>
            <a:ext cx="300038" cy="182563"/>
          </a:xfrm>
        </p:spPr>
        <p:txBody>
          <a:bodyPr/>
          <a:lstStyle/>
          <a:p>
            <a:pPr>
              <a:defRPr/>
            </a:pPr>
            <a:fld id="{39B92E33-AA03-4489-A652-72D61103C84E}" type="slidenum">
              <a:rPr lang="en-US" smtClean="0"/>
              <a:pPr>
                <a:defRPr/>
              </a:pPr>
              <a:t>36</a:t>
            </a:fld>
            <a:endParaRPr lang="en-US"/>
          </a:p>
        </p:txBody>
      </p:sp>
      <p:graphicFrame>
        <p:nvGraphicFramePr>
          <p:cNvPr id="18" name="Group 870"/>
          <p:cNvGraphicFramePr>
            <a:graphicFrameLocks noGrp="1"/>
          </p:cNvGraphicFramePr>
          <p:nvPr/>
        </p:nvGraphicFramePr>
        <p:xfrm>
          <a:off x="107504" y="1988841"/>
          <a:ext cx="8948248" cy="1646716"/>
        </p:xfrm>
        <a:graphic>
          <a:graphicData uri="http://schemas.openxmlformats.org/drawingml/2006/table">
            <a:tbl>
              <a:tblPr/>
              <a:tblGrid>
                <a:gridCol w="1866707"/>
                <a:gridCol w="658921"/>
                <a:gridCol w="558800"/>
                <a:gridCol w="586382"/>
                <a:gridCol w="586382"/>
                <a:gridCol w="586382"/>
                <a:gridCol w="586382"/>
                <a:gridCol w="586382"/>
                <a:gridCol w="586382"/>
                <a:gridCol w="586382"/>
                <a:gridCol w="586382"/>
                <a:gridCol w="586382"/>
                <a:gridCol w="586382"/>
              </a:tblGrid>
              <a:tr h="373816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lang="it-IT" sz="1000" b="1" i="1" kern="0" dirty="0" smtClean="0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 horzOverflow="overflow">
                    <a:lnL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cs typeface="Arial" charset="0"/>
                        </a:rPr>
                        <a:t>TOTALE</a:t>
                      </a:r>
                      <a:endParaRPr kumimoji="0" lang="it-IT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 horzOverflow="overflow">
                    <a:lnL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it-IT" sz="10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rPr>
                        <a:t>Piemonte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it-IT" sz="10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rPr>
                        <a:t>Lombardia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it-IT" sz="10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rPr>
                        <a:t>Veneto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it-IT" sz="10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rPr>
                        <a:t>Emilia Romagna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it-IT" sz="10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rPr>
                        <a:t>Liguria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it-IT" sz="10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rPr>
                        <a:t>Toscana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it-IT" sz="10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rPr>
                        <a:t>Lazio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it-IT" sz="10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rPr>
                        <a:t>Campania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it-IT" sz="10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rPr>
                        <a:t>Puglia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it-IT" sz="10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rPr>
                        <a:t>Sicilia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it-IT" sz="10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rPr>
                        <a:t>Sardegna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374997">
                <a:tc>
                  <a:txBody>
                    <a:bodyPr/>
                    <a:lstStyle/>
                    <a:p>
                      <a:pPr algn="l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I figli hanno capito e si comportano di conseguenza</a:t>
                      </a: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81</a:t>
                      </a: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84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78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85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77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82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 dirty="0" smtClean="0">
                          <a:solidFill>
                            <a:schemeClr val="tx1"/>
                          </a:solidFill>
                          <a:latin typeface="Calibri"/>
                        </a:rPr>
                        <a:t>90</a:t>
                      </a:r>
                      <a:endParaRPr lang="it-IT" sz="1100" b="0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79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75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85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89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92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449904">
                <a:tc>
                  <a:txBody>
                    <a:bodyPr/>
                    <a:lstStyle/>
                    <a:p>
                      <a:pPr algn="l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I figli hanno capito, ma continuano a fare come se niente fosse cambiato</a:t>
                      </a: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17</a:t>
                      </a: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13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22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13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19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 dirty="0" smtClean="0">
                          <a:solidFill>
                            <a:schemeClr val="tx1"/>
                          </a:solidFill>
                          <a:latin typeface="Calibri"/>
                        </a:rPr>
                        <a:t>13</a:t>
                      </a:r>
                      <a:endParaRPr lang="it-IT" sz="1100" b="0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20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25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15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385458">
                <a:tc>
                  <a:txBody>
                    <a:bodyPr/>
                    <a:lstStyle/>
                    <a:p>
                      <a:pPr algn="l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Non hanno capito la situazione </a:t>
                      </a: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 dirty="0" smtClean="0">
                          <a:solidFill>
                            <a:schemeClr val="tx1"/>
                          </a:solidFill>
                          <a:latin typeface="Calibri"/>
                        </a:rPr>
                        <a:t>-</a:t>
                      </a:r>
                      <a:endParaRPr lang="it-IT" sz="1100" b="0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 dirty="0" smtClean="0">
                          <a:solidFill>
                            <a:schemeClr val="tx1"/>
                          </a:solidFill>
                          <a:latin typeface="Calibri"/>
                        </a:rPr>
                        <a:t>1</a:t>
                      </a:r>
                      <a:endParaRPr lang="it-IT" sz="1100" b="0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 dirty="0" smtClean="0">
                          <a:solidFill>
                            <a:schemeClr val="tx1"/>
                          </a:solidFill>
                          <a:latin typeface="Calibri"/>
                        </a:rPr>
                        <a:t>-</a:t>
                      </a:r>
                      <a:endParaRPr lang="it-IT" sz="1100" b="0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 dirty="0" smtClean="0">
                          <a:solidFill>
                            <a:schemeClr val="tx1"/>
                          </a:solidFill>
                          <a:latin typeface="Calibri"/>
                        </a:rPr>
                        <a:t>-</a:t>
                      </a:r>
                      <a:endParaRPr lang="it-IT" sz="1100" b="0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pic>
        <p:nvPicPr>
          <p:cNvPr id="19" name="Immagine 18" descr="images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812360" y="322734"/>
            <a:ext cx="558216" cy="657994"/>
          </a:xfrm>
          <a:prstGeom prst="rect">
            <a:avLst/>
          </a:prstGeom>
        </p:spPr>
      </p:pic>
      <p:sp>
        <p:nvSpPr>
          <p:cNvPr id="9" name="Rectangle 1030"/>
          <p:cNvSpPr>
            <a:spLocks noChangeArrowheads="1"/>
          </p:cNvSpPr>
          <p:nvPr/>
        </p:nvSpPr>
        <p:spPr bwMode="auto">
          <a:xfrm>
            <a:off x="107950" y="638261"/>
            <a:ext cx="8352482" cy="328167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 algn="l" eaLnBrk="0" hangingPunct="0">
              <a:lnSpc>
                <a:spcPts val="900"/>
              </a:lnSpc>
              <a:defRPr/>
            </a:pPr>
            <a:r>
              <a:rPr lang="it-IT" b="0" dirty="0" smtClean="0">
                <a:latin typeface="Calibri"/>
                <a:ea typeface="Calibri"/>
              </a:rPr>
              <a:t>D7_e) Come sono andate le cose? </a:t>
            </a:r>
          </a:p>
          <a:p>
            <a:pPr algn="l" eaLnBrk="0" hangingPunct="0">
              <a:lnSpc>
                <a:spcPts val="900"/>
              </a:lnSpc>
              <a:defRPr/>
            </a:pPr>
            <a:r>
              <a:rPr lang="it-IT" b="0" dirty="0" smtClean="0">
                <a:latin typeface="Calibri"/>
                <a:ea typeface="Calibri"/>
              </a:rPr>
              <a:t>D7_f) Quali sarebbero i settori in cui per i suoi figli sarebbe più difficile fare rinunce o riduzione, se dovesse presentarsi il bisogno? </a:t>
            </a:r>
          </a:p>
        </p:txBody>
      </p:sp>
      <p:sp>
        <p:nvSpPr>
          <p:cNvPr id="12" name="Text Box 1028"/>
          <p:cNvSpPr txBox="1">
            <a:spLocks noChangeArrowheads="1"/>
          </p:cNvSpPr>
          <p:nvPr/>
        </p:nvSpPr>
        <p:spPr bwMode="auto">
          <a:xfrm>
            <a:off x="3419872" y="1700808"/>
            <a:ext cx="2520280" cy="246221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it-IT" b="0" dirty="0">
                <a:solidFill>
                  <a:srgbClr val="002060"/>
                </a:solidFill>
                <a:latin typeface="+mj-lt"/>
              </a:rPr>
              <a:t>Base: </a:t>
            </a:r>
            <a:r>
              <a:rPr lang="it-IT" b="0" dirty="0" smtClean="0">
                <a:solidFill>
                  <a:srgbClr val="002060"/>
                </a:solidFill>
                <a:latin typeface="+mj-lt"/>
              </a:rPr>
              <a:t>Ne hanno parlato con i figli</a:t>
            </a:r>
            <a:endParaRPr lang="it-IT" b="0" dirty="0">
              <a:solidFill>
                <a:srgbClr val="002060"/>
              </a:solidFill>
              <a:latin typeface="+mj-lt"/>
            </a:endParaRPr>
          </a:p>
        </p:txBody>
      </p:sp>
      <p:sp>
        <p:nvSpPr>
          <p:cNvPr id="11" name="Ovale 10"/>
          <p:cNvSpPr/>
          <p:nvPr/>
        </p:nvSpPr>
        <p:spPr bwMode="auto">
          <a:xfrm>
            <a:off x="5697234" y="2466002"/>
            <a:ext cx="288032" cy="216024"/>
          </a:xfrm>
          <a:prstGeom prst="ellipse">
            <a:avLst/>
          </a:pr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0" tIns="0" rIns="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tabLst/>
            </a:pPr>
            <a:endParaRPr kumimoji="0" lang="it-I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</a:endParaRPr>
          </a:p>
        </p:txBody>
      </p:sp>
      <p:sp>
        <p:nvSpPr>
          <p:cNvPr id="13" name="Ovale 12"/>
          <p:cNvSpPr/>
          <p:nvPr/>
        </p:nvSpPr>
        <p:spPr bwMode="auto">
          <a:xfrm>
            <a:off x="8028384" y="2461229"/>
            <a:ext cx="288032" cy="216024"/>
          </a:xfrm>
          <a:prstGeom prst="ellipse">
            <a:avLst/>
          </a:pr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0" tIns="0" rIns="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tabLst/>
            </a:pPr>
            <a:endParaRPr kumimoji="0" lang="it-I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</a:endParaRPr>
          </a:p>
        </p:txBody>
      </p:sp>
      <p:sp>
        <p:nvSpPr>
          <p:cNvPr id="14" name="Ovale 13"/>
          <p:cNvSpPr/>
          <p:nvPr/>
        </p:nvSpPr>
        <p:spPr bwMode="auto">
          <a:xfrm>
            <a:off x="6866710" y="2906724"/>
            <a:ext cx="288032" cy="216024"/>
          </a:xfrm>
          <a:prstGeom prst="ellipse">
            <a:avLst/>
          </a:pr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0" tIns="0" rIns="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tabLst/>
            </a:pPr>
            <a:endParaRPr kumimoji="0" lang="it-I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</a:endParaRPr>
          </a:p>
        </p:txBody>
      </p:sp>
      <p:sp>
        <p:nvSpPr>
          <p:cNvPr id="15" name="Ovale 14"/>
          <p:cNvSpPr/>
          <p:nvPr/>
        </p:nvSpPr>
        <p:spPr bwMode="auto">
          <a:xfrm>
            <a:off x="3339190" y="2898050"/>
            <a:ext cx="288032" cy="216024"/>
          </a:xfrm>
          <a:prstGeom prst="ellipse">
            <a:avLst/>
          </a:pr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0" tIns="0" rIns="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tabLst/>
            </a:pPr>
            <a:endParaRPr kumimoji="0" lang="it-I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olo 2"/>
          <p:cNvSpPr>
            <a:spLocks noGrp="1"/>
          </p:cNvSpPr>
          <p:nvPr>
            <p:ph type="title"/>
          </p:nvPr>
        </p:nvSpPr>
        <p:spPr>
          <a:xfrm>
            <a:off x="838201" y="87313"/>
            <a:ext cx="7766248" cy="611187"/>
          </a:xfrm>
        </p:spPr>
        <p:txBody>
          <a:bodyPr/>
          <a:lstStyle/>
          <a:p>
            <a:r>
              <a:rPr lang="it-IT" dirty="0" smtClean="0"/>
              <a:t>Le proposte di intervento da parte del nuovo governo</a:t>
            </a:r>
            <a:endParaRPr lang="it-IT" sz="1500" dirty="0"/>
          </a:p>
        </p:txBody>
      </p:sp>
      <p:sp>
        <p:nvSpPr>
          <p:cNvPr id="5" name="Rectangle 1030"/>
          <p:cNvSpPr>
            <a:spLocks noChangeArrowheads="1"/>
          </p:cNvSpPr>
          <p:nvPr/>
        </p:nvSpPr>
        <p:spPr bwMode="auto">
          <a:xfrm>
            <a:off x="107950" y="655061"/>
            <a:ext cx="8784530" cy="323165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 algn="l" eaLnBrk="0" hangingPunct="0">
              <a:lnSpc>
                <a:spcPts val="900"/>
              </a:lnSpc>
              <a:defRPr/>
            </a:pPr>
            <a:r>
              <a:rPr lang="it-IT" b="0" dirty="0" smtClean="0">
                <a:latin typeface="Calibri"/>
                <a:ea typeface="Calibri"/>
              </a:rPr>
              <a:t>D16) Tra le seguenti proposte di intervento che il nuovo governo potrebbe realizzare, quale reputa la più urgente?</a:t>
            </a:r>
          </a:p>
          <a:p>
            <a:pPr algn="l" eaLnBrk="0" hangingPunct="0">
              <a:lnSpc>
                <a:spcPts val="900"/>
              </a:lnSpc>
              <a:defRPr/>
            </a:pPr>
            <a:r>
              <a:rPr lang="it-IT" b="0" dirty="0" smtClean="0">
                <a:latin typeface="Calibri"/>
                <a:ea typeface="Calibri"/>
              </a:rPr>
              <a:t>D16) Tra le seguenti proposte di intervento che il nuovo governo potrebbe realizzare, quale ti sembra il più importante per il tuo futuro?</a:t>
            </a:r>
          </a:p>
        </p:txBody>
      </p:sp>
      <p:sp>
        <p:nvSpPr>
          <p:cNvPr id="15" name="Segnaposto numero diapositiva 1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39B92E33-AA03-4489-A652-72D61103C84E}" type="slidenum">
              <a:rPr lang="en-US" smtClean="0"/>
              <a:pPr>
                <a:defRPr/>
              </a:pPr>
              <a:t>37</a:t>
            </a:fld>
            <a:endParaRPr lang="en-US" dirty="0"/>
          </a:p>
        </p:txBody>
      </p:sp>
      <p:sp>
        <p:nvSpPr>
          <p:cNvPr id="14" name="Text Box 5"/>
          <p:cNvSpPr txBox="1">
            <a:spLocks noChangeArrowheads="1"/>
          </p:cNvSpPr>
          <p:nvPr/>
        </p:nvSpPr>
        <p:spPr bwMode="auto">
          <a:xfrm>
            <a:off x="8315721" y="561975"/>
            <a:ext cx="792783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square">
            <a:spAutoFit/>
          </a:bodyPr>
          <a:lstStyle/>
          <a:p>
            <a:pPr algn="r">
              <a:spcBef>
                <a:spcPct val="50000"/>
              </a:spcBef>
            </a:pPr>
            <a:r>
              <a:rPr lang="it-IT" i="0" dirty="0" smtClean="0">
                <a:solidFill>
                  <a:srgbClr val="002060"/>
                </a:solidFill>
                <a:latin typeface="+mj-lt"/>
              </a:rPr>
              <a:t>Valori %</a:t>
            </a:r>
            <a:endParaRPr lang="it-IT" i="0" dirty="0">
              <a:solidFill>
                <a:srgbClr val="002060"/>
              </a:solidFill>
              <a:latin typeface="+mj-lt"/>
            </a:endParaRPr>
          </a:p>
        </p:txBody>
      </p:sp>
      <p:graphicFrame>
        <p:nvGraphicFramePr>
          <p:cNvPr id="9" name="Grafico 8"/>
          <p:cNvGraphicFramePr/>
          <p:nvPr/>
        </p:nvGraphicFramePr>
        <p:xfrm>
          <a:off x="5292080" y="1484784"/>
          <a:ext cx="3168352" cy="469957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0" name="Text Box 5"/>
          <p:cNvSpPr txBox="1">
            <a:spLocks noChangeArrowheads="1"/>
          </p:cNvSpPr>
          <p:nvPr/>
        </p:nvSpPr>
        <p:spPr bwMode="auto">
          <a:xfrm>
            <a:off x="1115616" y="1158652"/>
            <a:ext cx="1728192" cy="292388"/>
          </a:xfrm>
          <a:prstGeom prst="rect">
            <a:avLst/>
          </a:prstGeom>
          <a:solidFill>
            <a:srgbClr val="FF0000"/>
          </a:solidFill>
          <a:ln w="19050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sz="1300" i="0" kern="0" noProof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GENITORI</a:t>
            </a:r>
            <a:endParaRPr kumimoji="0" lang="it-IT" sz="130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</a:endParaRPr>
          </a:p>
        </p:txBody>
      </p:sp>
      <p:sp>
        <p:nvSpPr>
          <p:cNvPr id="12" name="Text Box 5"/>
          <p:cNvSpPr txBox="1">
            <a:spLocks noChangeArrowheads="1"/>
          </p:cNvSpPr>
          <p:nvPr/>
        </p:nvSpPr>
        <p:spPr bwMode="auto">
          <a:xfrm>
            <a:off x="5940152" y="1158652"/>
            <a:ext cx="1728192" cy="292388"/>
          </a:xfrm>
          <a:prstGeom prst="rect">
            <a:avLst/>
          </a:prstGeom>
          <a:solidFill>
            <a:srgbClr val="FF0000"/>
          </a:solidFill>
          <a:ln w="19050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sz="1300" i="0" kern="0" noProof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FIGLI</a:t>
            </a:r>
            <a:endParaRPr kumimoji="0" lang="it-IT" sz="130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</a:endParaRPr>
          </a:p>
        </p:txBody>
      </p:sp>
      <p:graphicFrame>
        <p:nvGraphicFramePr>
          <p:cNvPr id="13" name="Grafico 12"/>
          <p:cNvGraphicFramePr/>
          <p:nvPr/>
        </p:nvGraphicFramePr>
        <p:xfrm>
          <a:off x="467544" y="1484784"/>
          <a:ext cx="3168352" cy="469957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6" name="Text Box 1028"/>
          <p:cNvSpPr txBox="1">
            <a:spLocks noChangeArrowheads="1"/>
          </p:cNvSpPr>
          <p:nvPr/>
        </p:nvSpPr>
        <p:spPr bwMode="auto">
          <a:xfrm>
            <a:off x="5796136" y="6237312"/>
            <a:ext cx="2160240" cy="246221"/>
          </a:xfrm>
          <a:prstGeom prst="rect">
            <a:avLst/>
          </a:prstGeom>
          <a:ln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it-IT" b="0" dirty="0" smtClean="0">
                <a:solidFill>
                  <a:srgbClr val="002060"/>
                </a:solidFill>
              </a:rPr>
              <a:t>Base: Totale campione (401)</a:t>
            </a:r>
            <a:endParaRPr lang="it-IT" b="0" dirty="0">
              <a:solidFill>
                <a:srgbClr val="002060"/>
              </a:solidFill>
            </a:endParaRPr>
          </a:p>
        </p:txBody>
      </p:sp>
      <p:grpSp>
        <p:nvGrpSpPr>
          <p:cNvPr id="17" name="Gruppo 16"/>
          <p:cNvGrpSpPr/>
          <p:nvPr/>
        </p:nvGrpSpPr>
        <p:grpSpPr>
          <a:xfrm>
            <a:off x="395536" y="6237312"/>
            <a:ext cx="3960440" cy="246221"/>
            <a:chOff x="395536" y="6279123"/>
            <a:chExt cx="3960440" cy="246221"/>
          </a:xfrm>
        </p:grpSpPr>
        <p:sp>
          <p:nvSpPr>
            <p:cNvPr id="19" name="Text Box 1028"/>
            <p:cNvSpPr txBox="1">
              <a:spLocks noChangeArrowheads="1"/>
            </p:cNvSpPr>
            <p:nvPr/>
          </p:nvSpPr>
          <p:spPr bwMode="auto">
            <a:xfrm>
              <a:off x="395536" y="6279123"/>
              <a:ext cx="3960440" cy="246221"/>
            </a:xfrm>
            <a:prstGeom prst="rect">
              <a:avLst/>
            </a:prstGeom>
            <a:ln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  <a:defRPr/>
              </a:pPr>
              <a:r>
                <a:rPr lang="it-IT" b="0" dirty="0">
                  <a:solidFill>
                    <a:srgbClr val="002060"/>
                  </a:solidFill>
                  <a:latin typeface="+mj-lt"/>
                </a:rPr>
                <a:t>Base: </a:t>
              </a:r>
              <a:r>
                <a:rPr lang="it-IT" b="0" dirty="0" smtClean="0">
                  <a:solidFill>
                    <a:srgbClr val="002060"/>
                  </a:solidFill>
                  <a:latin typeface="+mj-lt"/>
                </a:rPr>
                <a:t>Totale intervistati (1487)           – Genitori di 14-17enni (395)</a:t>
              </a:r>
              <a:endParaRPr lang="it-IT" b="0" dirty="0">
                <a:solidFill>
                  <a:srgbClr val="002060"/>
                </a:solidFill>
                <a:latin typeface="+mj-lt"/>
              </a:endParaRPr>
            </a:p>
          </p:txBody>
        </p:sp>
        <p:sp>
          <p:nvSpPr>
            <p:cNvPr id="20" name="Rettangolo 19"/>
            <p:cNvSpPr/>
            <p:nvPr/>
          </p:nvSpPr>
          <p:spPr bwMode="auto">
            <a:xfrm rot="5400000">
              <a:off x="2347280" y="6270125"/>
              <a:ext cx="144016" cy="249300"/>
            </a:xfrm>
            <a:prstGeom prst="rect">
              <a:avLst/>
            </a:prstGeom>
            <a:solidFill>
              <a:srgbClr val="009999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l" defTabSz="914400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it-I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endParaRPr>
            </a:p>
          </p:txBody>
        </p:sp>
        <p:sp>
          <p:nvSpPr>
            <p:cNvPr id="21" name="Rettangolo 20"/>
            <p:cNvSpPr/>
            <p:nvPr/>
          </p:nvSpPr>
          <p:spPr bwMode="auto">
            <a:xfrm rot="5400000">
              <a:off x="4147480" y="6283572"/>
              <a:ext cx="144016" cy="249300"/>
            </a:xfrm>
            <a:prstGeom prst="rect">
              <a:avLst/>
            </a:prstGeom>
            <a:solidFill>
              <a:srgbClr val="F09C06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l" defTabSz="914400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it-I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8387729" y="662499"/>
            <a:ext cx="792783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it-IT" i="0" dirty="0" smtClean="0">
                <a:solidFill>
                  <a:srgbClr val="002060"/>
                </a:solidFill>
                <a:latin typeface="+mj-lt"/>
              </a:rPr>
              <a:t>Valori %</a:t>
            </a:r>
            <a:endParaRPr lang="it-IT" i="0" dirty="0">
              <a:solidFill>
                <a:srgbClr val="002060"/>
              </a:solidFill>
              <a:latin typeface="+mj-lt"/>
            </a:endParaRPr>
          </a:p>
        </p:txBody>
      </p:sp>
      <p:sp>
        <p:nvSpPr>
          <p:cNvPr id="22" name="Titolo 21"/>
          <p:cNvSpPr>
            <a:spLocks noGrp="1"/>
          </p:cNvSpPr>
          <p:nvPr>
            <p:ph type="title"/>
          </p:nvPr>
        </p:nvSpPr>
        <p:spPr>
          <a:xfrm>
            <a:off x="838201" y="87313"/>
            <a:ext cx="6830144" cy="611187"/>
          </a:xfrm>
          <a:solidFill>
            <a:schemeClr val="bg1"/>
          </a:solidFill>
        </p:spPr>
        <p:txBody>
          <a:bodyPr/>
          <a:lstStyle/>
          <a:p>
            <a:r>
              <a:rPr lang="it-IT" dirty="0" smtClean="0"/>
              <a:t>Le proposte di intervento da parte del nuovo governo –</a:t>
            </a:r>
            <a:br>
              <a:rPr lang="it-IT" dirty="0" smtClean="0"/>
            </a:br>
            <a:r>
              <a:rPr lang="it-IT" sz="1500" dirty="0" smtClean="0">
                <a:solidFill>
                  <a:srgbClr val="1F497D"/>
                </a:solidFill>
              </a:rPr>
              <a:t>approfondimento GENITORI per regioni</a:t>
            </a:r>
            <a:endParaRPr lang="it-IT" sz="1500" dirty="0"/>
          </a:p>
        </p:txBody>
      </p:sp>
      <p:sp>
        <p:nvSpPr>
          <p:cNvPr id="10" name="Segnaposto numero diapositiva 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39B92E33-AA03-4489-A652-72D61103C84E}" type="slidenum">
              <a:rPr lang="en-US" smtClean="0"/>
              <a:pPr>
                <a:defRPr/>
              </a:pPr>
              <a:t>38</a:t>
            </a:fld>
            <a:endParaRPr lang="en-US"/>
          </a:p>
        </p:txBody>
      </p:sp>
      <p:graphicFrame>
        <p:nvGraphicFramePr>
          <p:cNvPr id="18" name="Group 870"/>
          <p:cNvGraphicFramePr>
            <a:graphicFrameLocks noGrp="1"/>
          </p:cNvGraphicFramePr>
          <p:nvPr/>
        </p:nvGraphicFramePr>
        <p:xfrm>
          <a:off x="107504" y="1484783"/>
          <a:ext cx="8948248" cy="4104457"/>
        </p:xfrm>
        <a:graphic>
          <a:graphicData uri="http://schemas.openxmlformats.org/drawingml/2006/table">
            <a:tbl>
              <a:tblPr/>
              <a:tblGrid>
                <a:gridCol w="1866707"/>
                <a:gridCol w="658921"/>
                <a:gridCol w="558800"/>
                <a:gridCol w="586382"/>
                <a:gridCol w="586382"/>
                <a:gridCol w="586382"/>
                <a:gridCol w="586382"/>
                <a:gridCol w="586382"/>
                <a:gridCol w="586382"/>
                <a:gridCol w="586382"/>
                <a:gridCol w="586382"/>
                <a:gridCol w="586382"/>
                <a:gridCol w="586382"/>
              </a:tblGrid>
              <a:tr h="58160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7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it-IT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 horzOverflow="overflow">
                    <a:lnL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charset="0"/>
                        </a:rPr>
                        <a:t>TOTALE</a:t>
                      </a:r>
                      <a:endParaRPr kumimoji="0" lang="it-IT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 horzOverflow="overflow">
                    <a:lnL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it-IT" sz="10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rPr>
                        <a:t>Piemonte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it-IT" sz="10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rPr>
                        <a:t>Lombardia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it-IT" sz="10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rPr>
                        <a:t>Veneto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it-IT" sz="10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rPr>
                        <a:t>Emilia Romagna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it-IT" sz="10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rPr>
                        <a:t>Liguria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it-IT" sz="10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rPr>
                        <a:t>Toscana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it-IT" sz="10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rPr>
                        <a:t>Lazio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it-IT" sz="10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rPr>
                        <a:t>Campania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it-IT" sz="10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rPr>
                        <a:t>Puglia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it-IT" sz="10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rPr>
                        <a:t>Sicilia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it-IT" sz="10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rPr>
                        <a:t>Sardegna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601355">
                <a:tc>
                  <a:txBody>
                    <a:bodyPr/>
                    <a:lstStyle/>
                    <a:p>
                      <a:pPr algn="l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Una carta acquisti per le famiglie in povertà estrema e con figli minori</a:t>
                      </a: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41</a:t>
                      </a: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35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37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35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39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33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39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38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44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47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53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49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588864">
                <a:tc>
                  <a:txBody>
                    <a:bodyPr/>
                    <a:lstStyle/>
                    <a:p>
                      <a:pPr algn="l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La mensa scolastica gratuita per le famiglie in difficoltà</a:t>
                      </a: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18</a:t>
                      </a: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23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18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18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11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22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17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17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15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13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22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12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601355">
                <a:tc>
                  <a:txBody>
                    <a:bodyPr/>
                    <a:lstStyle/>
                    <a:p>
                      <a:pPr algn="l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La garanzia di accesso agli asili nido, per le famiglie con i figli piccoli</a:t>
                      </a: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17</a:t>
                      </a: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16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19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22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22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20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23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24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15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13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 dirty="0" smtClean="0">
                          <a:solidFill>
                            <a:schemeClr val="tx1"/>
                          </a:solidFill>
                          <a:latin typeface="Calibri"/>
                        </a:rPr>
                        <a:t>11</a:t>
                      </a:r>
                      <a:endParaRPr lang="it-IT" sz="1100" b="0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577094">
                <a:tc>
                  <a:txBody>
                    <a:bodyPr/>
                    <a:lstStyle/>
                    <a:p>
                      <a:pPr algn="l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L'apertura delle scuole tutto il giorno</a:t>
                      </a: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8</a:t>
                      </a: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 dirty="0" smtClean="0">
                          <a:solidFill>
                            <a:schemeClr val="tx1"/>
                          </a:solidFill>
                          <a:latin typeface="Calibri"/>
                        </a:rPr>
                        <a:t>10</a:t>
                      </a:r>
                      <a:endParaRPr lang="it-IT" sz="1100" b="0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 dirty="0" smtClean="0">
                          <a:solidFill>
                            <a:schemeClr val="tx1"/>
                          </a:solidFill>
                          <a:latin typeface="Calibri"/>
                        </a:rPr>
                        <a:t>9</a:t>
                      </a:r>
                      <a:endParaRPr lang="it-IT" sz="1100" b="0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 dirty="0" smtClean="0">
                          <a:solidFill>
                            <a:schemeClr val="tx1"/>
                          </a:solidFill>
                          <a:latin typeface="Calibri"/>
                        </a:rPr>
                        <a:t>7</a:t>
                      </a:r>
                      <a:endParaRPr lang="it-IT" sz="1100" b="0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 dirty="0" smtClean="0">
                          <a:solidFill>
                            <a:schemeClr val="tx1"/>
                          </a:solidFill>
                          <a:latin typeface="Calibri"/>
                        </a:rPr>
                        <a:t>12</a:t>
                      </a:r>
                      <a:endParaRPr lang="it-IT" sz="1100" b="0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577094">
                <a:tc>
                  <a:txBody>
                    <a:bodyPr/>
                    <a:lstStyle/>
                    <a:p>
                      <a:pPr algn="l" fontAlgn="b"/>
                      <a:r>
                        <a:rPr lang="it-IT" sz="1100" b="0" i="0" u="none" strike="noStrike" dirty="0" smtClean="0">
                          <a:solidFill>
                            <a:schemeClr val="tx1"/>
                          </a:solidFill>
                          <a:latin typeface="Calibri"/>
                        </a:rPr>
                        <a:t>Altro</a:t>
                      </a:r>
                      <a:endParaRPr lang="it-IT" sz="1100" b="0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10</a:t>
                      </a: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 dirty="0" smtClean="0">
                          <a:solidFill>
                            <a:schemeClr val="tx1"/>
                          </a:solidFill>
                          <a:latin typeface="Calibri"/>
                        </a:rPr>
                        <a:t>9</a:t>
                      </a:r>
                      <a:endParaRPr lang="it-IT" sz="1100" b="0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13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12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11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 dirty="0" smtClean="0">
                          <a:solidFill>
                            <a:schemeClr val="tx1"/>
                          </a:solidFill>
                          <a:latin typeface="Calibri"/>
                        </a:rPr>
                        <a:t>8</a:t>
                      </a:r>
                      <a:endParaRPr lang="it-IT" sz="1100" b="0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11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14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577094">
                <a:tc>
                  <a:txBody>
                    <a:bodyPr/>
                    <a:lstStyle/>
                    <a:p>
                      <a:pPr algn="l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Non sa</a:t>
                      </a: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6</a:t>
                      </a: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 dirty="0" smtClean="0">
                          <a:solidFill>
                            <a:schemeClr val="tx1"/>
                          </a:solidFill>
                          <a:latin typeface="Calibri"/>
                        </a:rPr>
                        <a:t>8</a:t>
                      </a:r>
                      <a:endParaRPr lang="it-IT" sz="1100" b="0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pic>
        <p:nvPicPr>
          <p:cNvPr id="19" name="Immagine 18" descr="images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812360" y="322734"/>
            <a:ext cx="558216" cy="657994"/>
          </a:xfrm>
          <a:prstGeom prst="rect">
            <a:avLst/>
          </a:prstGeom>
        </p:spPr>
      </p:pic>
      <p:sp>
        <p:nvSpPr>
          <p:cNvPr id="9" name="Rectangle 1030"/>
          <p:cNvSpPr>
            <a:spLocks noChangeArrowheads="1"/>
          </p:cNvSpPr>
          <p:nvPr/>
        </p:nvSpPr>
        <p:spPr bwMode="auto">
          <a:xfrm>
            <a:off x="107950" y="695969"/>
            <a:ext cx="8352482" cy="212751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 algn="l" eaLnBrk="0" hangingPunct="0">
              <a:lnSpc>
                <a:spcPts val="900"/>
              </a:lnSpc>
              <a:defRPr/>
            </a:pPr>
            <a:r>
              <a:rPr lang="it-IT" b="0" dirty="0" smtClean="0">
                <a:latin typeface="Calibri"/>
                <a:ea typeface="Calibri"/>
              </a:rPr>
              <a:t>D16) Tra le seguenti proposte di intervento che il nuovo governo potrebbe realizzare, quale reputa la più urgente?</a:t>
            </a:r>
          </a:p>
        </p:txBody>
      </p:sp>
      <p:sp>
        <p:nvSpPr>
          <p:cNvPr id="12" name="Text Box 1028"/>
          <p:cNvSpPr txBox="1">
            <a:spLocks noChangeArrowheads="1"/>
          </p:cNvSpPr>
          <p:nvPr/>
        </p:nvSpPr>
        <p:spPr bwMode="auto">
          <a:xfrm>
            <a:off x="3059832" y="6567155"/>
            <a:ext cx="2520280" cy="246221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  <a:defRPr/>
            </a:pPr>
            <a:r>
              <a:rPr lang="it-IT" b="0" dirty="0">
                <a:solidFill>
                  <a:srgbClr val="002060"/>
                </a:solidFill>
                <a:latin typeface="+mj-lt"/>
              </a:rPr>
              <a:t>Base: </a:t>
            </a:r>
            <a:r>
              <a:rPr lang="it-IT" b="0" dirty="0" smtClean="0">
                <a:solidFill>
                  <a:srgbClr val="002060"/>
                </a:solidFill>
                <a:latin typeface="+mj-lt"/>
              </a:rPr>
              <a:t>Totale campione</a:t>
            </a:r>
            <a:endParaRPr lang="it-IT" b="0" dirty="0">
              <a:solidFill>
                <a:srgbClr val="002060"/>
              </a:solidFill>
              <a:latin typeface="+mj-lt"/>
            </a:endParaRPr>
          </a:p>
        </p:txBody>
      </p:sp>
      <p:sp>
        <p:nvSpPr>
          <p:cNvPr id="11" name="Ovale 10"/>
          <p:cNvSpPr/>
          <p:nvPr/>
        </p:nvSpPr>
        <p:spPr bwMode="auto">
          <a:xfrm>
            <a:off x="7438873" y="2272099"/>
            <a:ext cx="288032" cy="216024"/>
          </a:xfrm>
          <a:prstGeom prst="ellipse">
            <a:avLst/>
          </a:pr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0" tIns="0" rIns="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tabLst/>
            </a:pPr>
            <a:endParaRPr kumimoji="0" lang="it-I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</a:endParaRPr>
          </a:p>
        </p:txBody>
      </p:sp>
      <p:sp>
        <p:nvSpPr>
          <p:cNvPr id="13" name="Ovale 12"/>
          <p:cNvSpPr/>
          <p:nvPr/>
        </p:nvSpPr>
        <p:spPr bwMode="auto">
          <a:xfrm>
            <a:off x="8028384" y="2263425"/>
            <a:ext cx="288032" cy="216024"/>
          </a:xfrm>
          <a:prstGeom prst="ellipse">
            <a:avLst/>
          </a:pr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0" tIns="0" rIns="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tabLst/>
            </a:pPr>
            <a:endParaRPr kumimoji="0" lang="it-I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</a:endParaRPr>
          </a:p>
        </p:txBody>
      </p:sp>
      <p:sp>
        <p:nvSpPr>
          <p:cNvPr id="14" name="Ovale 13"/>
          <p:cNvSpPr/>
          <p:nvPr/>
        </p:nvSpPr>
        <p:spPr bwMode="auto">
          <a:xfrm>
            <a:off x="8631342" y="2276872"/>
            <a:ext cx="288032" cy="216024"/>
          </a:xfrm>
          <a:prstGeom prst="ellipse">
            <a:avLst/>
          </a:pr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0" tIns="0" rIns="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tabLst/>
            </a:pPr>
            <a:endParaRPr kumimoji="0" lang="it-I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</a:endParaRPr>
          </a:p>
        </p:txBody>
      </p:sp>
      <p:sp>
        <p:nvSpPr>
          <p:cNvPr id="15" name="Ovale 14"/>
          <p:cNvSpPr/>
          <p:nvPr/>
        </p:nvSpPr>
        <p:spPr bwMode="auto">
          <a:xfrm>
            <a:off x="2771800" y="2852936"/>
            <a:ext cx="288032" cy="216024"/>
          </a:xfrm>
          <a:prstGeom prst="ellipse">
            <a:avLst/>
          </a:pr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0" tIns="0" rIns="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tabLst/>
            </a:pPr>
            <a:endParaRPr kumimoji="0" lang="it-I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</a:endParaRPr>
          </a:p>
        </p:txBody>
      </p:sp>
      <p:sp>
        <p:nvSpPr>
          <p:cNvPr id="16" name="Ovale 15"/>
          <p:cNvSpPr/>
          <p:nvPr/>
        </p:nvSpPr>
        <p:spPr bwMode="auto">
          <a:xfrm>
            <a:off x="3923928" y="3451121"/>
            <a:ext cx="288032" cy="216024"/>
          </a:xfrm>
          <a:prstGeom prst="ellipse">
            <a:avLst/>
          </a:pr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0" tIns="0" rIns="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tabLst/>
            </a:pPr>
            <a:endParaRPr kumimoji="0" lang="it-I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</a:endParaRPr>
          </a:p>
        </p:txBody>
      </p:sp>
      <p:sp>
        <p:nvSpPr>
          <p:cNvPr id="17" name="Ovale 16"/>
          <p:cNvSpPr/>
          <p:nvPr/>
        </p:nvSpPr>
        <p:spPr bwMode="auto">
          <a:xfrm>
            <a:off x="4504765" y="3469341"/>
            <a:ext cx="288032" cy="216024"/>
          </a:xfrm>
          <a:prstGeom prst="ellipse">
            <a:avLst/>
          </a:pr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0" tIns="0" rIns="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tabLst/>
            </a:pPr>
            <a:endParaRPr kumimoji="0" lang="it-I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</a:endParaRPr>
          </a:p>
        </p:txBody>
      </p:sp>
      <p:sp>
        <p:nvSpPr>
          <p:cNvPr id="20" name="Ovale 19"/>
          <p:cNvSpPr/>
          <p:nvPr/>
        </p:nvSpPr>
        <p:spPr bwMode="auto">
          <a:xfrm>
            <a:off x="5679014" y="3474114"/>
            <a:ext cx="288032" cy="216024"/>
          </a:xfrm>
          <a:prstGeom prst="ellipse">
            <a:avLst/>
          </a:pr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0" tIns="0" rIns="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tabLst/>
            </a:pPr>
            <a:endParaRPr kumimoji="0" lang="it-I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</a:endParaRPr>
          </a:p>
        </p:txBody>
      </p:sp>
      <p:sp>
        <p:nvSpPr>
          <p:cNvPr id="21" name="Ovale 20"/>
          <p:cNvSpPr/>
          <p:nvPr/>
        </p:nvSpPr>
        <p:spPr bwMode="auto">
          <a:xfrm>
            <a:off x="6273298" y="3474114"/>
            <a:ext cx="288032" cy="216024"/>
          </a:xfrm>
          <a:prstGeom prst="ellipse">
            <a:avLst/>
          </a:pr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0" tIns="0" rIns="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tabLst/>
            </a:pPr>
            <a:endParaRPr kumimoji="0" lang="it-I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>
                <a:latin typeface="Gill Sans MT" pitchFamily="34" charset="0"/>
              </a:rPr>
              <a:t>L’ambiente di vita: situazione e prospettive</a:t>
            </a:r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818CE16-4AFE-466A-A243-D311A858B92D}" type="slidenum">
              <a:rPr lang="en-US" smtClean="0"/>
              <a:pPr>
                <a:defRPr/>
              </a:pPr>
              <a:t>39</a:t>
            </a:fld>
            <a:endParaRPr lang="en-US"/>
          </a:p>
        </p:txBody>
      </p:sp>
      <p:sp>
        <p:nvSpPr>
          <p:cNvPr id="5" name="CasellaDiTesto 4"/>
          <p:cNvSpPr txBox="1"/>
          <p:nvPr/>
        </p:nvSpPr>
        <p:spPr>
          <a:xfrm>
            <a:off x="467544" y="836712"/>
            <a:ext cx="770485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61950" indent="-361950" algn="l">
              <a:buFont typeface="Arial" pitchFamily="34" charset="0"/>
              <a:buChar char="•"/>
            </a:pPr>
            <a:r>
              <a:rPr lang="it-IT" sz="1200" i="0" dirty="0" smtClean="0">
                <a:latin typeface="+mn-lt"/>
              </a:rPr>
              <a:t>Tutto sommato </a:t>
            </a:r>
            <a:r>
              <a:rPr lang="it-IT" sz="1200" i="0" dirty="0" smtClean="0">
                <a:solidFill>
                  <a:srgbClr val="C00000"/>
                </a:solidFill>
                <a:latin typeface="+mn-lt"/>
              </a:rPr>
              <a:t>l’ambiente</a:t>
            </a:r>
            <a:r>
              <a:rPr lang="it-IT" sz="1200" i="0" dirty="0" smtClean="0">
                <a:latin typeface="+mn-lt"/>
              </a:rPr>
              <a:t> in cui si stanno crescendo i figli </a:t>
            </a:r>
            <a:r>
              <a:rPr lang="it-IT" sz="1200" i="0" dirty="0" smtClean="0">
                <a:solidFill>
                  <a:srgbClr val="C00000"/>
                </a:solidFill>
                <a:latin typeface="+mn-lt"/>
              </a:rPr>
              <a:t>soddisfa 6 genitori su 10</a:t>
            </a:r>
            <a:r>
              <a:rPr lang="it-IT" sz="1200" i="0" dirty="0" smtClean="0">
                <a:latin typeface="+mn-lt"/>
              </a:rPr>
              <a:t>, critici un terzo dei genitori e molto critici meno di uno su 10: ai figli si vorrebbe venissero offerti </a:t>
            </a:r>
            <a:r>
              <a:rPr lang="it-IT" sz="1200" i="0" dirty="0" smtClean="0">
                <a:solidFill>
                  <a:srgbClr val="C00000"/>
                </a:solidFill>
                <a:latin typeface="+mn-lt"/>
              </a:rPr>
              <a:t>più servizi specifici </a:t>
            </a:r>
            <a:r>
              <a:rPr lang="it-IT" sz="1200" i="0" dirty="0" smtClean="0">
                <a:latin typeface="+mn-lt"/>
              </a:rPr>
              <a:t>(42%), ma anche condizioni più </a:t>
            </a:r>
            <a:r>
              <a:rPr lang="it-IT" sz="1200" i="0" dirty="0" smtClean="0">
                <a:solidFill>
                  <a:srgbClr val="C00000"/>
                </a:solidFill>
                <a:latin typeface="+mn-lt"/>
              </a:rPr>
              <a:t>salutari</a:t>
            </a:r>
            <a:r>
              <a:rPr lang="it-IT" sz="1200" i="0" dirty="0" smtClean="0">
                <a:latin typeface="+mn-lt"/>
              </a:rPr>
              <a:t> (22%) e </a:t>
            </a:r>
            <a:r>
              <a:rPr lang="it-IT" sz="1200" i="0" dirty="0" smtClean="0">
                <a:solidFill>
                  <a:srgbClr val="C00000"/>
                </a:solidFill>
                <a:latin typeface="+mn-lt"/>
              </a:rPr>
              <a:t>sicure</a:t>
            </a:r>
            <a:r>
              <a:rPr lang="it-IT" sz="1200" i="0" dirty="0" smtClean="0">
                <a:latin typeface="+mn-lt"/>
              </a:rPr>
              <a:t> (16%) spazi più ampi in casa (21%). Quasi un quarto dei genitori guarda ad </a:t>
            </a:r>
            <a:r>
              <a:rPr lang="it-IT" sz="1200" i="0" dirty="0" smtClean="0">
                <a:solidFill>
                  <a:srgbClr val="C00000"/>
                </a:solidFill>
                <a:latin typeface="+mn-lt"/>
              </a:rPr>
              <a:t>altri Paesi come ad una soluzione migliorativa </a:t>
            </a:r>
            <a:r>
              <a:rPr lang="it-IT" sz="1200" i="0" dirty="0" smtClean="0">
                <a:latin typeface="+mn-lt"/>
              </a:rPr>
              <a:t>dell’ambiente in cui crescere i figli</a:t>
            </a:r>
          </a:p>
          <a:p>
            <a:pPr marL="361950" indent="-361950" algn="l">
              <a:buFont typeface="Arial" pitchFamily="34" charset="0"/>
              <a:buChar char="•"/>
            </a:pPr>
            <a:endParaRPr lang="it-IT" sz="1200" i="0" dirty="0" smtClean="0">
              <a:latin typeface="+mn-lt"/>
            </a:endParaRPr>
          </a:p>
          <a:p>
            <a:pPr marL="361950" indent="-361950" algn="l">
              <a:buFont typeface="Arial" pitchFamily="34" charset="0"/>
              <a:buChar char="•"/>
            </a:pPr>
            <a:r>
              <a:rPr lang="it-IT" sz="1200" i="0" dirty="0" smtClean="0">
                <a:solidFill>
                  <a:srgbClr val="C00000"/>
                </a:solidFill>
                <a:latin typeface="+mn-lt"/>
              </a:rPr>
              <a:t>Più soddisfatti gli adolescenti </a:t>
            </a:r>
            <a:r>
              <a:rPr lang="it-IT" sz="1200" i="0" dirty="0" smtClean="0">
                <a:latin typeface="+mn-lt"/>
              </a:rPr>
              <a:t>(quasi 8 su 10 ), che tuttavia migliorerebbero le loro condizioni dando priorità sostanzialmente identiche a quelle indicate dagli adulti.</a:t>
            </a:r>
            <a:endParaRPr lang="it-IT" sz="1200" i="0" dirty="0"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6514" name="Rectangle 3"/>
          <p:cNvSpPr>
            <a:spLocks noChangeArrowheads="1"/>
          </p:cNvSpPr>
          <p:nvPr/>
        </p:nvSpPr>
        <p:spPr bwMode="auto">
          <a:xfrm>
            <a:off x="827584" y="82551"/>
            <a:ext cx="7200800" cy="5381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anchor="ctr"/>
          <a:lstStyle/>
          <a:p>
            <a:pPr algn="l"/>
            <a:r>
              <a:rPr lang="it-IT" sz="2000" i="0" dirty="0">
                <a:solidFill>
                  <a:srgbClr val="002060"/>
                </a:solidFill>
                <a:latin typeface="+mj-lt"/>
                <a:cs typeface="Times New Roman" pitchFamily="18" charset="0"/>
              </a:rPr>
              <a:t>Il </a:t>
            </a:r>
            <a:r>
              <a:rPr lang="it-IT" sz="2000" i="0" dirty="0" smtClean="0">
                <a:solidFill>
                  <a:srgbClr val="002060"/>
                </a:solidFill>
                <a:latin typeface="+mj-lt"/>
                <a:cs typeface="Times New Roman" pitchFamily="18" charset="0"/>
              </a:rPr>
              <a:t>campione – I GENITORI (1/2)</a:t>
            </a:r>
          </a:p>
        </p:txBody>
      </p:sp>
      <p:sp>
        <p:nvSpPr>
          <p:cNvPr id="894980" name="Text Box 1028"/>
          <p:cNvSpPr txBox="1">
            <a:spLocks noChangeArrowheads="1"/>
          </p:cNvSpPr>
          <p:nvPr/>
        </p:nvSpPr>
        <p:spPr bwMode="auto">
          <a:xfrm>
            <a:off x="3131840" y="6613525"/>
            <a:ext cx="2330450" cy="244475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  <a:defRPr/>
            </a:pPr>
            <a:r>
              <a:rPr lang="it-IT" b="0" dirty="0">
                <a:solidFill>
                  <a:srgbClr val="002060"/>
                </a:solidFill>
                <a:latin typeface="+mj-lt"/>
              </a:rPr>
              <a:t>Base: totale </a:t>
            </a:r>
            <a:r>
              <a:rPr lang="it-IT" b="0" dirty="0" smtClean="0">
                <a:solidFill>
                  <a:srgbClr val="002060"/>
                </a:solidFill>
                <a:latin typeface="+mj-lt"/>
              </a:rPr>
              <a:t>intervistati (1487) </a:t>
            </a:r>
            <a:endParaRPr lang="it-IT" b="0" dirty="0">
              <a:solidFill>
                <a:srgbClr val="002060"/>
              </a:solidFill>
              <a:latin typeface="+mj-lt"/>
            </a:endParaRPr>
          </a:p>
        </p:txBody>
      </p:sp>
      <p:graphicFrame>
        <p:nvGraphicFramePr>
          <p:cNvPr id="12" name="Grafico 11"/>
          <p:cNvGraphicFramePr/>
          <p:nvPr/>
        </p:nvGraphicFramePr>
        <p:xfrm>
          <a:off x="179512" y="1081311"/>
          <a:ext cx="3384376" cy="30243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6" name="Grafico 15"/>
          <p:cNvGraphicFramePr/>
          <p:nvPr/>
        </p:nvGraphicFramePr>
        <p:xfrm>
          <a:off x="3851920" y="1369343"/>
          <a:ext cx="4464496" cy="23762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7" name="Grafico 16"/>
          <p:cNvGraphicFramePr/>
          <p:nvPr/>
        </p:nvGraphicFramePr>
        <p:xfrm>
          <a:off x="179512" y="4221088"/>
          <a:ext cx="3816424" cy="25202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8100392" y="561975"/>
            <a:ext cx="792783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it-IT" i="0" dirty="0" smtClean="0">
                <a:solidFill>
                  <a:srgbClr val="002060"/>
                </a:solidFill>
                <a:latin typeface="+mj-lt"/>
              </a:rPr>
              <a:t>Valori %</a:t>
            </a:r>
            <a:endParaRPr lang="it-IT" i="0" dirty="0">
              <a:solidFill>
                <a:srgbClr val="002060"/>
              </a:solidFill>
              <a:latin typeface="+mj-lt"/>
            </a:endParaRPr>
          </a:p>
        </p:txBody>
      </p:sp>
      <p:graphicFrame>
        <p:nvGraphicFramePr>
          <p:cNvPr id="8" name="Grafico 7"/>
          <p:cNvGraphicFramePr/>
          <p:nvPr/>
        </p:nvGraphicFramePr>
        <p:xfrm>
          <a:off x="5076056" y="3933056"/>
          <a:ext cx="3240360" cy="26642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9" name="Text Box 5"/>
          <p:cNvSpPr txBox="1">
            <a:spLocks noChangeArrowheads="1"/>
          </p:cNvSpPr>
          <p:nvPr/>
        </p:nvSpPr>
        <p:spPr bwMode="auto">
          <a:xfrm>
            <a:off x="7380312" y="3789040"/>
            <a:ext cx="1584648" cy="292388"/>
          </a:xfrm>
          <a:prstGeom prst="rect">
            <a:avLst/>
          </a:prstGeom>
          <a:noFill/>
          <a:ln w="19050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300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</a:rPr>
              <a:t>Ampiezza centro</a:t>
            </a:r>
            <a:endParaRPr kumimoji="0" lang="it-IT" sz="1300" i="0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+mj-lt"/>
            </a:endParaRPr>
          </a:p>
        </p:txBody>
      </p:sp>
      <p:sp>
        <p:nvSpPr>
          <p:cNvPr id="10" name="Text Box 5"/>
          <p:cNvSpPr txBox="1">
            <a:spLocks noChangeArrowheads="1"/>
          </p:cNvSpPr>
          <p:nvPr/>
        </p:nvSpPr>
        <p:spPr bwMode="auto">
          <a:xfrm>
            <a:off x="1079376" y="793279"/>
            <a:ext cx="1584648" cy="292388"/>
          </a:xfrm>
          <a:prstGeom prst="rect">
            <a:avLst/>
          </a:prstGeom>
          <a:noFill/>
          <a:ln w="19050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300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</a:rPr>
              <a:t>Area geografica</a:t>
            </a:r>
            <a:endParaRPr kumimoji="0" lang="it-IT" sz="1300" i="0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+mj-lt"/>
            </a:endParaRPr>
          </a:p>
        </p:txBody>
      </p:sp>
      <p:sp>
        <p:nvSpPr>
          <p:cNvPr id="11" name="Text Box 5"/>
          <p:cNvSpPr txBox="1">
            <a:spLocks noChangeArrowheads="1"/>
          </p:cNvSpPr>
          <p:nvPr/>
        </p:nvSpPr>
        <p:spPr bwMode="auto">
          <a:xfrm>
            <a:off x="5544108" y="865287"/>
            <a:ext cx="1008112" cy="292388"/>
          </a:xfrm>
          <a:prstGeom prst="rect">
            <a:avLst/>
          </a:prstGeom>
          <a:noFill/>
          <a:ln w="19050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300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</a:rPr>
              <a:t>Età</a:t>
            </a:r>
            <a:endParaRPr kumimoji="0" lang="it-IT" sz="1300" i="0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+mj-lt"/>
            </a:endParaRPr>
          </a:p>
        </p:txBody>
      </p:sp>
      <p:sp>
        <p:nvSpPr>
          <p:cNvPr id="13" name="Text Box 5"/>
          <p:cNvSpPr txBox="1">
            <a:spLocks noChangeArrowheads="1"/>
          </p:cNvSpPr>
          <p:nvPr/>
        </p:nvSpPr>
        <p:spPr bwMode="auto">
          <a:xfrm>
            <a:off x="2771800" y="4149080"/>
            <a:ext cx="1008112" cy="292388"/>
          </a:xfrm>
          <a:prstGeom prst="rect">
            <a:avLst/>
          </a:prstGeom>
          <a:noFill/>
          <a:ln w="19050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300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</a:rPr>
              <a:t>Sesso</a:t>
            </a:r>
            <a:endParaRPr kumimoji="0" lang="it-IT" sz="1300" i="0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+mj-lt"/>
            </a:endParaRPr>
          </a:p>
        </p:txBody>
      </p:sp>
      <p:sp>
        <p:nvSpPr>
          <p:cNvPr id="14" name="Segnaposto numero diapositiva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FA014BD5-1A33-4D13-B3BD-28EDABE45903}" type="slidenum">
              <a:rPr lang="en-US" smtClean="0"/>
              <a:pPr>
                <a:defRPr/>
              </a:pPr>
              <a:t>4</a:t>
            </a:fld>
            <a:endParaRPr lang="en-US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olo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Soddisfazione dell’ambiente in cui si vive</a:t>
            </a:r>
            <a:endParaRPr lang="it-IT" sz="1500" dirty="0"/>
          </a:p>
        </p:txBody>
      </p:sp>
      <p:sp>
        <p:nvSpPr>
          <p:cNvPr id="5" name="Rectangle 1030"/>
          <p:cNvSpPr>
            <a:spLocks noChangeArrowheads="1"/>
          </p:cNvSpPr>
          <p:nvPr/>
        </p:nvSpPr>
        <p:spPr bwMode="auto">
          <a:xfrm>
            <a:off x="107950" y="580618"/>
            <a:ext cx="8064500" cy="400110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algn="l" eaLnBrk="0" hangingPunct="0">
              <a:defRPr/>
            </a:pPr>
            <a:r>
              <a:rPr lang="it-IT" b="0" dirty="0" smtClean="0">
                <a:latin typeface="Calibri"/>
                <a:ea typeface="Calibri"/>
              </a:rPr>
              <a:t>D11) Quanto è soddisfatto dell’ambiente in cui sta crescendo suo figlio / i suoi figli?</a:t>
            </a:r>
          </a:p>
          <a:p>
            <a:pPr algn="l" eaLnBrk="0" hangingPunct="0">
              <a:defRPr/>
            </a:pPr>
            <a:r>
              <a:rPr lang="it-IT" b="0" dirty="0" smtClean="0">
                <a:latin typeface="Calibri"/>
                <a:ea typeface="Calibri"/>
              </a:rPr>
              <a:t>D11) Quanto sei soddisfatto dell’ambiente in cui stai crescendo? </a:t>
            </a:r>
          </a:p>
        </p:txBody>
      </p:sp>
      <p:graphicFrame>
        <p:nvGraphicFramePr>
          <p:cNvPr id="21" name="Object 1033"/>
          <p:cNvGraphicFramePr>
            <a:graphicFrameLocks noChangeAspect="1"/>
          </p:cNvGraphicFramePr>
          <p:nvPr/>
        </p:nvGraphicFramePr>
        <p:xfrm>
          <a:off x="0" y="1052736"/>
          <a:ext cx="8100392" cy="52057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9" name="Group 870"/>
          <p:cNvGraphicFramePr>
            <a:graphicFrameLocks noGrp="1"/>
          </p:cNvGraphicFramePr>
          <p:nvPr/>
        </p:nvGraphicFramePr>
        <p:xfrm>
          <a:off x="7452320" y="1437137"/>
          <a:ext cx="1567855" cy="407687"/>
        </p:xfrm>
        <a:graphic>
          <a:graphicData uri="http://schemas.openxmlformats.org/drawingml/2006/table">
            <a:tbl>
              <a:tblPr/>
              <a:tblGrid>
                <a:gridCol w="805960"/>
                <a:gridCol w="761895"/>
              </a:tblGrid>
              <a:tr h="407687">
                <a:tc>
                  <a:txBody>
                    <a:bodyPr/>
                    <a:lstStyle/>
                    <a:p>
                      <a:pPr algn="ctr" fontAlgn="b"/>
                      <a:r>
                        <a:rPr kumimoji="0" lang="it-IT" sz="1000" b="1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j-lt"/>
                          <a:ea typeface="+mn-ea"/>
                          <a:cs typeface="+mn-cs"/>
                        </a:rPr>
                        <a:t>Poco + </a:t>
                      </a:r>
                    </a:p>
                    <a:p>
                      <a:pPr algn="ctr" fontAlgn="b"/>
                      <a:r>
                        <a:rPr kumimoji="0" lang="it-IT" sz="1000" b="1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j-lt"/>
                          <a:ea typeface="+mn-ea"/>
                          <a:cs typeface="+mn-cs"/>
                        </a:rPr>
                        <a:t>per niente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>
                      <a:defPPr>
                        <a:defRPr lang="fr-FR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Shannon ATT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Shannon ATT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Shannon ATT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Shannon ATT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Shannon ATT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Shannon ATT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Shannon ATT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Shannon ATT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Shannon ATT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j-lt"/>
                        </a:rPr>
                        <a:t>Molto + abbastanza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2060"/>
                    </a:solidFill>
                  </a:tcPr>
                </a:tc>
              </a:tr>
            </a:tbl>
          </a:graphicData>
        </a:graphic>
      </p:graphicFrame>
      <p:sp>
        <p:nvSpPr>
          <p:cNvPr id="12" name="CasellaDiTesto 11"/>
          <p:cNvSpPr txBox="1"/>
          <p:nvPr/>
        </p:nvSpPr>
        <p:spPr>
          <a:xfrm>
            <a:off x="7524328" y="2704564"/>
            <a:ext cx="1440160" cy="29238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just">
              <a:tabLst>
                <a:tab pos="180975" algn="ctr"/>
                <a:tab pos="1076325" algn="ctr"/>
              </a:tabLst>
            </a:pPr>
            <a:r>
              <a:rPr lang="it-IT" sz="1300" dirty="0" smtClean="0"/>
              <a:t>	40	60</a:t>
            </a:r>
            <a:endParaRPr lang="it-IT" sz="1300" dirty="0"/>
          </a:p>
        </p:txBody>
      </p:sp>
      <p:sp>
        <p:nvSpPr>
          <p:cNvPr id="13" name="CasellaDiTesto 12"/>
          <p:cNvSpPr txBox="1"/>
          <p:nvPr/>
        </p:nvSpPr>
        <p:spPr>
          <a:xfrm>
            <a:off x="7524328" y="4941168"/>
            <a:ext cx="1440160" cy="29238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just">
              <a:tabLst>
                <a:tab pos="180975" algn="ctr"/>
                <a:tab pos="1076325" algn="ctr"/>
              </a:tabLst>
            </a:pPr>
            <a:r>
              <a:rPr lang="it-IT" sz="1300" dirty="0" smtClean="0"/>
              <a:t>	23	77</a:t>
            </a:r>
            <a:endParaRPr lang="it-IT" sz="1300" dirty="0"/>
          </a:p>
        </p:txBody>
      </p:sp>
      <p:sp>
        <p:nvSpPr>
          <p:cNvPr id="22" name="Segnaposto numero diapositiva 2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39B92E33-AA03-4489-A652-72D61103C84E}" type="slidenum">
              <a:rPr lang="en-US" smtClean="0"/>
              <a:pPr>
                <a:defRPr/>
              </a:pPr>
              <a:t>40</a:t>
            </a:fld>
            <a:endParaRPr lang="en-US"/>
          </a:p>
        </p:txBody>
      </p:sp>
      <p:sp>
        <p:nvSpPr>
          <p:cNvPr id="29" name="Text Box 5"/>
          <p:cNvSpPr txBox="1">
            <a:spLocks noChangeArrowheads="1"/>
          </p:cNvSpPr>
          <p:nvPr/>
        </p:nvSpPr>
        <p:spPr bwMode="auto">
          <a:xfrm>
            <a:off x="8315721" y="561975"/>
            <a:ext cx="792783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square">
            <a:spAutoFit/>
          </a:bodyPr>
          <a:lstStyle/>
          <a:p>
            <a:pPr algn="r">
              <a:spcBef>
                <a:spcPct val="50000"/>
              </a:spcBef>
            </a:pPr>
            <a:r>
              <a:rPr lang="it-IT" i="0" dirty="0" smtClean="0">
                <a:solidFill>
                  <a:srgbClr val="002060"/>
                </a:solidFill>
                <a:latin typeface="+mj-lt"/>
              </a:rPr>
              <a:t>Valori %</a:t>
            </a:r>
            <a:endParaRPr lang="it-IT" i="0" dirty="0">
              <a:solidFill>
                <a:srgbClr val="002060"/>
              </a:solidFill>
              <a:latin typeface="+mj-lt"/>
            </a:endParaRPr>
          </a:p>
        </p:txBody>
      </p:sp>
      <p:sp>
        <p:nvSpPr>
          <p:cNvPr id="18" name="Text Box 1028"/>
          <p:cNvSpPr txBox="1">
            <a:spLocks noChangeArrowheads="1"/>
          </p:cNvSpPr>
          <p:nvPr/>
        </p:nvSpPr>
        <p:spPr bwMode="auto">
          <a:xfrm>
            <a:off x="3059832" y="6567155"/>
            <a:ext cx="2520280" cy="246221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  <a:defRPr/>
            </a:pPr>
            <a:r>
              <a:rPr lang="it-IT" b="0" dirty="0">
                <a:solidFill>
                  <a:srgbClr val="002060"/>
                </a:solidFill>
                <a:latin typeface="+mj-lt"/>
              </a:rPr>
              <a:t>Base: </a:t>
            </a:r>
            <a:r>
              <a:rPr lang="it-IT" b="0" dirty="0" smtClean="0">
                <a:solidFill>
                  <a:srgbClr val="002060"/>
                </a:solidFill>
                <a:latin typeface="+mj-lt"/>
              </a:rPr>
              <a:t>Totale campione</a:t>
            </a:r>
            <a:endParaRPr lang="it-IT" b="0" dirty="0">
              <a:solidFill>
                <a:srgbClr val="002060"/>
              </a:solidFill>
              <a:latin typeface="+mj-lt"/>
            </a:endParaRPr>
          </a:p>
        </p:txBody>
      </p:sp>
      <p:sp>
        <p:nvSpPr>
          <p:cNvPr id="11" name="CasellaDiTesto 10"/>
          <p:cNvSpPr txBox="1"/>
          <p:nvPr/>
        </p:nvSpPr>
        <p:spPr>
          <a:xfrm>
            <a:off x="7596336" y="2996952"/>
            <a:ext cx="1331640" cy="276999"/>
          </a:xfrm>
          <a:prstGeom prst="rect">
            <a:avLst/>
          </a:prstGeom>
          <a:solidFill>
            <a:srgbClr val="F09C06"/>
          </a:solidFill>
        </p:spPr>
        <p:txBody>
          <a:bodyPr wrap="square" rtlCol="0">
            <a:spAutoFit/>
          </a:bodyPr>
          <a:lstStyle/>
          <a:p>
            <a:pPr algn="l">
              <a:tabLst>
                <a:tab pos="174625" algn="l"/>
                <a:tab pos="901700" algn="l"/>
              </a:tabLst>
            </a:pPr>
            <a:r>
              <a:rPr lang="it-IT" sz="1200" dirty="0" smtClean="0">
                <a:solidFill>
                  <a:schemeClr val="bg1"/>
                </a:solidFill>
              </a:rPr>
              <a:t>	41	59</a:t>
            </a:r>
            <a:endParaRPr lang="it-IT" sz="1200" dirty="0">
              <a:solidFill>
                <a:schemeClr val="bg1"/>
              </a:solidFill>
            </a:endParaRPr>
          </a:p>
        </p:txBody>
      </p:sp>
      <p:grpSp>
        <p:nvGrpSpPr>
          <p:cNvPr id="15" name="Gruppo 14"/>
          <p:cNvGrpSpPr/>
          <p:nvPr/>
        </p:nvGrpSpPr>
        <p:grpSpPr>
          <a:xfrm>
            <a:off x="4860032" y="6093296"/>
            <a:ext cx="3960440" cy="246221"/>
            <a:chOff x="395536" y="6279123"/>
            <a:chExt cx="3960440" cy="246221"/>
          </a:xfrm>
        </p:grpSpPr>
        <p:sp>
          <p:nvSpPr>
            <p:cNvPr id="16" name="Text Box 1028"/>
            <p:cNvSpPr txBox="1">
              <a:spLocks noChangeArrowheads="1"/>
            </p:cNvSpPr>
            <p:nvPr/>
          </p:nvSpPr>
          <p:spPr bwMode="auto">
            <a:xfrm>
              <a:off x="395536" y="6279123"/>
              <a:ext cx="3960440" cy="246221"/>
            </a:xfrm>
            <a:prstGeom prst="rect">
              <a:avLst/>
            </a:prstGeom>
            <a:ln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  <a:defRPr/>
              </a:pPr>
              <a:r>
                <a:rPr lang="it-IT" b="0" dirty="0" smtClean="0">
                  <a:solidFill>
                    <a:srgbClr val="002060"/>
                  </a:solidFill>
                  <a:latin typeface="+mj-lt"/>
                </a:rPr>
                <a:t>Genitori di 14-17enni (395)</a:t>
              </a:r>
              <a:endParaRPr lang="it-IT" b="0" dirty="0">
                <a:solidFill>
                  <a:srgbClr val="002060"/>
                </a:solidFill>
                <a:latin typeface="+mj-lt"/>
              </a:endParaRPr>
            </a:p>
          </p:txBody>
        </p:sp>
        <p:sp>
          <p:nvSpPr>
            <p:cNvPr id="19" name="Rettangolo 18"/>
            <p:cNvSpPr/>
            <p:nvPr/>
          </p:nvSpPr>
          <p:spPr bwMode="auto">
            <a:xfrm rot="5400000">
              <a:off x="4147480" y="6283572"/>
              <a:ext cx="144016" cy="249300"/>
            </a:xfrm>
            <a:prstGeom prst="rect">
              <a:avLst/>
            </a:prstGeom>
            <a:solidFill>
              <a:srgbClr val="F09C06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l" defTabSz="914400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it-I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olo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Soddisfazione dell’ambiente in cui si vive – </a:t>
            </a:r>
            <a:br>
              <a:rPr lang="it-IT" dirty="0" smtClean="0"/>
            </a:br>
            <a:r>
              <a:rPr lang="it-IT" sz="1500" dirty="0" smtClean="0">
                <a:solidFill>
                  <a:srgbClr val="1F497D"/>
                </a:solidFill>
              </a:rPr>
              <a:t>approfondimento GENITORI per regioni</a:t>
            </a:r>
            <a:endParaRPr lang="it-IT" sz="1500" dirty="0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39B92E33-AA03-4489-A652-72D61103C84E}" type="slidenum">
              <a:rPr lang="en-US" smtClean="0"/>
              <a:pPr>
                <a:defRPr/>
              </a:pPr>
              <a:t>41</a:t>
            </a:fld>
            <a:endParaRPr lang="en-US"/>
          </a:p>
        </p:txBody>
      </p:sp>
      <p:sp>
        <p:nvSpPr>
          <p:cNvPr id="10" name="Rectangle 1030"/>
          <p:cNvSpPr>
            <a:spLocks noChangeArrowheads="1"/>
          </p:cNvSpPr>
          <p:nvPr/>
        </p:nvSpPr>
        <p:spPr bwMode="auto">
          <a:xfrm>
            <a:off x="107950" y="620688"/>
            <a:ext cx="8064500" cy="246221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algn="l" eaLnBrk="0" hangingPunct="0">
              <a:defRPr/>
            </a:pPr>
            <a:r>
              <a:rPr lang="it-IT" b="0" dirty="0" smtClean="0">
                <a:latin typeface="Calibri"/>
                <a:ea typeface="Calibri"/>
              </a:rPr>
              <a:t>D11) Quanto è soddisfatto dell’ambiente in cui sta crescendo suo figlio / i suoi figli?</a:t>
            </a:r>
          </a:p>
        </p:txBody>
      </p:sp>
      <p:pic>
        <p:nvPicPr>
          <p:cNvPr id="11" name="Immagine 10" descr="images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596336" y="322734"/>
            <a:ext cx="558216" cy="657994"/>
          </a:xfrm>
          <a:prstGeom prst="rect">
            <a:avLst/>
          </a:prstGeom>
        </p:spPr>
      </p:pic>
      <p:sp>
        <p:nvSpPr>
          <p:cNvPr id="12" name="Text Box 5"/>
          <p:cNvSpPr txBox="1">
            <a:spLocks noChangeArrowheads="1"/>
          </p:cNvSpPr>
          <p:nvPr/>
        </p:nvSpPr>
        <p:spPr bwMode="auto">
          <a:xfrm>
            <a:off x="8315721" y="561975"/>
            <a:ext cx="792783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square">
            <a:spAutoFit/>
          </a:bodyPr>
          <a:lstStyle/>
          <a:p>
            <a:pPr algn="r">
              <a:spcBef>
                <a:spcPct val="50000"/>
              </a:spcBef>
            </a:pPr>
            <a:r>
              <a:rPr lang="it-IT" i="0" dirty="0" smtClean="0">
                <a:solidFill>
                  <a:srgbClr val="002060"/>
                </a:solidFill>
                <a:latin typeface="+mj-lt"/>
              </a:rPr>
              <a:t>Valori %</a:t>
            </a:r>
            <a:endParaRPr lang="it-IT" i="0" dirty="0">
              <a:solidFill>
                <a:srgbClr val="002060"/>
              </a:solidFill>
              <a:latin typeface="+mj-lt"/>
            </a:endParaRPr>
          </a:p>
        </p:txBody>
      </p:sp>
      <p:graphicFrame>
        <p:nvGraphicFramePr>
          <p:cNvPr id="13" name="Group 870"/>
          <p:cNvGraphicFramePr>
            <a:graphicFrameLocks noGrp="1"/>
          </p:cNvGraphicFramePr>
          <p:nvPr/>
        </p:nvGraphicFramePr>
        <p:xfrm>
          <a:off x="107504" y="1052736"/>
          <a:ext cx="8948248" cy="4595234"/>
        </p:xfrm>
        <a:graphic>
          <a:graphicData uri="http://schemas.openxmlformats.org/drawingml/2006/table">
            <a:tbl>
              <a:tblPr/>
              <a:tblGrid>
                <a:gridCol w="1866707"/>
                <a:gridCol w="658921"/>
                <a:gridCol w="558800"/>
                <a:gridCol w="586382"/>
                <a:gridCol w="586382"/>
                <a:gridCol w="586382"/>
                <a:gridCol w="586382"/>
                <a:gridCol w="586382"/>
                <a:gridCol w="586382"/>
                <a:gridCol w="586382"/>
                <a:gridCol w="586382"/>
                <a:gridCol w="586382"/>
                <a:gridCol w="586382"/>
              </a:tblGrid>
              <a:tr h="641271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it-IT" sz="1100" b="1" i="1" kern="0" dirty="0" smtClean="0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 horzOverflow="overflow">
                    <a:lnL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cs typeface="Arial" charset="0"/>
                        </a:rPr>
                        <a:t>TOTALE</a:t>
                      </a:r>
                      <a:endParaRPr kumimoji="0" lang="it-IT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 horzOverflow="overflow">
                    <a:lnL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it-IT" sz="10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rPr>
                        <a:t>Piemonte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it-IT" sz="10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rPr>
                        <a:t>Lombardia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it-IT" sz="10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rPr>
                        <a:t>Veneto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it-IT" sz="10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rPr>
                        <a:t>Emilia Romagna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it-IT" sz="10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rPr>
                        <a:t>Liguria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it-IT" sz="10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rPr>
                        <a:t>Toscana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it-IT" sz="10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rPr>
                        <a:t>Lazio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it-IT" sz="10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rPr>
                        <a:t>Campania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it-IT" sz="10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rPr>
                        <a:t>Puglia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it-IT" sz="10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rPr>
                        <a:t>Sicilia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it-IT" sz="10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rPr>
                        <a:t>Sardegna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877159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100" b="1" i="1" kern="0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MOLTO + ABBASTANZA SODDISFATTO</a:t>
                      </a: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1" i="1" kern="0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60</a:t>
                      </a: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1" i="1" kern="0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60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1" i="1" kern="0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68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1" i="1" kern="0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62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1" i="1" kern="0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68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1" i="1" kern="0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74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1" i="1" kern="0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70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1" i="1" kern="0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57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1" i="1" kern="0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46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1" i="1" kern="0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49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1" i="1" kern="0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51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1" i="1" kern="0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68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877159">
                <a:tc>
                  <a:txBody>
                    <a:bodyPr/>
                    <a:lstStyle/>
                    <a:p>
                      <a:pPr algn="l" fontAlgn="b"/>
                      <a:r>
                        <a:rPr lang="it-IT" sz="11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Molto soddisfatto</a:t>
                      </a: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 dirty="0" smtClean="0">
                          <a:solidFill>
                            <a:schemeClr val="tx1"/>
                          </a:solidFill>
                          <a:latin typeface="Calibri"/>
                        </a:rPr>
                        <a:t>9</a:t>
                      </a:r>
                      <a:endParaRPr lang="it-IT" sz="1100" b="0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14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12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25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13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661243">
                <a:tc>
                  <a:txBody>
                    <a:bodyPr/>
                    <a:lstStyle/>
                    <a:p>
                      <a:pPr algn="l" fontAlgn="b"/>
                      <a:r>
                        <a:rPr lang="it-IT" sz="11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Abbastanza soddisfatto</a:t>
                      </a: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51</a:t>
                      </a: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46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62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 dirty="0" smtClean="0">
                          <a:solidFill>
                            <a:schemeClr val="tx1"/>
                          </a:solidFill>
                          <a:latin typeface="Calibri"/>
                        </a:rPr>
                        <a:t>50</a:t>
                      </a:r>
                      <a:endParaRPr lang="it-IT" sz="1100" b="0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58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49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61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47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38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43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45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55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877159">
                <a:tc>
                  <a:txBody>
                    <a:bodyPr/>
                    <a:lstStyle/>
                    <a:p>
                      <a:pPr algn="l" fontAlgn="b"/>
                      <a:r>
                        <a:rPr lang="it-IT" sz="11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Poco soddisfatto</a:t>
                      </a: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33</a:t>
                      </a: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30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25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31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28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23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26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35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45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46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 dirty="0" smtClean="0">
                          <a:solidFill>
                            <a:schemeClr val="tx1"/>
                          </a:solidFill>
                          <a:latin typeface="Calibri"/>
                        </a:rPr>
                        <a:t>44</a:t>
                      </a:r>
                      <a:endParaRPr lang="it-IT" sz="1100" b="0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25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661243">
                <a:tc>
                  <a:txBody>
                    <a:bodyPr/>
                    <a:lstStyle/>
                    <a:p>
                      <a:pPr algn="l" fontAlgn="b"/>
                      <a:r>
                        <a:rPr lang="it-IT" sz="11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Per niente soddisfatto</a:t>
                      </a: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7</a:t>
                      </a: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5" name="Text Box 1028"/>
          <p:cNvSpPr txBox="1">
            <a:spLocks noChangeArrowheads="1"/>
          </p:cNvSpPr>
          <p:nvPr/>
        </p:nvSpPr>
        <p:spPr bwMode="auto">
          <a:xfrm>
            <a:off x="3059832" y="6567155"/>
            <a:ext cx="2520280" cy="246221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  <a:defRPr/>
            </a:pPr>
            <a:r>
              <a:rPr lang="it-IT" b="0" dirty="0">
                <a:solidFill>
                  <a:srgbClr val="002060"/>
                </a:solidFill>
                <a:latin typeface="+mj-lt"/>
              </a:rPr>
              <a:t>Base: </a:t>
            </a:r>
            <a:r>
              <a:rPr lang="it-IT" b="0" dirty="0" smtClean="0">
                <a:solidFill>
                  <a:srgbClr val="002060"/>
                </a:solidFill>
                <a:latin typeface="+mj-lt"/>
              </a:rPr>
              <a:t>Totale campione</a:t>
            </a:r>
            <a:endParaRPr lang="it-IT" b="0" dirty="0">
              <a:solidFill>
                <a:srgbClr val="002060"/>
              </a:solidFill>
              <a:latin typeface="+mj-lt"/>
            </a:endParaRPr>
          </a:p>
        </p:txBody>
      </p:sp>
      <p:sp>
        <p:nvSpPr>
          <p:cNvPr id="14" name="Ovale 13"/>
          <p:cNvSpPr/>
          <p:nvPr/>
        </p:nvSpPr>
        <p:spPr bwMode="auto">
          <a:xfrm>
            <a:off x="3329644" y="2047401"/>
            <a:ext cx="288032" cy="216024"/>
          </a:xfrm>
          <a:prstGeom prst="ellipse">
            <a:avLst/>
          </a:pr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0" tIns="0" rIns="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tabLst/>
            </a:pPr>
            <a:endParaRPr kumimoji="0" lang="it-I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</a:endParaRPr>
          </a:p>
        </p:txBody>
      </p:sp>
      <p:sp>
        <p:nvSpPr>
          <p:cNvPr id="16" name="Ovale 15"/>
          <p:cNvSpPr/>
          <p:nvPr/>
        </p:nvSpPr>
        <p:spPr bwMode="auto">
          <a:xfrm>
            <a:off x="4499992" y="2060848"/>
            <a:ext cx="288032" cy="216024"/>
          </a:xfrm>
          <a:prstGeom prst="ellipse">
            <a:avLst/>
          </a:pr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0" tIns="0" rIns="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tabLst/>
            </a:pPr>
            <a:endParaRPr kumimoji="0" lang="it-I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</a:endParaRPr>
          </a:p>
        </p:txBody>
      </p:sp>
      <p:sp>
        <p:nvSpPr>
          <p:cNvPr id="17" name="Ovale 16"/>
          <p:cNvSpPr/>
          <p:nvPr/>
        </p:nvSpPr>
        <p:spPr bwMode="auto">
          <a:xfrm>
            <a:off x="5099049" y="2047401"/>
            <a:ext cx="288032" cy="216024"/>
          </a:xfrm>
          <a:prstGeom prst="ellipse">
            <a:avLst/>
          </a:pr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0" tIns="0" rIns="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tabLst/>
            </a:pPr>
            <a:endParaRPr kumimoji="0" lang="it-I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</a:endParaRPr>
          </a:p>
        </p:txBody>
      </p:sp>
      <p:sp>
        <p:nvSpPr>
          <p:cNvPr id="18" name="Ovale 17"/>
          <p:cNvSpPr/>
          <p:nvPr/>
        </p:nvSpPr>
        <p:spPr bwMode="auto">
          <a:xfrm>
            <a:off x="5683787" y="2047401"/>
            <a:ext cx="288032" cy="216024"/>
          </a:xfrm>
          <a:prstGeom prst="ellipse">
            <a:avLst/>
          </a:pr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0" tIns="0" rIns="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tabLst/>
            </a:pPr>
            <a:endParaRPr kumimoji="0" lang="it-I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</a:endParaRPr>
          </a:p>
        </p:txBody>
      </p:sp>
      <p:sp>
        <p:nvSpPr>
          <p:cNvPr id="19" name="Ovale 18"/>
          <p:cNvSpPr/>
          <p:nvPr/>
        </p:nvSpPr>
        <p:spPr bwMode="auto">
          <a:xfrm>
            <a:off x="8631342" y="2033954"/>
            <a:ext cx="288032" cy="216024"/>
          </a:xfrm>
          <a:prstGeom prst="ellipse">
            <a:avLst/>
          </a:pr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0" tIns="0" rIns="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tabLst/>
            </a:pPr>
            <a:endParaRPr kumimoji="0" lang="it-I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</a:endParaRPr>
          </a:p>
        </p:txBody>
      </p:sp>
      <p:sp>
        <p:nvSpPr>
          <p:cNvPr id="20" name="Ovale 19"/>
          <p:cNvSpPr/>
          <p:nvPr/>
        </p:nvSpPr>
        <p:spPr bwMode="auto">
          <a:xfrm>
            <a:off x="2771800" y="2924944"/>
            <a:ext cx="288032" cy="216024"/>
          </a:xfrm>
          <a:prstGeom prst="ellipse">
            <a:avLst/>
          </a:pr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0" tIns="0" rIns="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tabLst/>
            </a:pPr>
            <a:endParaRPr kumimoji="0" lang="it-I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</a:endParaRPr>
          </a:p>
        </p:txBody>
      </p:sp>
      <p:sp>
        <p:nvSpPr>
          <p:cNvPr id="21" name="Ovale 20"/>
          <p:cNvSpPr/>
          <p:nvPr/>
        </p:nvSpPr>
        <p:spPr bwMode="auto">
          <a:xfrm>
            <a:off x="5094276" y="2898050"/>
            <a:ext cx="288032" cy="216024"/>
          </a:xfrm>
          <a:prstGeom prst="ellipse">
            <a:avLst/>
          </a:pr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0" tIns="0" rIns="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tabLst/>
            </a:pPr>
            <a:endParaRPr kumimoji="0" lang="it-I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</a:endParaRPr>
          </a:p>
        </p:txBody>
      </p:sp>
      <p:sp>
        <p:nvSpPr>
          <p:cNvPr id="23" name="Ovale 22"/>
          <p:cNvSpPr/>
          <p:nvPr/>
        </p:nvSpPr>
        <p:spPr bwMode="auto">
          <a:xfrm>
            <a:off x="3334417" y="3671918"/>
            <a:ext cx="288032" cy="216024"/>
          </a:xfrm>
          <a:prstGeom prst="ellipse">
            <a:avLst/>
          </a:pr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0" tIns="0" rIns="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tabLst/>
            </a:pPr>
            <a:endParaRPr kumimoji="0" lang="it-I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</a:endParaRPr>
          </a:p>
        </p:txBody>
      </p:sp>
      <p:sp>
        <p:nvSpPr>
          <p:cNvPr id="24" name="Ovale 23"/>
          <p:cNvSpPr/>
          <p:nvPr/>
        </p:nvSpPr>
        <p:spPr bwMode="auto">
          <a:xfrm>
            <a:off x="4499992" y="3685365"/>
            <a:ext cx="288032" cy="216024"/>
          </a:xfrm>
          <a:prstGeom prst="ellipse">
            <a:avLst/>
          </a:pr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0" tIns="0" rIns="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tabLst/>
            </a:pPr>
            <a:endParaRPr kumimoji="0" lang="it-I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</a:endParaRPr>
          </a:p>
        </p:txBody>
      </p:sp>
      <p:sp>
        <p:nvSpPr>
          <p:cNvPr id="25" name="Ovale 24"/>
          <p:cNvSpPr/>
          <p:nvPr/>
        </p:nvSpPr>
        <p:spPr bwMode="auto">
          <a:xfrm>
            <a:off x="5683787" y="3690138"/>
            <a:ext cx="288032" cy="216024"/>
          </a:xfrm>
          <a:prstGeom prst="ellipse">
            <a:avLst/>
          </a:pr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0" tIns="0" rIns="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tabLst/>
            </a:pPr>
            <a:endParaRPr kumimoji="0" lang="it-I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</a:endParaRPr>
          </a:p>
        </p:txBody>
      </p:sp>
      <p:sp>
        <p:nvSpPr>
          <p:cNvPr id="26" name="Ovale 25"/>
          <p:cNvSpPr/>
          <p:nvPr/>
        </p:nvSpPr>
        <p:spPr bwMode="auto">
          <a:xfrm>
            <a:off x="6876256" y="4437112"/>
            <a:ext cx="288032" cy="216024"/>
          </a:xfrm>
          <a:prstGeom prst="ellipse">
            <a:avLst/>
          </a:pr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0" tIns="0" rIns="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tabLst/>
            </a:pPr>
            <a:endParaRPr kumimoji="0" lang="it-I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</a:endParaRPr>
          </a:p>
        </p:txBody>
      </p:sp>
      <p:sp>
        <p:nvSpPr>
          <p:cNvPr id="27" name="Ovale 26"/>
          <p:cNvSpPr/>
          <p:nvPr/>
        </p:nvSpPr>
        <p:spPr bwMode="auto">
          <a:xfrm>
            <a:off x="7452320" y="4437112"/>
            <a:ext cx="288032" cy="216024"/>
          </a:xfrm>
          <a:prstGeom prst="ellipse">
            <a:avLst/>
          </a:pr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0" tIns="0" rIns="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tabLst/>
            </a:pPr>
            <a:endParaRPr kumimoji="0" lang="it-I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</a:endParaRPr>
          </a:p>
        </p:txBody>
      </p:sp>
      <p:sp>
        <p:nvSpPr>
          <p:cNvPr id="28" name="Ovale 27"/>
          <p:cNvSpPr/>
          <p:nvPr/>
        </p:nvSpPr>
        <p:spPr bwMode="auto">
          <a:xfrm>
            <a:off x="8028384" y="4455332"/>
            <a:ext cx="288032" cy="216024"/>
          </a:xfrm>
          <a:prstGeom prst="ellipse">
            <a:avLst/>
          </a:pr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0" tIns="0" rIns="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tabLst/>
            </a:pPr>
            <a:endParaRPr kumimoji="0" lang="it-I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olo 2"/>
          <p:cNvSpPr>
            <a:spLocks noGrp="1"/>
          </p:cNvSpPr>
          <p:nvPr>
            <p:ph type="title"/>
          </p:nvPr>
        </p:nvSpPr>
        <p:spPr>
          <a:xfrm>
            <a:off x="838201" y="87313"/>
            <a:ext cx="7766248" cy="611187"/>
          </a:xfrm>
        </p:spPr>
        <p:txBody>
          <a:bodyPr/>
          <a:lstStyle/>
          <a:p>
            <a:r>
              <a:rPr lang="it-IT" dirty="0" smtClean="0"/>
              <a:t>Gli aspetti da migliorare dell’ambiente in cui si vive</a:t>
            </a:r>
            <a:endParaRPr lang="it-IT" sz="1500" dirty="0"/>
          </a:p>
        </p:txBody>
      </p:sp>
      <p:sp>
        <p:nvSpPr>
          <p:cNvPr id="5" name="Rectangle 1030"/>
          <p:cNvSpPr>
            <a:spLocks noChangeArrowheads="1"/>
          </p:cNvSpPr>
          <p:nvPr/>
        </p:nvSpPr>
        <p:spPr bwMode="auto">
          <a:xfrm>
            <a:off x="35496" y="655061"/>
            <a:ext cx="8640514" cy="323165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 algn="l" eaLnBrk="0" hangingPunct="0">
              <a:lnSpc>
                <a:spcPts val="900"/>
              </a:lnSpc>
              <a:defRPr/>
            </a:pPr>
            <a:r>
              <a:rPr lang="it-IT" b="0" dirty="0" smtClean="0">
                <a:latin typeface="Calibri"/>
                <a:ea typeface="Calibri"/>
              </a:rPr>
              <a:t>D12) Se potesse migliorare qualcosa dell’ambiente in cui lei vive con suo figlio/i suoi figli, a quali due aspetti darebbe la precedenza, tra quelli elencati di seguito?</a:t>
            </a:r>
          </a:p>
          <a:p>
            <a:pPr algn="l" eaLnBrk="0" hangingPunct="0">
              <a:lnSpc>
                <a:spcPts val="900"/>
              </a:lnSpc>
              <a:defRPr/>
            </a:pPr>
            <a:r>
              <a:rPr lang="it-IT" b="0" dirty="0" smtClean="0">
                <a:latin typeface="Calibri"/>
                <a:ea typeface="Calibri"/>
              </a:rPr>
              <a:t>D12) Se potessi migliorare qualcosa dell’ambiente in cui vivi,  a quali due aspetti daresti la precedenza, tra quelli elencati di seguito? </a:t>
            </a:r>
          </a:p>
        </p:txBody>
      </p:sp>
      <p:sp>
        <p:nvSpPr>
          <p:cNvPr id="15" name="Segnaposto numero diapositiva 1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39B92E33-AA03-4489-A652-72D61103C84E}" type="slidenum">
              <a:rPr lang="en-US" smtClean="0"/>
              <a:pPr>
                <a:defRPr/>
              </a:pPr>
              <a:t>42</a:t>
            </a:fld>
            <a:endParaRPr lang="en-US" dirty="0"/>
          </a:p>
        </p:txBody>
      </p:sp>
      <p:sp>
        <p:nvSpPr>
          <p:cNvPr id="14" name="Text Box 5"/>
          <p:cNvSpPr txBox="1">
            <a:spLocks noChangeArrowheads="1"/>
          </p:cNvSpPr>
          <p:nvPr/>
        </p:nvSpPr>
        <p:spPr bwMode="auto">
          <a:xfrm>
            <a:off x="8315721" y="561975"/>
            <a:ext cx="792783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square">
            <a:spAutoFit/>
          </a:bodyPr>
          <a:lstStyle/>
          <a:p>
            <a:pPr algn="r">
              <a:spcBef>
                <a:spcPct val="50000"/>
              </a:spcBef>
            </a:pPr>
            <a:r>
              <a:rPr lang="it-IT" i="0" dirty="0" smtClean="0">
                <a:solidFill>
                  <a:srgbClr val="002060"/>
                </a:solidFill>
                <a:latin typeface="+mj-lt"/>
              </a:rPr>
              <a:t>Valori %</a:t>
            </a:r>
            <a:endParaRPr lang="it-IT" i="0" dirty="0">
              <a:solidFill>
                <a:srgbClr val="002060"/>
              </a:solidFill>
              <a:latin typeface="+mj-lt"/>
            </a:endParaRPr>
          </a:p>
        </p:txBody>
      </p:sp>
      <p:graphicFrame>
        <p:nvGraphicFramePr>
          <p:cNvPr id="9" name="Grafico 8"/>
          <p:cNvGraphicFramePr/>
          <p:nvPr/>
        </p:nvGraphicFramePr>
        <p:xfrm>
          <a:off x="5292080" y="1484784"/>
          <a:ext cx="3168352" cy="469957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0" name="Text Box 5"/>
          <p:cNvSpPr txBox="1">
            <a:spLocks noChangeArrowheads="1"/>
          </p:cNvSpPr>
          <p:nvPr/>
        </p:nvSpPr>
        <p:spPr bwMode="auto">
          <a:xfrm>
            <a:off x="1115616" y="1158652"/>
            <a:ext cx="1728192" cy="292388"/>
          </a:xfrm>
          <a:prstGeom prst="rect">
            <a:avLst/>
          </a:prstGeom>
          <a:solidFill>
            <a:srgbClr val="FF0000"/>
          </a:solidFill>
          <a:ln w="19050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sz="1300" i="0" kern="0" noProof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GENITORI</a:t>
            </a:r>
            <a:endParaRPr kumimoji="0" lang="it-IT" sz="130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</a:endParaRPr>
          </a:p>
        </p:txBody>
      </p:sp>
      <p:sp>
        <p:nvSpPr>
          <p:cNvPr id="12" name="Text Box 5"/>
          <p:cNvSpPr txBox="1">
            <a:spLocks noChangeArrowheads="1"/>
          </p:cNvSpPr>
          <p:nvPr/>
        </p:nvSpPr>
        <p:spPr bwMode="auto">
          <a:xfrm>
            <a:off x="5940152" y="1158652"/>
            <a:ext cx="1728192" cy="292388"/>
          </a:xfrm>
          <a:prstGeom prst="rect">
            <a:avLst/>
          </a:prstGeom>
          <a:solidFill>
            <a:srgbClr val="FF0000"/>
          </a:solidFill>
          <a:ln w="19050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sz="1300" i="0" kern="0" noProof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FIGLI</a:t>
            </a:r>
            <a:endParaRPr kumimoji="0" lang="it-IT" sz="130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</a:endParaRPr>
          </a:p>
        </p:txBody>
      </p:sp>
      <p:graphicFrame>
        <p:nvGraphicFramePr>
          <p:cNvPr id="13" name="Grafico 12"/>
          <p:cNvGraphicFramePr/>
          <p:nvPr/>
        </p:nvGraphicFramePr>
        <p:xfrm>
          <a:off x="467544" y="1484784"/>
          <a:ext cx="3168352" cy="469957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6" name="Text Box 1028"/>
          <p:cNvSpPr txBox="1">
            <a:spLocks noChangeArrowheads="1"/>
          </p:cNvSpPr>
          <p:nvPr/>
        </p:nvSpPr>
        <p:spPr bwMode="auto">
          <a:xfrm>
            <a:off x="5796136" y="6237312"/>
            <a:ext cx="2160240" cy="246221"/>
          </a:xfrm>
          <a:prstGeom prst="rect">
            <a:avLst/>
          </a:prstGeom>
          <a:ln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it-IT" b="0" dirty="0" smtClean="0">
                <a:solidFill>
                  <a:srgbClr val="002060"/>
                </a:solidFill>
              </a:rPr>
              <a:t>Base: Totale campione (401)</a:t>
            </a:r>
            <a:endParaRPr lang="it-IT" b="0" dirty="0">
              <a:solidFill>
                <a:srgbClr val="002060"/>
              </a:solidFill>
            </a:endParaRPr>
          </a:p>
        </p:txBody>
      </p:sp>
      <p:grpSp>
        <p:nvGrpSpPr>
          <p:cNvPr id="17" name="Gruppo 16"/>
          <p:cNvGrpSpPr/>
          <p:nvPr/>
        </p:nvGrpSpPr>
        <p:grpSpPr>
          <a:xfrm>
            <a:off x="395536" y="6237312"/>
            <a:ext cx="3960440" cy="246221"/>
            <a:chOff x="395536" y="6279123"/>
            <a:chExt cx="3960440" cy="246221"/>
          </a:xfrm>
        </p:grpSpPr>
        <p:sp>
          <p:nvSpPr>
            <p:cNvPr id="18" name="Text Box 1028"/>
            <p:cNvSpPr txBox="1">
              <a:spLocks noChangeArrowheads="1"/>
            </p:cNvSpPr>
            <p:nvPr/>
          </p:nvSpPr>
          <p:spPr bwMode="auto">
            <a:xfrm>
              <a:off x="395536" y="6279123"/>
              <a:ext cx="3960440" cy="246221"/>
            </a:xfrm>
            <a:prstGeom prst="rect">
              <a:avLst/>
            </a:prstGeom>
            <a:ln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  <a:defRPr/>
              </a:pPr>
              <a:r>
                <a:rPr lang="it-IT" b="0" dirty="0">
                  <a:solidFill>
                    <a:srgbClr val="002060"/>
                  </a:solidFill>
                  <a:latin typeface="+mj-lt"/>
                </a:rPr>
                <a:t>Base: </a:t>
              </a:r>
              <a:r>
                <a:rPr lang="it-IT" b="0" dirty="0" smtClean="0">
                  <a:solidFill>
                    <a:srgbClr val="002060"/>
                  </a:solidFill>
                  <a:latin typeface="+mj-lt"/>
                </a:rPr>
                <a:t>Totale intervistati (1487)           – Genitori di 14-17enni (395)</a:t>
              </a:r>
              <a:endParaRPr lang="it-IT" b="0" dirty="0">
                <a:solidFill>
                  <a:srgbClr val="002060"/>
                </a:solidFill>
                <a:latin typeface="+mj-lt"/>
              </a:endParaRPr>
            </a:p>
          </p:txBody>
        </p:sp>
        <p:sp>
          <p:nvSpPr>
            <p:cNvPr id="20" name="Rettangolo 19"/>
            <p:cNvSpPr/>
            <p:nvPr/>
          </p:nvSpPr>
          <p:spPr bwMode="auto">
            <a:xfrm rot="5400000">
              <a:off x="2347280" y="6270125"/>
              <a:ext cx="144016" cy="249300"/>
            </a:xfrm>
            <a:prstGeom prst="rect">
              <a:avLst/>
            </a:prstGeom>
            <a:solidFill>
              <a:srgbClr val="009999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l" defTabSz="914400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it-I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endParaRPr>
            </a:p>
          </p:txBody>
        </p:sp>
        <p:sp>
          <p:nvSpPr>
            <p:cNvPr id="21" name="Rettangolo 20"/>
            <p:cNvSpPr/>
            <p:nvPr/>
          </p:nvSpPr>
          <p:spPr bwMode="auto">
            <a:xfrm rot="5400000">
              <a:off x="4147480" y="6283572"/>
              <a:ext cx="144016" cy="249300"/>
            </a:xfrm>
            <a:prstGeom prst="rect">
              <a:avLst/>
            </a:prstGeom>
            <a:solidFill>
              <a:srgbClr val="F09C06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l" defTabSz="914400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it-I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olo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Gli aspetti da migliorare dell’ambiente in cui si vive – </a:t>
            </a:r>
            <a:br>
              <a:rPr lang="it-IT" dirty="0" smtClean="0"/>
            </a:br>
            <a:r>
              <a:rPr lang="it-IT" sz="1500" dirty="0" smtClean="0">
                <a:solidFill>
                  <a:srgbClr val="1F497D"/>
                </a:solidFill>
              </a:rPr>
              <a:t>approfondimento GENITORI per regioni</a:t>
            </a:r>
            <a:endParaRPr lang="it-IT" sz="1500" dirty="0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39B92E33-AA03-4489-A652-72D61103C84E}" type="slidenum">
              <a:rPr lang="en-US" smtClean="0"/>
              <a:pPr>
                <a:defRPr/>
              </a:pPr>
              <a:t>43</a:t>
            </a:fld>
            <a:endParaRPr lang="en-US"/>
          </a:p>
        </p:txBody>
      </p:sp>
      <p:sp>
        <p:nvSpPr>
          <p:cNvPr id="10" name="Rectangle 1030"/>
          <p:cNvSpPr>
            <a:spLocks noChangeArrowheads="1"/>
          </p:cNvSpPr>
          <p:nvPr/>
        </p:nvSpPr>
        <p:spPr bwMode="auto">
          <a:xfrm>
            <a:off x="107950" y="652626"/>
            <a:ext cx="7704410" cy="400110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 algn="l" eaLnBrk="0" hangingPunct="0">
              <a:defRPr/>
            </a:pPr>
            <a:r>
              <a:rPr lang="it-IT" b="0" dirty="0" smtClean="0">
                <a:latin typeface="Calibri"/>
                <a:ea typeface="Calibri"/>
              </a:rPr>
              <a:t>D12) Se potesse migliorare qualcosa dell’ambiente in cui lei vive con suo figlio/i suoi figli, a quali due aspetti darebbe la precedenza, tra quelli elencati di seguito?</a:t>
            </a:r>
          </a:p>
        </p:txBody>
      </p:sp>
      <p:pic>
        <p:nvPicPr>
          <p:cNvPr id="11" name="Immagine 10" descr="images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596336" y="322734"/>
            <a:ext cx="558216" cy="657994"/>
          </a:xfrm>
          <a:prstGeom prst="rect">
            <a:avLst/>
          </a:prstGeom>
        </p:spPr>
      </p:pic>
      <p:sp>
        <p:nvSpPr>
          <p:cNvPr id="12" name="Text Box 5"/>
          <p:cNvSpPr txBox="1">
            <a:spLocks noChangeArrowheads="1"/>
          </p:cNvSpPr>
          <p:nvPr/>
        </p:nvSpPr>
        <p:spPr bwMode="auto">
          <a:xfrm>
            <a:off x="8315721" y="561975"/>
            <a:ext cx="792783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square">
            <a:spAutoFit/>
          </a:bodyPr>
          <a:lstStyle/>
          <a:p>
            <a:pPr algn="r">
              <a:spcBef>
                <a:spcPct val="50000"/>
              </a:spcBef>
            </a:pPr>
            <a:r>
              <a:rPr lang="it-IT" i="0" dirty="0" smtClean="0">
                <a:solidFill>
                  <a:srgbClr val="002060"/>
                </a:solidFill>
                <a:latin typeface="+mj-lt"/>
              </a:rPr>
              <a:t>Valori %</a:t>
            </a:r>
            <a:endParaRPr lang="it-IT" i="0" dirty="0">
              <a:solidFill>
                <a:srgbClr val="002060"/>
              </a:solidFill>
              <a:latin typeface="+mj-lt"/>
            </a:endParaRPr>
          </a:p>
        </p:txBody>
      </p:sp>
      <p:graphicFrame>
        <p:nvGraphicFramePr>
          <p:cNvPr id="13" name="Group 870"/>
          <p:cNvGraphicFramePr>
            <a:graphicFrameLocks noGrp="1"/>
          </p:cNvGraphicFramePr>
          <p:nvPr/>
        </p:nvGraphicFramePr>
        <p:xfrm>
          <a:off x="107504" y="1196751"/>
          <a:ext cx="8948248" cy="4608513"/>
        </p:xfrm>
        <a:graphic>
          <a:graphicData uri="http://schemas.openxmlformats.org/drawingml/2006/table">
            <a:tbl>
              <a:tblPr/>
              <a:tblGrid>
                <a:gridCol w="1866707"/>
                <a:gridCol w="658921"/>
                <a:gridCol w="558800"/>
                <a:gridCol w="586382"/>
                <a:gridCol w="586382"/>
                <a:gridCol w="586382"/>
                <a:gridCol w="586382"/>
                <a:gridCol w="586382"/>
                <a:gridCol w="586382"/>
                <a:gridCol w="586382"/>
                <a:gridCol w="586382"/>
                <a:gridCol w="586382"/>
                <a:gridCol w="586382"/>
              </a:tblGrid>
              <a:tr h="725009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it-IT" sz="1100" b="1" i="1" kern="0" dirty="0" smtClean="0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 horzOverflow="overflow">
                    <a:lnL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cs typeface="Arial" charset="0"/>
                        </a:rPr>
                        <a:t>TOTALE</a:t>
                      </a:r>
                      <a:endParaRPr kumimoji="0" lang="it-IT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 horzOverflow="overflow">
                    <a:lnL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it-IT" sz="10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rPr>
                        <a:t>Piemonte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it-IT" sz="10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rPr>
                        <a:t>Lombardia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it-IT" sz="10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rPr>
                        <a:t>Veneto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it-IT" sz="10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rPr>
                        <a:t>Emilia Romagna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it-IT" sz="10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rPr>
                        <a:t>Liguria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it-IT" sz="10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rPr>
                        <a:t>Toscana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it-IT" sz="10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rPr>
                        <a:t>Lazio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it-IT" sz="10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rPr>
                        <a:t>Campania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it-IT" sz="10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rPr>
                        <a:t>Puglia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it-IT" sz="10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rPr>
                        <a:t>Sicilia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it-IT" sz="10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rPr>
                        <a:t>Sardegna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460690">
                <a:tc>
                  <a:txBody>
                    <a:bodyPr/>
                    <a:lstStyle/>
                    <a:p>
                      <a:pPr algn="l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Una zona con servizi migliori per i giovani</a:t>
                      </a: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42</a:t>
                      </a: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39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31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43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37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47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35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34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45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53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50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46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481045">
                <a:tc>
                  <a:txBody>
                    <a:bodyPr/>
                    <a:lstStyle/>
                    <a:p>
                      <a:pPr algn="l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Un’altra nazione</a:t>
                      </a: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23</a:t>
                      </a: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27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26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22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25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18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18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25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30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18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25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16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460690">
                <a:tc>
                  <a:txBody>
                    <a:bodyPr/>
                    <a:lstStyle/>
                    <a:p>
                      <a:pPr algn="l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Una città/un paese con un’aria più sana/ meno inquinamento</a:t>
                      </a: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22</a:t>
                      </a: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16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29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23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22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23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22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30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20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32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18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13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481045">
                <a:tc>
                  <a:txBody>
                    <a:bodyPr/>
                    <a:lstStyle/>
                    <a:p>
                      <a:pPr algn="l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Una casa più grande</a:t>
                      </a: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21</a:t>
                      </a: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20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28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25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26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35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29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20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11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11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17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23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384836">
                <a:tc>
                  <a:txBody>
                    <a:bodyPr/>
                    <a:lstStyle/>
                    <a:p>
                      <a:pPr algn="l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Una zona più tranquilla e sicura</a:t>
                      </a: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16</a:t>
                      </a: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20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15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21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18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18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17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22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17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16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14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460690">
                <a:tc>
                  <a:txBody>
                    <a:bodyPr/>
                    <a:lstStyle/>
                    <a:p>
                      <a:pPr algn="l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Un quartiere / una città più verde</a:t>
                      </a: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14</a:t>
                      </a: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13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13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15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12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19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15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18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17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18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384836">
                <a:tc>
                  <a:txBody>
                    <a:bodyPr/>
                    <a:lstStyle/>
                    <a:p>
                      <a:pPr algn="l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Una città più grande</a:t>
                      </a: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384836">
                <a:tc>
                  <a:txBody>
                    <a:bodyPr/>
                    <a:lstStyle/>
                    <a:p>
                      <a:pPr algn="l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Una città/ un paese più piccolo</a:t>
                      </a: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384836">
                <a:tc>
                  <a:txBody>
                    <a:bodyPr/>
                    <a:lstStyle/>
                    <a:p>
                      <a:pPr algn="l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Nessuno di questi</a:t>
                      </a: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7</a:t>
                      </a: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12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5" name="Text Box 1028"/>
          <p:cNvSpPr txBox="1">
            <a:spLocks noChangeArrowheads="1"/>
          </p:cNvSpPr>
          <p:nvPr/>
        </p:nvSpPr>
        <p:spPr bwMode="auto">
          <a:xfrm>
            <a:off x="3059832" y="6567155"/>
            <a:ext cx="2520280" cy="246221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  <a:defRPr/>
            </a:pPr>
            <a:r>
              <a:rPr lang="it-IT" b="0" dirty="0">
                <a:solidFill>
                  <a:srgbClr val="002060"/>
                </a:solidFill>
                <a:latin typeface="+mj-lt"/>
              </a:rPr>
              <a:t>Base: </a:t>
            </a:r>
            <a:r>
              <a:rPr lang="it-IT" b="0" dirty="0" smtClean="0">
                <a:solidFill>
                  <a:srgbClr val="002060"/>
                </a:solidFill>
                <a:latin typeface="+mj-lt"/>
              </a:rPr>
              <a:t>Totale campione</a:t>
            </a:r>
            <a:endParaRPr lang="it-IT" b="0" dirty="0">
              <a:solidFill>
                <a:srgbClr val="002060"/>
              </a:solidFill>
              <a:latin typeface="+mj-lt"/>
            </a:endParaRPr>
          </a:p>
        </p:txBody>
      </p:sp>
      <p:sp>
        <p:nvSpPr>
          <p:cNvPr id="14" name="Ovale 13"/>
          <p:cNvSpPr/>
          <p:nvPr/>
        </p:nvSpPr>
        <p:spPr bwMode="auto">
          <a:xfrm>
            <a:off x="7452320" y="2060848"/>
            <a:ext cx="288032" cy="216024"/>
          </a:xfrm>
          <a:prstGeom prst="ellipse">
            <a:avLst/>
          </a:pr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0" tIns="0" rIns="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tabLst/>
            </a:pPr>
            <a:endParaRPr kumimoji="0" lang="it-I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</a:endParaRPr>
          </a:p>
        </p:txBody>
      </p:sp>
      <p:sp>
        <p:nvSpPr>
          <p:cNvPr id="16" name="Ovale 15"/>
          <p:cNvSpPr/>
          <p:nvPr/>
        </p:nvSpPr>
        <p:spPr bwMode="auto">
          <a:xfrm>
            <a:off x="8028384" y="2065331"/>
            <a:ext cx="288032" cy="216024"/>
          </a:xfrm>
          <a:prstGeom prst="ellipse">
            <a:avLst/>
          </a:pr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0" tIns="0" rIns="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tabLst/>
            </a:pPr>
            <a:endParaRPr kumimoji="0" lang="it-I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</a:endParaRPr>
          </a:p>
        </p:txBody>
      </p:sp>
      <p:sp>
        <p:nvSpPr>
          <p:cNvPr id="17" name="Ovale 16"/>
          <p:cNvSpPr/>
          <p:nvPr/>
        </p:nvSpPr>
        <p:spPr bwMode="auto">
          <a:xfrm>
            <a:off x="5080829" y="2060848"/>
            <a:ext cx="288032" cy="216024"/>
          </a:xfrm>
          <a:prstGeom prst="ellipse">
            <a:avLst/>
          </a:pr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0" tIns="0" rIns="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tabLst/>
            </a:pPr>
            <a:endParaRPr kumimoji="0" lang="it-I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</a:endParaRPr>
          </a:p>
        </p:txBody>
      </p:sp>
      <p:sp>
        <p:nvSpPr>
          <p:cNvPr id="18" name="Ovale 17"/>
          <p:cNvSpPr/>
          <p:nvPr/>
        </p:nvSpPr>
        <p:spPr bwMode="auto">
          <a:xfrm>
            <a:off x="6853263" y="2519790"/>
            <a:ext cx="288032" cy="216024"/>
          </a:xfrm>
          <a:prstGeom prst="ellipse">
            <a:avLst/>
          </a:pr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0" tIns="0" rIns="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tabLst/>
            </a:pPr>
            <a:endParaRPr kumimoji="0" lang="it-I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</a:endParaRPr>
          </a:p>
        </p:txBody>
      </p:sp>
      <p:sp>
        <p:nvSpPr>
          <p:cNvPr id="19" name="Ovale 18"/>
          <p:cNvSpPr/>
          <p:nvPr/>
        </p:nvSpPr>
        <p:spPr bwMode="auto">
          <a:xfrm>
            <a:off x="3347864" y="2996952"/>
            <a:ext cx="288032" cy="216024"/>
          </a:xfrm>
          <a:prstGeom prst="ellipse">
            <a:avLst/>
          </a:pr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0" tIns="0" rIns="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tabLst/>
            </a:pPr>
            <a:endParaRPr kumimoji="0" lang="it-IT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</a:endParaRPr>
          </a:p>
        </p:txBody>
      </p:sp>
      <p:sp>
        <p:nvSpPr>
          <p:cNvPr id="20" name="Ovale 19"/>
          <p:cNvSpPr/>
          <p:nvPr/>
        </p:nvSpPr>
        <p:spPr bwMode="auto">
          <a:xfrm>
            <a:off x="6251177" y="2996952"/>
            <a:ext cx="288032" cy="216024"/>
          </a:xfrm>
          <a:prstGeom prst="ellipse">
            <a:avLst/>
          </a:pr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0" tIns="0" rIns="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tabLst/>
            </a:pPr>
            <a:endParaRPr kumimoji="0" lang="it-I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</a:endParaRPr>
          </a:p>
        </p:txBody>
      </p:sp>
      <p:sp>
        <p:nvSpPr>
          <p:cNvPr id="21" name="Ovale 20"/>
          <p:cNvSpPr/>
          <p:nvPr/>
        </p:nvSpPr>
        <p:spPr bwMode="auto">
          <a:xfrm>
            <a:off x="7434100" y="2996952"/>
            <a:ext cx="288032" cy="216024"/>
          </a:xfrm>
          <a:prstGeom prst="ellipse">
            <a:avLst/>
          </a:pr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0" tIns="0" rIns="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tabLst/>
            </a:pPr>
            <a:endParaRPr kumimoji="0" lang="it-I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</a:endParaRPr>
          </a:p>
        </p:txBody>
      </p:sp>
      <p:sp>
        <p:nvSpPr>
          <p:cNvPr id="23" name="Ovale 22"/>
          <p:cNvSpPr/>
          <p:nvPr/>
        </p:nvSpPr>
        <p:spPr bwMode="auto">
          <a:xfrm>
            <a:off x="5679014" y="3460667"/>
            <a:ext cx="288032" cy="216024"/>
          </a:xfrm>
          <a:prstGeom prst="ellipse">
            <a:avLst/>
          </a:pr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0" tIns="0" rIns="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tabLst/>
            </a:pPr>
            <a:endParaRPr kumimoji="0" lang="it-I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</a:endParaRPr>
          </a:p>
        </p:txBody>
      </p:sp>
      <p:sp>
        <p:nvSpPr>
          <p:cNvPr id="24" name="Ovale 23"/>
          <p:cNvSpPr/>
          <p:nvPr/>
        </p:nvSpPr>
        <p:spPr bwMode="auto">
          <a:xfrm>
            <a:off x="5089503" y="3455894"/>
            <a:ext cx="288032" cy="216024"/>
          </a:xfrm>
          <a:prstGeom prst="ellipse">
            <a:avLst/>
          </a:pr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0" tIns="0" rIns="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tabLst/>
            </a:pPr>
            <a:endParaRPr kumimoji="0" lang="it-I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</a:endParaRPr>
          </a:p>
        </p:txBody>
      </p:sp>
      <p:sp>
        <p:nvSpPr>
          <p:cNvPr id="25" name="Ovale 24"/>
          <p:cNvSpPr/>
          <p:nvPr/>
        </p:nvSpPr>
        <p:spPr bwMode="auto">
          <a:xfrm>
            <a:off x="3325743" y="3474114"/>
            <a:ext cx="288032" cy="216024"/>
          </a:xfrm>
          <a:prstGeom prst="ellipse">
            <a:avLst/>
          </a:pr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0" tIns="0" rIns="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tabLst/>
            </a:pPr>
            <a:endParaRPr kumimoji="0" lang="it-I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</a:endParaRPr>
          </a:p>
        </p:txBody>
      </p:sp>
      <p:sp>
        <p:nvSpPr>
          <p:cNvPr id="26" name="Ovale 25"/>
          <p:cNvSpPr/>
          <p:nvPr/>
        </p:nvSpPr>
        <p:spPr bwMode="auto">
          <a:xfrm>
            <a:off x="4499992" y="3460667"/>
            <a:ext cx="288032" cy="216024"/>
          </a:xfrm>
          <a:prstGeom prst="ellipse">
            <a:avLst/>
          </a:pr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0" tIns="0" rIns="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tabLst/>
            </a:pPr>
            <a:endParaRPr kumimoji="0" lang="it-I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</a:endParaRPr>
          </a:p>
        </p:txBody>
      </p:sp>
      <p:sp>
        <p:nvSpPr>
          <p:cNvPr id="27" name="Ovale 26"/>
          <p:cNvSpPr/>
          <p:nvPr/>
        </p:nvSpPr>
        <p:spPr bwMode="auto">
          <a:xfrm>
            <a:off x="3923928" y="3887942"/>
            <a:ext cx="288032" cy="216024"/>
          </a:xfrm>
          <a:prstGeom prst="ellipse">
            <a:avLst/>
          </a:pr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0" tIns="0" rIns="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tabLst/>
            </a:pPr>
            <a:endParaRPr kumimoji="0" lang="it-I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</a:endParaRPr>
          </a:p>
        </p:txBody>
      </p:sp>
      <p:sp>
        <p:nvSpPr>
          <p:cNvPr id="28" name="Ovale 27"/>
          <p:cNvSpPr/>
          <p:nvPr/>
        </p:nvSpPr>
        <p:spPr bwMode="auto">
          <a:xfrm>
            <a:off x="6844589" y="3887942"/>
            <a:ext cx="288032" cy="216024"/>
          </a:xfrm>
          <a:prstGeom prst="ellipse">
            <a:avLst/>
          </a:pr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0" tIns="0" rIns="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tabLst/>
            </a:pPr>
            <a:endParaRPr kumimoji="0" lang="it-IT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</a:endParaRPr>
          </a:p>
        </p:txBody>
      </p:sp>
      <p:sp>
        <p:nvSpPr>
          <p:cNvPr id="29" name="Ovale 28"/>
          <p:cNvSpPr/>
          <p:nvPr/>
        </p:nvSpPr>
        <p:spPr bwMode="auto">
          <a:xfrm>
            <a:off x="6268525" y="4328664"/>
            <a:ext cx="288032" cy="216024"/>
          </a:xfrm>
          <a:prstGeom prst="ellipse">
            <a:avLst/>
          </a:pr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0" tIns="0" rIns="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tabLst/>
            </a:pPr>
            <a:endParaRPr kumimoji="0" lang="it-I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</a:endParaRPr>
          </a:p>
        </p:txBody>
      </p:sp>
      <p:sp>
        <p:nvSpPr>
          <p:cNvPr id="30" name="Ovale 29"/>
          <p:cNvSpPr/>
          <p:nvPr/>
        </p:nvSpPr>
        <p:spPr bwMode="auto">
          <a:xfrm>
            <a:off x="5679014" y="5525906"/>
            <a:ext cx="288032" cy="216024"/>
          </a:xfrm>
          <a:prstGeom prst="ellipse">
            <a:avLst/>
          </a:pr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0" tIns="0" rIns="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tabLst/>
            </a:pPr>
            <a:endParaRPr kumimoji="0" lang="it-I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6514" name="Rectangle 3"/>
          <p:cNvSpPr>
            <a:spLocks noChangeArrowheads="1"/>
          </p:cNvSpPr>
          <p:nvPr/>
        </p:nvSpPr>
        <p:spPr bwMode="auto">
          <a:xfrm>
            <a:off x="827584" y="82551"/>
            <a:ext cx="7200800" cy="5381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anchor="ctr"/>
          <a:lstStyle/>
          <a:p>
            <a:pPr algn="l"/>
            <a:r>
              <a:rPr lang="it-IT" sz="2000" i="0" dirty="0">
                <a:solidFill>
                  <a:srgbClr val="002060"/>
                </a:solidFill>
                <a:latin typeface="+mj-lt"/>
                <a:cs typeface="Times New Roman" pitchFamily="18" charset="0"/>
              </a:rPr>
              <a:t>Il </a:t>
            </a:r>
            <a:r>
              <a:rPr lang="it-IT" sz="2000" i="0" dirty="0" smtClean="0">
                <a:solidFill>
                  <a:srgbClr val="002060"/>
                </a:solidFill>
                <a:latin typeface="+mj-lt"/>
                <a:cs typeface="Times New Roman" pitchFamily="18" charset="0"/>
              </a:rPr>
              <a:t>campione – I GENITORI (2/</a:t>
            </a:r>
            <a:r>
              <a:rPr lang="it-IT" sz="2000" i="0" dirty="0" err="1" smtClean="0">
                <a:solidFill>
                  <a:srgbClr val="002060"/>
                </a:solidFill>
                <a:latin typeface="+mj-lt"/>
                <a:cs typeface="Times New Roman" pitchFamily="18" charset="0"/>
              </a:rPr>
              <a:t>2</a:t>
            </a:r>
            <a:r>
              <a:rPr lang="it-IT" sz="2000" i="0" dirty="0" smtClean="0">
                <a:solidFill>
                  <a:srgbClr val="002060"/>
                </a:solidFill>
                <a:latin typeface="+mj-lt"/>
                <a:cs typeface="Times New Roman" pitchFamily="18" charset="0"/>
              </a:rPr>
              <a:t>)</a:t>
            </a:r>
          </a:p>
        </p:txBody>
      </p:sp>
      <p:sp>
        <p:nvSpPr>
          <p:cNvPr id="894980" name="Text Box 1028"/>
          <p:cNvSpPr txBox="1">
            <a:spLocks noChangeArrowheads="1"/>
          </p:cNvSpPr>
          <p:nvPr/>
        </p:nvSpPr>
        <p:spPr bwMode="auto">
          <a:xfrm>
            <a:off x="3131840" y="6613525"/>
            <a:ext cx="2330450" cy="244475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  <a:defRPr/>
            </a:pPr>
            <a:r>
              <a:rPr lang="it-IT" b="0" dirty="0">
                <a:solidFill>
                  <a:srgbClr val="002060"/>
                </a:solidFill>
                <a:latin typeface="+mj-lt"/>
              </a:rPr>
              <a:t>Base: totale </a:t>
            </a:r>
            <a:r>
              <a:rPr lang="it-IT" b="0" dirty="0" smtClean="0">
                <a:solidFill>
                  <a:srgbClr val="002060"/>
                </a:solidFill>
                <a:latin typeface="+mj-lt"/>
              </a:rPr>
              <a:t>intervistati (1487) </a:t>
            </a:r>
            <a:endParaRPr lang="it-IT" b="0" dirty="0">
              <a:solidFill>
                <a:srgbClr val="002060"/>
              </a:solidFill>
              <a:latin typeface="+mj-lt"/>
            </a:endParaRPr>
          </a:p>
        </p:txBody>
      </p:sp>
      <p:graphicFrame>
        <p:nvGraphicFramePr>
          <p:cNvPr id="12" name="Grafico 11"/>
          <p:cNvGraphicFramePr/>
          <p:nvPr/>
        </p:nvGraphicFramePr>
        <p:xfrm>
          <a:off x="179512" y="1081311"/>
          <a:ext cx="3384376" cy="30243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6" name="Grafico 15"/>
          <p:cNvGraphicFramePr/>
          <p:nvPr/>
        </p:nvGraphicFramePr>
        <p:xfrm>
          <a:off x="3851920" y="1369343"/>
          <a:ext cx="4464496" cy="23762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8100392" y="561975"/>
            <a:ext cx="792783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it-IT" i="0" dirty="0" smtClean="0">
                <a:solidFill>
                  <a:srgbClr val="002060"/>
                </a:solidFill>
                <a:latin typeface="+mj-lt"/>
              </a:rPr>
              <a:t>Valori %</a:t>
            </a:r>
            <a:endParaRPr lang="it-IT" i="0" dirty="0">
              <a:solidFill>
                <a:srgbClr val="002060"/>
              </a:solidFill>
              <a:latin typeface="+mj-lt"/>
            </a:endParaRPr>
          </a:p>
        </p:txBody>
      </p:sp>
      <p:graphicFrame>
        <p:nvGraphicFramePr>
          <p:cNvPr id="8" name="Grafico 7"/>
          <p:cNvGraphicFramePr/>
          <p:nvPr/>
        </p:nvGraphicFramePr>
        <p:xfrm>
          <a:off x="5076056" y="3933056"/>
          <a:ext cx="3240360" cy="26642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9" name="Text Box 5"/>
          <p:cNvSpPr txBox="1">
            <a:spLocks noChangeArrowheads="1"/>
          </p:cNvSpPr>
          <p:nvPr/>
        </p:nvSpPr>
        <p:spPr bwMode="auto">
          <a:xfrm>
            <a:off x="6732240" y="3789040"/>
            <a:ext cx="2232720" cy="292388"/>
          </a:xfrm>
          <a:prstGeom prst="rect">
            <a:avLst/>
          </a:prstGeom>
          <a:noFill/>
          <a:ln w="19050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sz="1300" i="0" kern="0" dirty="0" smtClean="0">
                <a:solidFill>
                  <a:srgbClr val="002060"/>
                </a:solidFill>
                <a:latin typeface="+mj-lt"/>
              </a:rPr>
              <a:t>Scuola frequentata dai figli</a:t>
            </a:r>
            <a:endParaRPr kumimoji="0" lang="it-IT" sz="1300" i="0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+mj-lt"/>
            </a:endParaRPr>
          </a:p>
        </p:txBody>
      </p:sp>
      <p:sp>
        <p:nvSpPr>
          <p:cNvPr id="10" name="Text Box 5"/>
          <p:cNvSpPr txBox="1">
            <a:spLocks noChangeArrowheads="1"/>
          </p:cNvSpPr>
          <p:nvPr/>
        </p:nvSpPr>
        <p:spPr bwMode="auto">
          <a:xfrm>
            <a:off x="1079376" y="793279"/>
            <a:ext cx="1584648" cy="292388"/>
          </a:xfrm>
          <a:prstGeom prst="rect">
            <a:avLst/>
          </a:prstGeom>
          <a:noFill/>
          <a:ln w="19050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300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</a:rPr>
              <a:t>Numero figli</a:t>
            </a:r>
            <a:endParaRPr kumimoji="0" lang="it-IT" sz="1300" i="0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+mj-lt"/>
            </a:endParaRPr>
          </a:p>
        </p:txBody>
      </p:sp>
      <p:sp>
        <p:nvSpPr>
          <p:cNvPr id="11" name="Text Box 5"/>
          <p:cNvSpPr txBox="1">
            <a:spLocks noChangeArrowheads="1"/>
          </p:cNvSpPr>
          <p:nvPr/>
        </p:nvSpPr>
        <p:spPr bwMode="auto">
          <a:xfrm>
            <a:off x="5544108" y="865287"/>
            <a:ext cx="1008112" cy="292388"/>
          </a:xfrm>
          <a:prstGeom prst="rect">
            <a:avLst/>
          </a:prstGeom>
          <a:noFill/>
          <a:ln w="19050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300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</a:rPr>
              <a:t>Età figli</a:t>
            </a:r>
            <a:endParaRPr kumimoji="0" lang="it-IT" sz="1300" i="0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+mj-lt"/>
            </a:endParaRPr>
          </a:p>
        </p:txBody>
      </p:sp>
      <p:sp>
        <p:nvSpPr>
          <p:cNvPr id="13" name="Text Box 5"/>
          <p:cNvSpPr txBox="1">
            <a:spLocks noChangeArrowheads="1"/>
          </p:cNvSpPr>
          <p:nvPr/>
        </p:nvSpPr>
        <p:spPr bwMode="auto">
          <a:xfrm>
            <a:off x="2231740" y="3789040"/>
            <a:ext cx="1008112" cy="292388"/>
          </a:xfrm>
          <a:prstGeom prst="rect">
            <a:avLst/>
          </a:prstGeom>
          <a:noFill/>
          <a:ln w="19050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300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</a:rPr>
              <a:t>Sesso figli</a:t>
            </a:r>
            <a:endParaRPr kumimoji="0" lang="it-IT" sz="1300" i="0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+mj-lt"/>
            </a:endParaRPr>
          </a:p>
        </p:txBody>
      </p:sp>
      <p:sp>
        <p:nvSpPr>
          <p:cNvPr id="14" name="Segnaposto numero diapositiva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FA014BD5-1A33-4D13-B3BD-28EDABE45903}" type="slidenum">
              <a:rPr lang="en-US" smtClean="0"/>
              <a:pPr>
                <a:defRPr/>
              </a:pPr>
              <a:t>5</a:t>
            </a:fld>
            <a:endParaRPr lang="en-US"/>
          </a:p>
        </p:txBody>
      </p:sp>
      <p:graphicFrame>
        <p:nvGraphicFramePr>
          <p:cNvPr id="15" name="Grafico 14"/>
          <p:cNvGraphicFramePr/>
          <p:nvPr/>
        </p:nvGraphicFramePr>
        <p:xfrm>
          <a:off x="1187624" y="4221088"/>
          <a:ext cx="3096344" cy="20882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6514" name="Rectangle 3"/>
          <p:cNvSpPr>
            <a:spLocks noChangeArrowheads="1"/>
          </p:cNvSpPr>
          <p:nvPr/>
        </p:nvSpPr>
        <p:spPr bwMode="auto">
          <a:xfrm>
            <a:off x="827584" y="82551"/>
            <a:ext cx="7200800" cy="5381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anchor="ctr"/>
          <a:lstStyle/>
          <a:p>
            <a:pPr algn="l"/>
            <a:r>
              <a:rPr lang="it-IT" sz="2000" i="0" dirty="0">
                <a:solidFill>
                  <a:srgbClr val="002060"/>
                </a:solidFill>
                <a:latin typeface="+mj-lt"/>
                <a:cs typeface="Times New Roman" pitchFamily="18" charset="0"/>
              </a:rPr>
              <a:t>Il </a:t>
            </a:r>
            <a:r>
              <a:rPr lang="it-IT" sz="2000" i="0" dirty="0" smtClean="0">
                <a:solidFill>
                  <a:srgbClr val="002060"/>
                </a:solidFill>
                <a:latin typeface="+mj-lt"/>
                <a:cs typeface="Times New Roman" pitchFamily="18" charset="0"/>
              </a:rPr>
              <a:t>campione – I FIGLI</a:t>
            </a:r>
          </a:p>
        </p:txBody>
      </p:sp>
      <p:sp>
        <p:nvSpPr>
          <p:cNvPr id="894980" name="Text Box 1028"/>
          <p:cNvSpPr txBox="1">
            <a:spLocks noChangeArrowheads="1"/>
          </p:cNvSpPr>
          <p:nvPr/>
        </p:nvSpPr>
        <p:spPr bwMode="auto">
          <a:xfrm>
            <a:off x="3131840" y="6613525"/>
            <a:ext cx="2330450" cy="244475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  <a:defRPr/>
            </a:pPr>
            <a:r>
              <a:rPr lang="it-IT" b="0" dirty="0">
                <a:solidFill>
                  <a:srgbClr val="002060"/>
                </a:solidFill>
                <a:latin typeface="+mj-lt"/>
              </a:rPr>
              <a:t>Base: totale intervistati </a:t>
            </a:r>
          </a:p>
        </p:txBody>
      </p:sp>
      <p:graphicFrame>
        <p:nvGraphicFramePr>
          <p:cNvPr id="12" name="Grafico 11"/>
          <p:cNvGraphicFramePr/>
          <p:nvPr/>
        </p:nvGraphicFramePr>
        <p:xfrm>
          <a:off x="179512" y="1081311"/>
          <a:ext cx="3384376" cy="30243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6" name="Grafico 15"/>
          <p:cNvGraphicFramePr/>
          <p:nvPr/>
        </p:nvGraphicFramePr>
        <p:xfrm>
          <a:off x="4139952" y="1369343"/>
          <a:ext cx="3816424" cy="23762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8100392" y="561975"/>
            <a:ext cx="792783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it-IT" i="0" dirty="0" smtClean="0">
                <a:solidFill>
                  <a:srgbClr val="002060"/>
                </a:solidFill>
                <a:latin typeface="+mj-lt"/>
              </a:rPr>
              <a:t>Valori %</a:t>
            </a:r>
            <a:endParaRPr lang="it-IT" i="0" dirty="0">
              <a:solidFill>
                <a:srgbClr val="002060"/>
              </a:solidFill>
              <a:latin typeface="+mj-lt"/>
            </a:endParaRPr>
          </a:p>
        </p:txBody>
      </p:sp>
      <p:graphicFrame>
        <p:nvGraphicFramePr>
          <p:cNvPr id="8" name="Grafico 7"/>
          <p:cNvGraphicFramePr/>
          <p:nvPr/>
        </p:nvGraphicFramePr>
        <p:xfrm>
          <a:off x="5076056" y="3933056"/>
          <a:ext cx="3240360" cy="26642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9" name="Text Box 5"/>
          <p:cNvSpPr txBox="1">
            <a:spLocks noChangeArrowheads="1"/>
          </p:cNvSpPr>
          <p:nvPr/>
        </p:nvSpPr>
        <p:spPr bwMode="auto">
          <a:xfrm>
            <a:off x="7380312" y="3789040"/>
            <a:ext cx="1584648" cy="292388"/>
          </a:xfrm>
          <a:prstGeom prst="rect">
            <a:avLst/>
          </a:prstGeom>
          <a:noFill/>
          <a:ln w="19050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300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</a:rPr>
              <a:t>Scuola frequentata</a:t>
            </a:r>
          </a:p>
        </p:txBody>
      </p:sp>
      <p:sp>
        <p:nvSpPr>
          <p:cNvPr id="10" name="Text Box 5"/>
          <p:cNvSpPr txBox="1">
            <a:spLocks noChangeArrowheads="1"/>
          </p:cNvSpPr>
          <p:nvPr/>
        </p:nvSpPr>
        <p:spPr bwMode="auto">
          <a:xfrm>
            <a:off x="1079376" y="793279"/>
            <a:ext cx="1584648" cy="292388"/>
          </a:xfrm>
          <a:prstGeom prst="rect">
            <a:avLst/>
          </a:prstGeom>
          <a:noFill/>
          <a:ln w="19050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300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</a:rPr>
              <a:t>Area geografica</a:t>
            </a:r>
            <a:endParaRPr kumimoji="0" lang="it-IT" sz="1300" i="0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+mj-lt"/>
            </a:endParaRPr>
          </a:p>
        </p:txBody>
      </p:sp>
      <p:sp>
        <p:nvSpPr>
          <p:cNvPr id="11" name="Text Box 5"/>
          <p:cNvSpPr txBox="1">
            <a:spLocks noChangeArrowheads="1"/>
          </p:cNvSpPr>
          <p:nvPr/>
        </p:nvSpPr>
        <p:spPr bwMode="auto">
          <a:xfrm>
            <a:off x="5544108" y="865287"/>
            <a:ext cx="1008112" cy="292388"/>
          </a:xfrm>
          <a:prstGeom prst="rect">
            <a:avLst/>
          </a:prstGeom>
          <a:noFill/>
          <a:ln w="19050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300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</a:rPr>
              <a:t>Età</a:t>
            </a:r>
            <a:endParaRPr kumimoji="0" lang="it-IT" sz="1300" i="0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+mj-lt"/>
            </a:endParaRPr>
          </a:p>
        </p:txBody>
      </p:sp>
      <p:sp>
        <p:nvSpPr>
          <p:cNvPr id="13" name="Text Box 5"/>
          <p:cNvSpPr txBox="1">
            <a:spLocks noChangeArrowheads="1"/>
          </p:cNvSpPr>
          <p:nvPr/>
        </p:nvSpPr>
        <p:spPr bwMode="auto">
          <a:xfrm>
            <a:off x="2771800" y="4149080"/>
            <a:ext cx="1008112" cy="292388"/>
          </a:xfrm>
          <a:prstGeom prst="rect">
            <a:avLst/>
          </a:prstGeom>
          <a:noFill/>
          <a:ln w="19050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300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</a:rPr>
              <a:t>Sesso</a:t>
            </a:r>
            <a:endParaRPr kumimoji="0" lang="it-IT" sz="1300" i="0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+mj-lt"/>
            </a:endParaRPr>
          </a:p>
        </p:txBody>
      </p:sp>
      <p:sp>
        <p:nvSpPr>
          <p:cNvPr id="14" name="Segnaposto numero diapositiva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FA014BD5-1A33-4D13-B3BD-28EDABE45903}" type="slidenum">
              <a:rPr lang="en-US" smtClean="0"/>
              <a:pPr>
                <a:defRPr/>
              </a:pPr>
              <a:t>6</a:t>
            </a:fld>
            <a:endParaRPr lang="en-US"/>
          </a:p>
        </p:txBody>
      </p:sp>
      <p:graphicFrame>
        <p:nvGraphicFramePr>
          <p:cNvPr id="18" name="Grafico 17"/>
          <p:cNvGraphicFramePr/>
          <p:nvPr/>
        </p:nvGraphicFramePr>
        <p:xfrm>
          <a:off x="179512" y="4221088"/>
          <a:ext cx="3816424" cy="25202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olo 4"/>
          <p:cNvSpPr>
            <a:spLocks noGrp="1"/>
          </p:cNvSpPr>
          <p:nvPr>
            <p:ph type="ctrTitle"/>
          </p:nvPr>
        </p:nvSpPr>
        <p:spPr>
          <a:xfrm>
            <a:off x="142875" y="2924846"/>
            <a:ext cx="4430713" cy="997196"/>
          </a:xfrm>
        </p:spPr>
        <p:txBody>
          <a:bodyPr/>
          <a:lstStyle/>
          <a:p>
            <a:r>
              <a:rPr lang="it-IT" dirty="0" smtClean="0">
                <a:latin typeface="Gill Sans MT" pitchFamily="34" charset="0"/>
              </a:rPr>
              <a:t>Le prospettive per il futuro</a:t>
            </a:r>
            <a:endParaRPr lang="it-IT" dirty="0">
              <a:latin typeface="Gill Sans MT" pitchFamily="34" charset="0"/>
            </a:endParaRPr>
          </a:p>
        </p:txBody>
      </p:sp>
      <p:sp>
        <p:nvSpPr>
          <p:cNvPr id="3" name="Segnaposto numero diapositiva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580CF98-BD68-43E4-A57B-B39D10E35D78}" type="slidenum">
              <a:rPr lang="en-US" smtClean="0"/>
              <a:pPr>
                <a:defRPr/>
              </a:pPr>
              <a:t>7</a:t>
            </a:fld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" name="Grafico 18"/>
          <p:cNvGraphicFramePr/>
          <p:nvPr/>
        </p:nvGraphicFramePr>
        <p:xfrm>
          <a:off x="5148064" y="1628800"/>
          <a:ext cx="3384376" cy="469957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Titolo 2"/>
          <p:cNvSpPr>
            <a:spLocks noGrp="1"/>
          </p:cNvSpPr>
          <p:nvPr>
            <p:ph type="title"/>
          </p:nvPr>
        </p:nvSpPr>
        <p:spPr>
          <a:xfrm>
            <a:off x="838201" y="87313"/>
            <a:ext cx="7766248" cy="611187"/>
          </a:xfrm>
        </p:spPr>
        <p:txBody>
          <a:bodyPr/>
          <a:lstStyle/>
          <a:p>
            <a:r>
              <a:rPr lang="it-IT" dirty="0" smtClean="0"/>
              <a:t>Il futuro</a:t>
            </a:r>
            <a:endParaRPr lang="it-IT" sz="1500" dirty="0"/>
          </a:p>
        </p:txBody>
      </p:sp>
      <p:sp>
        <p:nvSpPr>
          <p:cNvPr id="5" name="Rectangle 1030"/>
          <p:cNvSpPr>
            <a:spLocks noChangeArrowheads="1"/>
          </p:cNvSpPr>
          <p:nvPr/>
        </p:nvSpPr>
        <p:spPr bwMode="auto">
          <a:xfrm>
            <a:off x="107950" y="620688"/>
            <a:ext cx="8352482" cy="323165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 algn="l" eaLnBrk="0" hangingPunct="0">
              <a:lnSpc>
                <a:spcPts val="900"/>
              </a:lnSpc>
              <a:defRPr/>
            </a:pPr>
            <a:r>
              <a:rPr lang="it-IT" b="0" dirty="0" smtClean="0">
                <a:solidFill>
                  <a:srgbClr val="002060"/>
                </a:solidFill>
                <a:latin typeface="+mj-lt"/>
              </a:rPr>
              <a:t>D1) </a:t>
            </a:r>
            <a:r>
              <a:rPr lang="it-IT" b="0" dirty="0" smtClean="0">
                <a:latin typeface="Calibri"/>
                <a:ea typeface="Calibri"/>
              </a:rPr>
              <a:t>Quando pensa al futuro dei suoi figli, quale delle seguenti affermazioni corrisponde meglio a ciò che lei pensa oggi? </a:t>
            </a:r>
            <a:endParaRPr lang="it-IT" b="0" dirty="0" smtClean="0">
              <a:solidFill>
                <a:srgbClr val="002060"/>
              </a:solidFill>
              <a:latin typeface="+mj-lt"/>
            </a:endParaRPr>
          </a:p>
          <a:p>
            <a:pPr algn="l" eaLnBrk="0" hangingPunct="0">
              <a:lnSpc>
                <a:spcPts val="900"/>
              </a:lnSpc>
              <a:defRPr/>
            </a:pPr>
            <a:r>
              <a:rPr lang="it-IT" b="0" dirty="0" smtClean="0">
                <a:latin typeface="Calibri"/>
                <a:ea typeface="Calibri"/>
              </a:rPr>
              <a:t>D1) Quando pensi al tuo futuro, quale delle seguenti affermazioni corrisponde meglio a ciò che pensi oggi? </a:t>
            </a:r>
          </a:p>
        </p:txBody>
      </p:sp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8315721" y="561975"/>
            <a:ext cx="792783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square">
            <a:spAutoFit/>
          </a:bodyPr>
          <a:lstStyle/>
          <a:p>
            <a:pPr algn="r">
              <a:spcBef>
                <a:spcPct val="50000"/>
              </a:spcBef>
            </a:pPr>
            <a:r>
              <a:rPr lang="it-IT" i="0" dirty="0" smtClean="0">
                <a:solidFill>
                  <a:srgbClr val="002060"/>
                </a:solidFill>
                <a:latin typeface="+mj-lt"/>
              </a:rPr>
              <a:t>Valori %</a:t>
            </a:r>
            <a:endParaRPr lang="it-IT" i="0" dirty="0">
              <a:solidFill>
                <a:srgbClr val="002060"/>
              </a:solidFill>
              <a:latin typeface="+mj-lt"/>
            </a:endParaRPr>
          </a:p>
        </p:txBody>
      </p:sp>
      <p:sp>
        <p:nvSpPr>
          <p:cNvPr id="30" name="Text Box 5"/>
          <p:cNvSpPr txBox="1">
            <a:spLocks noChangeArrowheads="1"/>
          </p:cNvSpPr>
          <p:nvPr/>
        </p:nvSpPr>
        <p:spPr bwMode="auto">
          <a:xfrm>
            <a:off x="1314400" y="1158652"/>
            <a:ext cx="1637928" cy="292388"/>
          </a:xfrm>
          <a:prstGeom prst="rect">
            <a:avLst/>
          </a:prstGeom>
          <a:solidFill>
            <a:srgbClr val="FF0000"/>
          </a:solidFill>
          <a:ln w="19050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sz="1300" i="0" kern="0" noProof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GENITORI</a:t>
            </a:r>
            <a:endParaRPr kumimoji="0" lang="it-IT" sz="130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</a:endParaRPr>
          </a:p>
        </p:txBody>
      </p:sp>
      <p:sp>
        <p:nvSpPr>
          <p:cNvPr id="36" name="Text Box 1028"/>
          <p:cNvSpPr txBox="1">
            <a:spLocks noChangeArrowheads="1"/>
          </p:cNvSpPr>
          <p:nvPr/>
        </p:nvSpPr>
        <p:spPr bwMode="auto">
          <a:xfrm>
            <a:off x="5770959" y="6237312"/>
            <a:ext cx="2160240" cy="246221"/>
          </a:xfrm>
          <a:prstGeom prst="rect">
            <a:avLst/>
          </a:prstGeom>
          <a:ln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it-IT" b="0" dirty="0" smtClean="0">
                <a:solidFill>
                  <a:srgbClr val="002060"/>
                </a:solidFill>
              </a:rPr>
              <a:t>Base: Totale intervistati (401)</a:t>
            </a:r>
            <a:endParaRPr lang="it-IT" b="0" dirty="0">
              <a:solidFill>
                <a:srgbClr val="002060"/>
              </a:solidFill>
            </a:endParaRPr>
          </a:p>
        </p:txBody>
      </p:sp>
      <p:sp>
        <p:nvSpPr>
          <p:cNvPr id="15" name="Segnaposto numero diapositiva 1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39B92E33-AA03-4489-A652-72D61103C84E}" type="slidenum">
              <a:rPr lang="en-US" smtClean="0"/>
              <a:pPr>
                <a:defRPr/>
              </a:pPr>
              <a:t>8</a:t>
            </a:fld>
            <a:endParaRPr lang="en-US" dirty="0"/>
          </a:p>
        </p:txBody>
      </p:sp>
      <p:sp>
        <p:nvSpPr>
          <p:cNvPr id="16" name="Text Box 5"/>
          <p:cNvSpPr txBox="1">
            <a:spLocks noChangeArrowheads="1"/>
          </p:cNvSpPr>
          <p:nvPr/>
        </p:nvSpPr>
        <p:spPr bwMode="auto">
          <a:xfrm>
            <a:off x="6030416" y="1158652"/>
            <a:ext cx="1637928" cy="292388"/>
          </a:xfrm>
          <a:prstGeom prst="rect">
            <a:avLst/>
          </a:prstGeom>
          <a:solidFill>
            <a:srgbClr val="FF0000"/>
          </a:solidFill>
          <a:ln w="19050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sz="1300" i="0" kern="0" noProof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FIGLI</a:t>
            </a:r>
            <a:endParaRPr kumimoji="0" lang="it-IT" sz="130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</a:endParaRPr>
          </a:p>
        </p:txBody>
      </p:sp>
      <p:graphicFrame>
        <p:nvGraphicFramePr>
          <p:cNvPr id="17" name="Grafico 16"/>
          <p:cNvGraphicFramePr/>
          <p:nvPr/>
        </p:nvGraphicFramePr>
        <p:xfrm>
          <a:off x="467544" y="1484784"/>
          <a:ext cx="3600400" cy="469957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20" name="Gruppo 19"/>
          <p:cNvGrpSpPr/>
          <p:nvPr/>
        </p:nvGrpSpPr>
        <p:grpSpPr>
          <a:xfrm>
            <a:off x="395536" y="6279123"/>
            <a:ext cx="3960440" cy="246221"/>
            <a:chOff x="395536" y="6279123"/>
            <a:chExt cx="3960440" cy="246221"/>
          </a:xfrm>
        </p:grpSpPr>
        <p:sp>
          <p:nvSpPr>
            <p:cNvPr id="37" name="Text Box 1028"/>
            <p:cNvSpPr txBox="1">
              <a:spLocks noChangeArrowheads="1"/>
            </p:cNvSpPr>
            <p:nvPr/>
          </p:nvSpPr>
          <p:spPr bwMode="auto">
            <a:xfrm>
              <a:off x="395536" y="6279123"/>
              <a:ext cx="3960440" cy="246221"/>
            </a:xfrm>
            <a:prstGeom prst="rect">
              <a:avLst/>
            </a:prstGeom>
            <a:ln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  <a:defRPr/>
              </a:pPr>
              <a:r>
                <a:rPr lang="it-IT" b="0" dirty="0">
                  <a:solidFill>
                    <a:srgbClr val="002060"/>
                  </a:solidFill>
                  <a:latin typeface="+mj-lt"/>
                </a:rPr>
                <a:t>Base: </a:t>
              </a:r>
              <a:r>
                <a:rPr lang="it-IT" b="0" dirty="0" smtClean="0">
                  <a:solidFill>
                    <a:srgbClr val="002060"/>
                  </a:solidFill>
                  <a:latin typeface="+mj-lt"/>
                </a:rPr>
                <a:t>Totale intervistati (1487)           – Genitori di 14-17enni (395)</a:t>
              </a:r>
              <a:endParaRPr lang="it-IT" b="0" dirty="0">
                <a:solidFill>
                  <a:srgbClr val="002060"/>
                </a:solidFill>
                <a:latin typeface="+mj-lt"/>
              </a:endParaRPr>
            </a:p>
          </p:txBody>
        </p:sp>
        <p:sp>
          <p:nvSpPr>
            <p:cNvPr id="14" name="Rettangolo 13"/>
            <p:cNvSpPr/>
            <p:nvPr/>
          </p:nvSpPr>
          <p:spPr bwMode="auto">
            <a:xfrm rot="5400000">
              <a:off x="2347280" y="6270125"/>
              <a:ext cx="144016" cy="249300"/>
            </a:xfrm>
            <a:prstGeom prst="rect">
              <a:avLst/>
            </a:prstGeom>
            <a:solidFill>
              <a:srgbClr val="009999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l" defTabSz="914400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it-I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endParaRPr>
            </a:p>
          </p:txBody>
        </p:sp>
        <p:sp>
          <p:nvSpPr>
            <p:cNvPr id="18" name="Rettangolo 17"/>
            <p:cNvSpPr/>
            <p:nvPr/>
          </p:nvSpPr>
          <p:spPr bwMode="auto">
            <a:xfrm rot="5400000">
              <a:off x="4147480" y="6283572"/>
              <a:ext cx="144016" cy="249300"/>
            </a:xfrm>
            <a:prstGeom prst="rect">
              <a:avLst/>
            </a:prstGeom>
            <a:solidFill>
              <a:srgbClr val="F09C06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l" defTabSz="914400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it-I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8387729" y="662499"/>
            <a:ext cx="792783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it-IT" i="0" dirty="0" smtClean="0">
                <a:solidFill>
                  <a:srgbClr val="002060"/>
                </a:solidFill>
                <a:latin typeface="+mj-lt"/>
              </a:rPr>
              <a:t>Valori %</a:t>
            </a:r>
            <a:endParaRPr lang="it-IT" i="0" dirty="0">
              <a:solidFill>
                <a:srgbClr val="002060"/>
              </a:solidFill>
              <a:latin typeface="+mj-lt"/>
            </a:endParaRPr>
          </a:p>
        </p:txBody>
      </p:sp>
      <p:sp>
        <p:nvSpPr>
          <p:cNvPr id="22" name="Titolo 21"/>
          <p:cNvSpPr>
            <a:spLocks noGrp="1"/>
          </p:cNvSpPr>
          <p:nvPr>
            <p:ph type="title"/>
          </p:nvPr>
        </p:nvSpPr>
        <p:spPr>
          <a:xfrm>
            <a:off x="838201" y="87313"/>
            <a:ext cx="6830144" cy="611187"/>
          </a:xfrm>
          <a:solidFill>
            <a:schemeClr val="bg1"/>
          </a:solidFill>
        </p:spPr>
        <p:txBody>
          <a:bodyPr/>
          <a:lstStyle/>
          <a:p>
            <a:r>
              <a:rPr lang="it-IT" dirty="0" smtClean="0"/>
              <a:t>Il futuro - </a:t>
            </a:r>
            <a:r>
              <a:rPr lang="it-IT" sz="1500" dirty="0" smtClean="0">
                <a:solidFill>
                  <a:srgbClr val="1F497D"/>
                </a:solidFill>
              </a:rPr>
              <a:t>approfondimento GENITORI per regioni</a:t>
            </a:r>
            <a:endParaRPr lang="it-IT" sz="1500" dirty="0"/>
          </a:p>
        </p:txBody>
      </p:sp>
      <p:sp>
        <p:nvSpPr>
          <p:cNvPr id="10" name="Segnaposto numero diapositiva 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39B92E33-AA03-4489-A652-72D61103C84E}" type="slidenum">
              <a:rPr lang="en-US" smtClean="0"/>
              <a:pPr>
                <a:defRPr/>
              </a:pPr>
              <a:t>9</a:t>
            </a:fld>
            <a:endParaRPr lang="en-US"/>
          </a:p>
        </p:txBody>
      </p:sp>
      <p:sp>
        <p:nvSpPr>
          <p:cNvPr id="14" name="Rectangle 1030"/>
          <p:cNvSpPr>
            <a:spLocks noChangeArrowheads="1"/>
          </p:cNvSpPr>
          <p:nvPr/>
        </p:nvSpPr>
        <p:spPr bwMode="auto">
          <a:xfrm>
            <a:off x="107950" y="675895"/>
            <a:ext cx="8352482" cy="212751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 algn="l" eaLnBrk="0" hangingPunct="0">
              <a:lnSpc>
                <a:spcPts val="900"/>
              </a:lnSpc>
              <a:defRPr/>
            </a:pPr>
            <a:r>
              <a:rPr lang="it-IT" b="0" dirty="0" smtClean="0">
                <a:solidFill>
                  <a:srgbClr val="002060"/>
                </a:solidFill>
                <a:latin typeface="+mj-lt"/>
              </a:rPr>
              <a:t>D1) </a:t>
            </a:r>
            <a:r>
              <a:rPr lang="it-IT" b="0" dirty="0" smtClean="0">
                <a:latin typeface="Calibri"/>
                <a:ea typeface="Calibri"/>
              </a:rPr>
              <a:t>Quando pensa al futuro dei suoi figli, quale delle seguenti affermazioni corrisponde meglio a ciò che lei pensa oggi? </a:t>
            </a:r>
            <a:endParaRPr lang="it-IT" b="0" dirty="0" smtClean="0">
              <a:solidFill>
                <a:srgbClr val="002060"/>
              </a:solidFill>
              <a:latin typeface="+mj-lt"/>
            </a:endParaRPr>
          </a:p>
        </p:txBody>
      </p:sp>
      <p:graphicFrame>
        <p:nvGraphicFramePr>
          <p:cNvPr id="18" name="Group 870"/>
          <p:cNvGraphicFramePr>
            <a:graphicFrameLocks noGrp="1"/>
          </p:cNvGraphicFramePr>
          <p:nvPr/>
        </p:nvGraphicFramePr>
        <p:xfrm>
          <a:off x="107504" y="1052736"/>
          <a:ext cx="8948248" cy="5313003"/>
        </p:xfrm>
        <a:graphic>
          <a:graphicData uri="http://schemas.openxmlformats.org/drawingml/2006/table">
            <a:tbl>
              <a:tblPr/>
              <a:tblGrid>
                <a:gridCol w="1866707"/>
                <a:gridCol w="658921"/>
                <a:gridCol w="558800"/>
                <a:gridCol w="586382"/>
                <a:gridCol w="586382"/>
                <a:gridCol w="586382"/>
                <a:gridCol w="586382"/>
                <a:gridCol w="586382"/>
                <a:gridCol w="586382"/>
                <a:gridCol w="586382"/>
                <a:gridCol w="586382"/>
                <a:gridCol w="586382"/>
                <a:gridCol w="586382"/>
              </a:tblGrid>
              <a:tr h="64127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7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it-IT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 horzOverflow="overflow">
                    <a:lnL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cs typeface="Arial" charset="0"/>
                        </a:rPr>
                        <a:t>TOTALE</a:t>
                      </a:r>
                      <a:endParaRPr kumimoji="0" lang="it-IT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 horzOverflow="overflow">
                    <a:lnL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it-IT" sz="10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rPr>
                        <a:t>Piemonte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it-IT" sz="10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rPr>
                        <a:t>Lombardia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it-IT" sz="10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rPr>
                        <a:t>Veneto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it-IT" sz="10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rPr>
                        <a:t>Emilia Romagna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it-IT" sz="10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rPr>
                        <a:t>Liguria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it-IT" sz="10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rPr>
                        <a:t>Toscana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it-IT" sz="10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rPr>
                        <a:t>Lazio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it-IT" sz="10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rPr>
                        <a:t>Campania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it-IT" sz="10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rPr>
                        <a:t>Puglia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it-IT" sz="10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rPr>
                        <a:t>Sicilia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it-IT" sz="10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rPr>
                        <a:t>Sardegna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877159">
                <a:tc>
                  <a:txBody>
                    <a:bodyPr/>
                    <a:lstStyle/>
                    <a:p>
                      <a:pPr algn="l" fontAlgn="b"/>
                      <a:r>
                        <a:rPr lang="it-IT" sz="1100" b="0" i="0" u="none" strike="noStrike" dirty="0">
                          <a:solidFill>
                            <a:schemeClr val="tx1"/>
                          </a:solidFill>
                          <a:latin typeface="+mn-lt"/>
                        </a:rPr>
                        <a:t>Ho paura che incontreranno più difficoltà rispetto a quelle che abbiamo affrontato noi genitori e questo influirà sul loro futuro</a:t>
                      </a: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31</a:t>
                      </a: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27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27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32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39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26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31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34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32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29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30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27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877159">
                <a:tc>
                  <a:txBody>
                    <a:bodyPr/>
                    <a:lstStyle/>
                    <a:p>
                      <a:pPr algn="l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+mn-lt"/>
                        </a:rPr>
                        <a:t>Dipende da loro, se si impegneranno, potranno riuscire nella vita </a:t>
                      </a: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22</a:t>
                      </a: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24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23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27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19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 dirty="0" smtClean="0">
                          <a:solidFill>
                            <a:schemeClr val="tx1"/>
                          </a:solidFill>
                          <a:latin typeface="Calibri"/>
                        </a:rPr>
                        <a:t>36</a:t>
                      </a:r>
                      <a:endParaRPr lang="it-IT" sz="1100" b="0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22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24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19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 dirty="0" smtClean="0">
                          <a:solidFill>
                            <a:schemeClr val="tx1"/>
                          </a:solidFill>
                          <a:latin typeface="Calibri"/>
                        </a:rPr>
                        <a:t>24</a:t>
                      </a:r>
                      <a:endParaRPr lang="it-IT" sz="1100" b="0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 dirty="0" smtClean="0">
                          <a:solidFill>
                            <a:schemeClr val="tx1"/>
                          </a:solidFill>
                          <a:latin typeface="Calibri"/>
                        </a:rPr>
                        <a:t>22</a:t>
                      </a:r>
                      <a:endParaRPr lang="it-IT" sz="1100" b="0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17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661243">
                <a:tc>
                  <a:txBody>
                    <a:bodyPr/>
                    <a:lstStyle/>
                    <a:p>
                      <a:pPr algn="l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+mn-lt"/>
                        </a:rPr>
                        <a:t>Ho fiducia nel fatto che riusciranno a realizzare i loro sogni, i loro progetti e ad avere una vita migliore della nostra </a:t>
                      </a: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16</a:t>
                      </a: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14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21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11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13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16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16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17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20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16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13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877159">
                <a:tc>
                  <a:txBody>
                    <a:bodyPr/>
                    <a:lstStyle/>
                    <a:p>
                      <a:pPr algn="l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+mn-lt"/>
                        </a:rPr>
                        <a:t>Ho paura che incontreranno varie difficoltà, ma che troveranno il modo di cavarsela</a:t>
                      </a: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14</a:t>
                      </a: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15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11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12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20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18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 dirty="0" smtClean="0">
                          <a:solidFill>
                            <a:schemeClr val="tx1"/>
                          </a:solidFill>
                          <a:latin typeface="Calibri"/>
                        </a:rPr>
                        <a:t>8</a:t>
                      </a:r>
                      <a:endParaRPr lang="it-IT" sz="1100" b="0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15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14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23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661243">
                <a:tc>
                  <a:txBody>
                    <a:bodyPr/>
                    <a:lstStyle/>
                    <a:p>
                      <a:pPr algn="l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+mn-lt"/>
                        </a:rPr>
                        <a:t>Ho fiducia nel fatto che riusciranno a realizzare i loro sogni, i loro progetti e a conservare il loro attuale stile di vita</a:t>
                      </a: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13</a:t>
                      </a: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16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15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14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14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20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12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445327">
                <a:tc>
                  <a:txBody>
                    <a:bodyPr/>
                    <a:lstStyle/>
                    <a:p>
                      <a:pPr algn="l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+mn-lt"/>
                        </a:rPr>
                        <a:t>Sono molto preoccupato per la loro vita, ho paura che non ce la faranno</a:t>
                      </a: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100" b="0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pic>
        <p:nvPicPr>
          <p:cNvPr id="19" name="Immagine 18" descr="images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812360" y="322734"/>
            <a:ext cx="558216" cy="657994"/>
          </a:xfrm>
          <a:prstGeom prst="rect">
            <a:avLst/>
          </a:prstGeom>
        </p:spPr>
      </p:pic>
      <p:sp>
        <p:nvSpPr>
          <p:cNvPr id="20" name="Text Box 1028"/>
          <p:cNvSpPr txBox="1">
            <a:spLocks noChangeArrowheads="1"/>
          </p:cNvSpPr>
          <p:nvPr/>
        </p:nvSpPr>
        <p:spPr bwMode="auto">
          <a:xfrm>
            <a:off x="3124317" y="6567155"/>
            <a:ext cx="2023747" cy="246221"/>
          </a:xfrm>
          <a:prstGeom prst="rect">
            <a:avLst/>
          </a:prstGeom>
          <a:ln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it-IT" b="0" dirty="0">
                <a:solidFill>
                  <a:srgbClr val="002060"/>
                </a:solidFill>
                <a:latin typeface="+mj-lt"/>
              </a:rPr>
              <a:t>Base: </a:t>
            </a:r>
            <a:r>
              <a:rPr lang="it-IT" b="0" dirty="0" smtClean="0">
                <a:solidFill>
                  <a:srgbClr val="002060"/>
                </a:solidFill>
                <a:latin typeface="+mj-lt"/>
              </a:rPr>
              <a:t>Totale intervistati</a:t>
            </a:r>
            <a:endParaRPr lang="it-IT" b="0" dirty="0">
              <a:solidFill>
                <a:srgbClr val="002060"/>
              </a:solidFill>
              <a:latin typeface="+mj-lt"/>
            </a:endParaRPr>
          </a:p>
        </p:txBody>
      </p:sp>
      <p:sp>
        <p:nvSpPr>
          <p:cNvPr id="9" name="Ovale 8"/>
          <p:cNvSpPr/>
          <p:nvPr/>
        </p:nvSpPr>
        <p:spPr bwMode="auto">
          <a:xfrm>
            <a:off x="5094276" y="2911497"/>
            <a:ext cx="288032" cy="216024"/>
          </a:xfrm>
          <a:prstGeom prst="ellipse">
            <a:avLst/>
          </a:pr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0" tIns="0" rIns="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tabLst/>
            </a:pPr>
            <a:endParaRPr kumimoji="0" lang="it-I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</a:endParaRPr>
          </a:p>
        </p:txBody>
      </p:sp>
      <p:sp>
        <p:nvSpPr>
          <p:cNvPr id="11" name="Ovale 10"/>
          <p:cNvSpPr/>
          <p:nvPr/>
        </p:nvSpPr>
        <p:spPr bwMode="auto">
          <a:xfrm>
            <a:off x="3942148" y="2911497"/>
            <a:ext cx="288032" cy="216024"/>
          </a:xfrm>
          <a:prstGeom prst="ellipse">
            <a:avLst/>
          </a:pr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0" tIns="0" rIns="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tabLst/>
            </a:pPr>
            <a:endParaRPr kumimoji="0" lang="it-I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</a:endParaRPr>
          </a:p>
        </p:txBody>
      </p:sp>
      <p:sp>
        <p:nvSpPr>
          <p:cNvPr id="12" name="Ovale 11"/>
          <p:cNvSpPr/>
          <p:nvPr/>
        </p:nvSpPr>
        <p:spPr bwMode="auto">
          <a:xfrm>
            <a:off x="4499992" y="4464006"/>
            <a:ext cx="288032" cy="216024"/>
          </a:xfrm>
          <a:prstGeom prst="ellipse">
            <a:avLst/>
          </a:pr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0" tIns="0" rIns="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tabLst/>
            </a:pPr>
            <a:endParaRPr kumimoji="0" lang="it-I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</a:endParaRPr>
          </a:p>
        </p:txBody>
      </p:sp>
      <p:sp>
        <p:nvSpPr>
          <p:cNvPr id="13" name="Ovale 12"/>
          <p:cNvSpPr/>
          <p:nvPr/>
        </p:nvSpPr>
        <p:spPr bwMode="auto">
          <a:xfrm>
            <a:off x="8617895" y="4464006"/>
            <a:ext cx="288032" cy="216024"/>
          </a:xfrm>
          <a:prstGeom prst="ellipse">
            <a:avLst/>
          </a:pr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0" tIns="0" rIns="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tabLst/>
            </a:pPr>
            <a:endParaRPr kumimoji="0" lang="it-I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</a:endParaRPr>
          </a:p>
        </p:txBody>
      </p:sp>
      <p:sp>
        <p:nvSpPr>
          <p:cNvPr id="15" name="Ovale 14"/>
          <p:cNvSpPr/>
          <p:nvPr/>
        </p:nvSpPr>
        <p:spPr bwMode="auto">
          <a:xfrm>
            <a:off x="8041831" y="5332875"/>
            <a:ext cx="288032" cy="216024"/>
          </a:xfrm>
          <a:prstGeom prst="ellipse">
            <a:avLst/>
          </a:pr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0" tIns="0" rIns="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tabLst/>
            </a:pPr>
            <a:endParaRPr kumimoji="0" lang="it-I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</a:endParaRPr>
          </a:p>
        </p:txBody>
      </p:sp>
      <p:sp>
        <p:nvSpPr>
          <p:cNvPr id="16" name="Ovale 15"/>
          <p:cNvSpPr/>
          <p:nvPr/>
        </p:nvSpPr>
        <p:spPr bwMode="auto">
          <a:xfrm>
            <a:off x="5089503" y="6003068"/>
            <a:ext cx="288032" cy="216024"/>
          </a:xfrm>
          <a:prstGeom prst="ellipse">
            <a:avLst/>
          </a:pr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0" tIns="0" rIns="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tabLst/>
            </a:pPr>
            <a:endParaRPr kumimoji="0" lang="it-I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</a:endParaRPr>
          </a:p>
        </p:txBody>
      </p:sp>
      <p:sp>
        <p:nvSpPr>
          <p:cNvPr id="17" name="Ovale 16"/>
          <p:cNvSpPr/>
          <p:nvPr/>
        </p:nvSpPr>
        <p:spPr bwMode="auto">
          <a:xfrm>
            <a:off x="6255078" y="6007841"/>
            <a:ext cx="288032" cy="216024"/>
          </a:xfrm>
          <a:prstGeom prst="ellipse">
            <a:avLst/>
          </a:pr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0" tIns="0" rIns="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tabLst/>
            </a:pPr>
            <a:endParaRPr kumimoji="0" lang="it-I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4_Standarddesign">
  <a:themeElements>
    <a:clrScheme name="4_Standarddesign 15">
      <a:dk1>
        <a:srgbClr val="1F497D"/>
      </a:dk1>
      <a:lt1>
        <a:srgbClr val="FFFFFF"/>
      </a:lt1>
      <a:dk2>
        <a:srgbClr val="BCBEC0"/>
      </a:dk2>
      <a:lt2>
        <a:srgbClr val="58595B"/>
      </a:lt2>
      <a:accent1>
        <a:srgbClr val="008E94"/>
      </a:accent1>
      <a:accent2>
        <a:srgbClr val="FBB040"/>
      </a:accent2>
      <a:accent3>
        <a:srgbClr val="FFFFFF"/>
      </a:accent3>
      <a:accent4>
        <a:srgbClr val="193D6A"/>
      </a:accent4>
      <a:accent5>
        <a:srgbClr val="AAC6C8"/>
      </a:accent5>
      <a:accent6>
        <a:srgbClr val="E39F39"/>
      </a:accent6>
      <a:hlink>
        <a:srgbClr val="ED6737"/>
      </a:hlink>
      <a:folHlink>
        <a:srgbClr val="A8CCDD"/>
      </a:folHlink>
    </a:clrScheme>
    <a:fontScheme name="4_Standarddesign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0" tIns="0" rIns="0" bIns="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90000"/>
          </a:lnSpc>
          <a:spcBef>
            <a:spcPct val="0"/>
          </a:spcBef>
          <a:spcAft>
            <a:spcPct val="0"/>
          </a:spcAft>
          <a:buClrTx/>
          <a:buSzTx/>
          <a:buFont typeface="Wingdings" pitchFamily="2" charset="2"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0" tIns="0" rIns="0" bIns="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90000"/>
          </a:lnSpc>
          <a:spcBef>
            <a:spcPct val="0"/>
          </a:spcBef>
          <a:spcAft>
            <a:spcPct val="0"/>
          </a:spcAft>
          <a:buClrTx/>
          <a:buSzTx/>
          <a:buFont typeface="Wingdings" pitchFamily="2" charset="2"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</a:defRPr>
        </a:defPPr>
      </a:lstStyle>
    </a:lnDef>
  </a:objectDefaults>
  <a:extraClrSchemeLst>
    <a:extraClrScheme>
      <a:clrScheme name="4_Standard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Standard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Standard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Standard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Standard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Standard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Standard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Standard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Standard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Standard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Standard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Standard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Standarddesign 13">
        <a:dk1>
          <a:srgbClr val="1F497D"/>
        </a:dk1>
        <a:lt1>
          <a:srgbClr val="FFFFFF"/>
        </a:lt1>
        <a:dk2>
          <a:srgbClr val="BCBEC0"/>
        </a:dk2>
        <a:lt2>
          <a:srgbClr val="58595B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193D6A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Standarddesign 14">
        <a:dk1>
          <a:srgbClr val="1F497D"/>
        </a:dk1>
        <a:lt1>
          <a:srgbClr val="FFFFFF"/>
        </a:lt1>
        <a:dk2>
          <a:srgbClr val="BCBEC0"/>
        </a:dk2>
        <a:lt2>
          <a:srgbClr val="58595B"/>
        </a:lt2>
        <a:accent1>
          <a:srgbClr val="008E94"/>
        </a:accent1>
        <a:accent2>
          <a:srgbClr val="333399"/>
        </a:accent2>
        <a:accent3>
          <a:srgbClr val="FFFFFF"/>
        </a:accent3>
        <a:accent4>
          <a:srgbClr val="193D6A"/>
        </a:accent4>
        <a:accent5>
          <a:srgbClr val="AAC6C8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Standarddesign 15">
        <a:dk1>
          <a:srgbClr val="1F497D"/>
        </a:dk1>
        <a:lt1>
          <a:srgbClr val="FFFFFF"/>
        </a:lt1>
        <a:dk2>
          <a:srgbClr val="BCBEC0"/>
        </a:dk2>
        <a:lt2>
          <a:srgbClr val="58595B"/>
        </a:lt2>
        <a:accent1>
          <a:srgbClr val="008E94"/>
        </a:accent1>
        <a:accent2>
          <a:srgbClr val="FBB040"/>
        </a:accent2>
        <a:accent3>
          <a:srgbClr val="FFFFFF"/>
        </a:accent3>
        <a:accent4>
          <a:srgbClr val="193D6A"/>
        </a:accent4>
        <a:accent5>
          <a:srgbClr val="AAC6C8"/>
        </a:accent5>
        <a:accent6>
          <a:srgbClr val="E39F39"/>
        </a:accent6>
        <a:hlink>
          <a:srgbClr val="ED6737"/>
        </a:hlink>
        <a:folHlink>
          <a:srgbClr val="A8CCDD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Struttura predefinita">
  <a:themeElements>
    <a:clrScheme name="Struttura predefinita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Struttura predefinita">
      <a:majorFont>
        <a:latin typeface="Shannon ATT"/>
        <a:ea typeface=""/>
        <a:cs typeface=""/>
      </a:majorFont>
      <a:minorFont>
        <a:latin typeface="Shannon AT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Struttura predefinita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ruttura predefinita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ruttura predefinita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ruttura predefinita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ruttura predefinita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ruttura predefinita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uttura predefinita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uttura predefinita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uttura predefinita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uttura predefinita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uttura predefinita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uttura predefinita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_MODELLO PRESENTAZIONE">
  <a:themeElements>
    <a:clrScheme name="1_MODELLO PRESENTAZION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MODELLO PRESENTAZION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MODELLO PRESENTAZION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ODELLO PRESENTAZION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ODELLO PRESENTAZION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ODELLO PRESENTAZION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ODELLO PRESENTAZION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ODELLO PRESENTAZION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MODELLO PRESENTAZION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MODELLO PRESENTAZION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MODELLO PRESENTAZION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MODELLO PRESENTAZION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MODELLO PRESENTAZION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MODELLO PRESENTAZION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2_Struttura predefinita">
  <a:themeElements>
    <a:clrScheme name="2_Struttura predefinita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2_Struttura predefinita">
      <a:majorFont>
        <a:latin typeface="Shannon ATT"/>
        <a:ea typeface=""/>
        <a:cs typeface=""/>
      </a:majorFont>
      <a:minorFont>
        <a:latin typeface="Shannon AT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2_Struttura predefinita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Struttura predefinita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Struttura predefinita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Struttura predefinita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Struttura predefinita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Struttura predefinita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Struttura predefinita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Struttura predefinita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Struttura predefinita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Struttura predefinita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Struttura predefinita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Struttura predefinita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9_PPT_Template_May2005">
  <a:themeElements>
    <a:clrScheme name="9_PPT_Template_May2005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9_PPT_Template_May2005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9_PPT_Template_May2005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9_PPT_Template_May2005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9_PPT_Template_May2005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9_PPT_Template_May2005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9_PPT_Template_May2005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9_PPT_Template_May2005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9_PPT_Template_May2005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9_PPT_Template_May2005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9_PPT_Template_May2005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9_PPT_Template_May2005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9_PPT_Template_May2005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9_PPT_Template_May2005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11_PPT_Template_May2005">
  <a:themeElements>
    <a:clrScheme name="11_PPT_Template_May2005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1_PPT_Template_May2005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1_PPT_Template_May2005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1_PPT_Template_May2005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1_PPT_Template_May2005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1_PPT_Template_May2005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1_PPT_Template_May2005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1_PPT_Template_May2005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1_PPT_Template_May2005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1_PPT_Template_May2005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1_PPT_Template_May2005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1_PPT_Template_May2005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1_PPT_Template_May2005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1_PPT_Template_May2005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Ipsos Template 2012">
  <a:themeElements>
    <a:clrScheme name="Ipsos Colors 2012">
      <a:dk1>
        <a:srgbClr val="1F497D"/>
      </a:dk1>
      <a:lt1>
        <a:srgbClr val="FFFFFF"/>
      </a:lt1>
      <a:dk2>
        <a:srgbClr val="58595B"/>
      </a:dk2>
      <a:lt2>
        <a:srgbClr val="BCBEC0"/>
      </a:lt2>
      <a:accent1>
        <a:srgbClr val="008E94"/>
      </a:accent1>
      <a:accent2>
        <a:srgbClr val="FBB040"/>
      </a:accent2>
      <a:accent3>
        <a:srgbClr val="ED6737"/>
      </a:accent3>
      <a:accent4>
        <a:srgbClr val="A8CCDD"/>
      </a:accent4>
      <a:accent5>
        <a:srgbClr val="A1C46B"/>
      </a:accent5>
      <a:accent6>
        <a:srgbClr val="281051"/>
      </a:accent6>
      <a:hlink>
        <a:srgbClr val="B4321E"/>
      </a:hlink>
      <a:folHlink>
        <a:srgbClr val="993366"/>
      </a:folHlink>
    </a:clrScheme>
    <a:fontScheme name="Benutzerdefiniert 4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Tema di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Tema di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MODELLO PRESENTAZIONE</Template>
  <TotalTime>19320</TotalTime>
  <Words>4968</Words>
  <Application>Microsoft Office PowerPoint</Application>
  <PresentationFormat>Presentazione su schermo (4:3)</PresentationFormat>
  <Paragraphs>1918</Paragraphs>
  <Slides>43</Slides>
  <Notes>7</Notes>
  <HiddenSlides>0</HiddenSlides>
  <MMClips>0</MMClips>
  <ScaleCrop>false</ScaleCrop>
  <HeadingPairs>
    <vt:vector size="4" baseType="variant">
      <vt:variant>
        <vt:lpstr>Tema</vt:lpstr>
      </vt:variant>
      <vt:variant>
        <vt:i4>7</vt:i4>
      </vt:variant>
      <vt:variant>
        <vt:lpstr>Titoli diapositive</vt:lpstr>
      </vt:variant>
      <vt:variant>
        <vt:i4>43</vt:i4>
      </vt:variant>
    </vt:vector>
  </HeadingPairs>
  <TitlesOfParts>
    <vt:vector size="50" baseType="lpstr">
      <vt:lpstr>4_Standarddesign</vt:lpstr>
      <vt:lpstr>Struttura predefinita</vt:lpstr>
      <vt:lpstr>1_MODELLO PRESENTAZIONE</vt:lpstr>
      <vt:lpstr>2_Struttura predefinita</vt:lpstr>
      <vt:lpstr>9_PPT_Template_May2005</vt:lpstr>
      <vt:lpstr>11_PPT_Template_May2005</vt:lpstr>
      <vt:lpstr>Ipsos Template 2012</vt:lpstr>
      <vt:lpstr>Le paure per il futuro dei ragazzi e genitori italiani</vt:lpstr>
      <vt:lpstr>Premessa</vt:lpstr>
      <vt:lpstr>Diapositiva 3</vt:lpstr>
      <vt:lpstr>Diapositiva 4</vt:lpstr>
      <vt:lpstr>Diapositiva 5</vt:lpstr>
      <vt:lpstr>Diapositiva 6</vt:lpstr>
      <vt:lpstr>Le prospettive per il futuro</vt:lpstr>
      <vt:lpstr>Il futuro</vt:lpstr>
      <vt:lpstr>Il futuro - approfondimento GENITORI per regioni</vt:lpstr>
      <vt:lpstr>Il completamento degli studi</vt:lpstr>
      <vt:lpstr>Il completamento degli studi – approfondimento GENITORI per regioni</vt:lpstr>
      <vt:lpstr>Il lavoro dei sogni</vt:lpstr>
      <vt:lpstr>Il lavoro dei sogni – approfondimento GENITORI per regioni</vt:lpstr>
      <vt:lpstr>La crisi economica: impatto e misure per le famiglie</vt:lpstr>
      <vt:lpstr>Diapositiva 15</vt:lpstr>
      <vt:lpstr>L’impatto della crisi nella cerchia delle conoscenze</vt:lpstr>
      <vt:lpstr>L’impatto della crisi nella cerchia delle conoscenze– approfondimento GENITORI per regioni</vt:lpstr>
      <vt:lpstr>L’impatto della crisi nelle famiglie degli amici</vt:lpstr>
      <vt:lpstr>La crisi economica nel proprio ambito familiare …</vt:lpstr>
      <vt:lpstr>La crisi economica nel proprio ambito familiare – approfondimento GENITORI per regioni</vt:lpstr>
      <vt:lpstr>…  le rinunce fatte …</vt:lpstr>
      <vt:lpstr>Le rinunce fatte approfondimento GENITORI per regioni</vt:lpstr>
      <vt:lpstr>A cosa è più difficile rinunciare?</vt:lpstr>
      <vt:lpstr>A cosa è più difficile rinunciare?  – approfondimento GENITORI per regioni</vt:lpstr>
      <vt:lpstr>… e gli aiuti attivati per fronteggiare le difficoltà</vt:lpstr>
      <vt:lpstr>Gli aiuti attivati per fronteggiare le difficoltà economiche – approfondimento GENITORI per regioni</vt:lpstr>
      <vt:lpstr>La gestione di alcune spese tipiche : il cinema</vt:lpstr>
      <vt:lpstr>La gestione di alcune spese tipiche : i libri</vt:lpstr>
      <vt:lpstr>Le spese per il cinema e per l’acquisto di libri –  approfondimento GENITORI per regioni</vt:lpstr>
      <vt:lpstr>La gestione di alcune spese tipiche : le vacanze</vt:lpstr>
      <vt:lpstr>Le spese per le vacanze – approfondimento GENITORI per regioni</vt:lpstr>
      <vt:lpstr>La situazione di difficoltà: un discorso affrontato in famiglia</vt:lpstr>
      <vt:lpstr>Com’è stato affrontato il discorso sulla crisi economica</vt:lpstr>
      <vt:lpstr>La situazione di difficoltà: un discorso affrontato in famiglia – approfondimento GENITORI per regioni</vt:lpstr>
      <vt:lpstr>L’atteggiamento nei confronti del discorso sulla crisi</vt:lpstr>
      <vt:lpstr>L’atteggiamento nei confronti  del discorso sulla crisi  approfondimento GENITORI per regioni</vt:lpstr>
      <vt:lpstr>Le proposte di intervento da parte del nuovo governo</vt:lpstr>
      <vt:lpstr>Le proposte di intervento da parte del nuovo governo – approfondimento GENITORI per regioni</vt:lpstr>
      <vt:lpstr>L’ambiente di vita: situazione e prospettive</vt:lpstr>
      <vt:lpstr>Soddisfazione dell’ambiente in cui si vive</vt:lpstr>
      <vt:lpstr>Soddisfazione dell’ambiente in cui si vive –  approfondimento GENITORI per regioni</vt:lpstr>
      <vt:lpstr>Gli aspetti da migliorare dell’ambiente in cui si vive</vt:lpstr>
      <vt:lpstr>Gli aspetti da migliorare dell’ambiente in cui si vive –  approfondimento GENITORI per regioni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...</dc:creator>
  <cp:lastModifiedBy>Emanuela Salvatori</cp:lastModifiedBy>
  <cp:revision>2882</cp:revision>
  <dcterms:created xsi:type="dcterms:W3CDTF">2008-01-26T16:31:03Z</dcterms:created>
  <dcterms:modified xsi:type="dcterms:W3CDTF">2013-05-16T12:01:50Z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PowerLiteLastOptimized">
    <vt:lpwstr>1346157</vt:lpwstr>
  </property>
  <property fmtid="{D5CDD505-2E9C-101B-9397-08002B2CF9AE}" pid="3" name="NXPowerLiteSettings">
    <vt:lpwstr>F7000400038000</vt:lpwstr>
  </property>
  <property fmtid="{D5CDD505-2E9C-101B-9397-08002B2CF9AE}" pid="4" name="NXPowerLiteVersion">
    <vt:lpwstr>D5.0.6</vt:lpwstr>
  </property>
</Properties>
</file>